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Ex1.xml" ContentType="application/vnd.ms-office.chartex+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2" r:id="rId6"/>
    <p:sldMasterId id="2147483715" r:id="rId7"/>
    <p:sldMasterId id="2147483729" r:id="rId8"/>
    <p:sldMasterId id="2147483744" r:id="rId9"/>
  </p:sldMasterIdLst>
  <p:notesMasterIdLst>
    <p:notesMasterId r:id="rId42"/>
  </p:notesMasterIdLst>
  <p:sldIdLst>
    <p:sldId id="2182" r:id="rId10"/>
    <p:sldId id="595" r:id="rId11"/>
    <p:sldId id="2183" r:id="rId12"/>
    <p:sldId id="599" r:id="rId13"/>
    <p:sldId id="733" r:id="rId14"/>
    <p:sldId id="2187" r:id="rId15"/>
    <p:sldId id="758" r:id="rId16"/>
    <p:sldId id="525" r:id="rId17"/>
    <p:sldId id="731" r:id="rId18"/>
    <p:sldId id="1562" r:id="rId19"/>
    <p:sldId id="515" r:id="rId20"/>
    <p:sldId id="516" r:id="rId21"/>
    <p:sldId id="1564" r:id="rId22"/>
    <p:sldId id="1563" r:id="rId23"/>
    <p:sldId id="517" r:id="rId24"/>
    <p:sldId id="1565" r:id="rId25"/>
    <p:sldId id="364" r:id="rId26"/>
    <p:sldId id="2174" r:id="rId27"/>
    <p:sldId id="2184" r:id="rId28"/>
    <p:sldId id="2185" r:id="rId29"/>
    <p:sldId id="500" r:id="rId30"/>
    <p:sldId id="1601" r:id="rId31"/>
    <p:sldId id="1610" r:id="rId32"/>
    <p:sldId id="1566" r:id="rId33"/>
    <p:sldId id="1569" r:id="rId34"/>
    <p:sldId id="256" r:id="rId35"/>
    <p:sldId id="257" r:id="rId36"/>
    <p:sldId id="558" r:id="rId37"/>
    <p:sldId id="1144" r:id="rId38"/>
    <p:sldId id="2186" r:id="rId39"/>
    <p:sldId id="2180" r:id="rId40"/>
    <p:sldId id="48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660"/>
  </p:normalViewPr>
  <p:slideViewPr>
    <p:cSldViewPr snapToGrid="0">
      <p:cViewPr varScale="1">
        <p:scale>
          <a:sx n="93" d="100"/>
          <a:sy n="93" d="100"/>
        </p:scale>
        <p:origin x="450" y="78"/>
      </p:cViewPr>
      <p:guideLst/>
    </p:cSldViewPr>
  </p:slideViewPr>
  <p:notesTextViewPr>
    <p:cViewPr>
      <p:scale>
        <a:sx n="1" d="1"/>
        <a:sy n="1" d="1"/>
      </p:scale>
      <p:origin x="0" y="0"/>
    </p:cViewPr>
  </p:notesTextViewPr>
  <p:sorterViewPr>
    <p:cViewPr varScale="1">
      <p:scale>
        <a:sx n="1" d="1"/>
        <a:sy n="1" d="1"/>
      </p:scale>
      <p:origin x="0" y="-69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penazzatom\AppData\Local\Microsoft\Windows\INetCache\Content.Outlook\A4PLBZKB\map.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[map.xlsx]Sheet1!$A$2:$A$22</cx:f>
        <cx:nf>[map.xlsx]Sheet1!$A$1</cx:nf>
        <cx:lvl ptCount="21" name="Country">
          <cx:pt idx="0">Angola</cx:pt>
          <cx:pt idx="1">Botswana</cx:pt>
          <cx:pt idx="2">Burundi</cx:pt>
          <cx:pt idx="3">Cameroon</cx:pt>
          <cx:pt idx="4">Chad</cx:pt>
          <cx:pt idx="5">Cote d’Ivoire</cx:pt>
          <cx:pt idx="6">D R Congo</cx:pt>
          <cx:pt idx="7">Ethiopia</cx:pt>
          <cx:pt idx="8">Ghana</cx:pt>
          <cx:pt idx="9">Kenya</cx:pt>
          <cx:pt idx="10">Lesotho</cx:pt>
          <cx:pt idx="11">Malawi</cx:pt>
          <cx:pt idx="12">Mozambique</cx:pt>
          <cx:pt idx="13">Namibia</cx:pt>
          <cx:pt idx="14">Nigeria</cx:pt>
          <cx:pt idx="15">South Africa</cx:pt>
          <cx:pt idx="16">Eswatini</cx:pt>
          <cx:pt idx="17">Tanzania</cx:pt>
          <cx:pt idx="18">Uganda</cx:pt>
          <cx:pt idx="19">Zambia</cx:pt>
          <cx:pt idx="20">Zimbabwe</cx:pt>
        </cx:lvl>
      </cx:strDim>
      <cx:numDim type="colorVal">
        <cx:f>[map.xlsx]Sheet1!$B$2:$B$22</cx:f>
        <cx:nf>[map.xlsx]Sheet1!$B$1</cx:nf>
        <cx:lvl ptCount="21" formatCode="General" name="DTG">
          <cx:pt idx="1">1</cx:pt>
          <cx:pt idx="2">1</cx:pt>
          <cx:pt idx="3">1</cx:pt>
          <cx:pt idx="4">1</cx:pt>
          <cx:pt idx="5">1</cx:pt>
          <cx:pt idx="6">1</cx:pt>
          <cx:pt idx="7">1</cx:pt>
          <cx:pt idx="8">1</cx:pt>
          <cx:pt idx="9">0</cx:pt>
          <cx:pt idx="10">1</cx:pt>
          <cx:pt idx="11">1</cx:pt>
          <cx:pt idx="12">1</cx:pt>
          <cx:pt idx="13">1</cx:pt>
          <cx:pt idx="14">1</cx:pt>
          <cx:pt idx="15">1</cx:pt>
          <cx:pt idx="16">1</cx:pt>
          <cx:pt idx="17">1</cx:pt>
          <cx:pt idx="18">1</cx:pt>
          <cx:pt idx="19">1</cx:pt>
          <cx:pt idx="20">1</cx:pt>
        </cx:lvl>
      </cx:numDim>
    </cx:data>
  </cx:chartData>
  <cx:chart>
    <cx:title pos="t" align="ctr" overlay="0">
      <cx:tx>
        <cx:txData>
          <cx:v>DTG adoption for Paediatric 1st line ART</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DTG adoption for Paediatric 1st line ART</a:t>
          </a:r>
        </a:p>
      </cx:txPr>
    </cx:title>
    <cx:plotArea>
      <cx:plotAreaRegion>
        <cx:series layoutId="regionMap" uniqueId="{9C683A0C-36ED-420D-A38E-5FBC6F36F674}">
          <cx:tx>
            <cx:txData>
              <cx:f>[map.xlsx]Sheet1!$B$1</cx:f>
              <cx:v>DTG</cx:v>
            </cx:txData>
          </cx:tx>
          <cx:dataId val="0"/>
          <cx:layoutPr>
            <cx:geography cultureLanguage="en-US" cultureRegion="US" attribution="Powered by Bing">
              <cx:geoCache provider="{E9337A44-BEBE-4D9F-B70C-5C5E7DAFC167}">
                <cx:binary>7HxZciS5st1WyupHkpmCjTGAuHb7mV0gcubMGvkTRrJYiAERiHn60ja0D+1AO9FK5EwWu8hs3tv1
7JWs20yvPrIiMcdxwP24O5J/vxv/dmfvb+o3Y26L5m93469v47Yt//bLL81dfJ/fNEd5cle7xn1t
j+5c/ov7+jW5u//lS30zJIX5hSDMfrmLb+r2fnz7b3+H0cy9O3Z3N23iiovuvp4u75vOts2/qHu1
6s2d64r2obuBkX59q117/+bL//kf/3PTu6S+f/vmvmiTdno3lfe/vn3R9u2bXw5H/N3sbywssO2+
QF9x5BMiGZaUI4IDQcTbN9YV5lu1x484J5wHkhMfIRQIqH+c+/Qmh/76f/+vh5X9lz9e135VN1++
1PdN8+bb/7/v/+Jdfl+dNE4/IqPdw/L1Zv++v7xE/t/+flAACByUPBPOIVx/VHUoG9XVXfElecLl
Py4Tjx5RX1CMA85YIEmAX8iEBEdSSiwDirkIuAzk09SPIvmB9bwui986Hgjht/JD9NVfAP1/FMbZ
mycEfgL4mBxRSgJCpQywjzD3X6CPxREXRFIBcnnAnrGnuR/R/+P1vA7+U78D7J+KD6H/x9mfv/E1
aIDaueIJgP84+PzIDwSmPCAcJBD4Erb2M20EohGMUOoTOB0BhXZPU39TRj+woNfR//4qB/h/rziU
gD758yWgXNsMN8XP3P6EHGEpCCMciYAy/tIeEHokMQO15AshKKOCv5TAjyzodQl873kgge8VhxJQ
H/98CYRvLt9osJfuCYf/+CHwyJEUkrMABRKOAEcP2/zZKQAZ+Nz3AygXnILpfpr62yF4WM2b/xpe
6v/2VPHaml6Xwv5VnjofCOJFHZCMA4v6u4L/p0b3vbkpvvzEfY+PiADywwLfJzQA3UNeYE7BKMhA
ICwZJT4W+EDz/PFyXsf7qd8B1E/Fhzv+/erP3/E6vvnyrzbWv49/Yg5cB0CF3Q78ksuDvY7lke+D
RYB/mARSksPN/geLeR31x1c4wPyx8BDxd+Gfj/iijRNXJj9xtwOqhDDJCBKYA9tB9OVuD458UO4Y
+8JHhNMHAvqc9P/Igl5H/nvPA/S/VxxKYPHuz5fA1XAzJxY0zhMOr2nUf9/G94h/xH0OPpcUAeZo
D/IzLU/xEXB/jAXYWhkEDLOnuR/V/A8t6XUhPOt6IIVnNYdiuLr+88Wwin8q1xFHgY/A0ZIIbCnm
mL7kOh7YBCR8jAKfCcERmOSXIvjD5bwO/7duB9B/Kz2EfbX+82Hf3RfTT1Q+6IhTgYiE2IkPgQWJ
D3Q+FUeSP/BLHIAGIoD/S9j/cDmvw/6t2wHs30oPYd8t/nzYj+8b18Y/lVgGR1wSDAEfBB7UI3t/
pnKIPCKgbAQXPglowDhYhedq/wcW9Dr0v3U8AP+38kP4j6/+fPhPbiwE+Z4Q+AkKHz+EdQB4iKRJ
zgHol84tZUeAOmIcsT32+AD9P17P6+A/9TvA/qn4EPqTv4BTdeLmm/w2qbqfGOj0IHCzDxsECDxY
gvZhs2ebn0KkkwkmOQVT4JMDv/bHVvRPBPDsbQ6F8Kzqd4L4CxhcoBrJ7c8knt5DeAG2NyOMUckE
OLIvmOeDkAgWgQge6Ccn9MDk/sCCXhfCbx0PJPBb+SH8p//481XQaWLu658J/4P+56DXgXNigsEW
vABfHqGAciEpleAEI+YfGN4fWM4/Af/pPQ7Bfyr/Hfh/AT/3ynVt/OYfX+vk7ieSHw+i9wgR2NwC
+ZxBjBNAfqaGCD9CElFCCByNQy30o0t6XQovex+I4mXloTyu/wKHYdEMkLUqfqZF/k8X7HmScr9r
DvOXh8mudzfFfFP8TJ3k+UfEF6CVCKEECJIElf/sQAAtkuACcPlNJz2wpuek9EcW9Pp5+N7z4Cx8
rzg8B+/+Ajb5+oEa/UyNBLyU+RBek8CJAsQg9PxCAEQcCQlOMgSbOYEwHTngpX+8ntfhf+p3AP5T
8SH013+BdMt1kt/e3A4/lZU+mAMg/UL4kPOFzMsB+JDrhVIKYQgOoWkgRi93/4+s6J/A/9u7HArg
t4rfieAv4Br8+H2Df1847j/vQbSv6v/H+yuvVh2ahhf5oUcV/RO85v8/kmEHubRnV1B+u7wT3rQ3
i/2tnx+ufRLbQddv9vNV4TzKbfPl17fAS3+7SfQwwAur+3Qt4UXz+5um/fUtYcBgCYb7KRKIrNiH
74b7hxqMH5I5kFaG9D6EAPc1havb+Ne3HjuigvAAASkGesz24e7mgYFDHSSB0EOq4lm/pzc7d3Yy
rvgNpG/f3xRdfu6Som1+fcsEGKzysd3De4GZY6ByiZCIMQYZ1AedWt7dXMKFLmiO//tUMNZNqVwK
PlrdTKxZTgHJlfXcoPwuHxcpk0j7JfWgwl5byJIvilqqoqTTjufNpHlHZ91Ocb5r5irflV3LN2WN
1b5o/zGiOd+JZmZORcwjoWezWRVZ2epmaLKto028y011Pw7esJAeY1b5c9RuTZKUSjSBF1b+Oz9K
uu33j7wzcVhAEEkhmZRbVhaZVYaX1qrH536on4qroaxVUI84bAs6bau+m7YDn8jCS+xdyijfMtnx
bRyIE5egc+61Qg1xtehTLSpfEduFccor3YvIqLRvqfJRzDWu51Us6xoWS+dlsoiSxtPNSdunoxqy
/Mx3I14Gikw014GYFO29VKM6P5tQlqqIBufTOOTa0b5TzLJbkmQfWpO5RV04Hrp0PJcxuhm6/Kwa
fB6m3YlpyYc6nWfVxNUQJjTfeGUcqwC764zLTpkoMApHPVLCz44RHwdtB3cdpHRY0m7rqcoWk6bO
E9owe9qzammGImxS9In207AwsglHc9wKcdmUVaFuJ5ETVQbx+zoxl0E+SsV4lymPFKdRya3KxtGq
qS/mVTn5t4Xse43gDp9G/oyUVxltUKfG1g6hJ2miIy46XXZZoUvP3Ob5FCniYl1lnCnJulaTsUFq
juxydnER9ri6iIzvwjZq0k3lO+Wn8wIlfbvIZnoax8V7z6+2LjNU4ylRM8NLgZOvPcMiNEgK5Qwg
LaOR6VnmH1iDbpIhfjd7+fuK9586Y/DCBCAdOp74HtoEU3rej9M58dNUGdvPaqC5VX1jz3KTn0V5
dp+OxY2o5Ek0ouPRZx+QQLEa4C39YD6eoiIOq46Wqhy3fdwEi4DU9570jsXYeDvPuq2ray1ZUCxc
VkWqonyZ2eak5zbWXWuVdRlZ1nXol7WmNdIyxzoqatWmSPEmDk0uTknd5RpZo3KTXLdRG6mBVaku
kLz2kSgufBuWjiyCaritfHsxFXOwsG7C4RwIpiYb7NAQ6Hmw5cq4RTwTAGue3cLrV2ka1yqT86e5
AuFO0KAwnzo3w0YvkFgRx+02s3kcxmxTJnE4Z/74vkdSnsDG84soC70aRUr2KAubopnflaSJlInX
3jTMF1GKaNg3mqeC7eJhBCWQk1jBO9HbtCuOU+QPp5LxWEVlV+xMBR+1b1PlUHcREbnop9jbxhZb
zRLJQtObWz+181KUidmYqbqiwbsuTtuvifU+RAQ1C2HyZufjZUkDu4x9OeuxzhTJJFpy1Hk6Ylmm
6EjdxqArbNJYm6nLFpO85gkjV0Hmh3KyPGRjtEY0HuAUVpMaevTRZ+Z2olUSjl5tVJIM/YqN6bht
GrTinY0XNIX9k9VZuRqpP6g4KD8SC7LpOXHL3E+i1cPaVYTYrKehQ4shqIhCaNgVLO11QMjJZCt7
inB0xbvUbog847y/wtEEHaSZlMzq+myok+w4J/MSRUWyJoP93Fas3Rhhv5RdukmRpNugFk7PohqX
BW0zZUZEPhXBFAaJzRd9h1fT0A8hKVL5Oam8dVYM2fuZD/OOFszTPG7LVcvGeinhZCYAAmzkzCiZ
xmtByHshZ/4pZqBH/HrdUy8L+QQKN5rGeNc7/DXJ5l5jNH4NYoEA8Zlv4niqzmcJB6VK+23bncf+
sos9sh7LCGvp8egUhW6y8tROmXeK2omeel89bypPhb9LSrIkEfYWoyjFpu1jp2vbo7MmkZ8m69Jl
Hg3j0oiqfjfNeaFmG1X3AXnHq4Df5RMJlDGldyGKqNcpzy4x9jwt6hTsVmne9bUYLyNvl7u8uQma
mS5aBNsdj0F8jGNSq5iT47lo6uuGcS/MvKzY1gTZD0nrLalHuk1aIam6wR9WkmZOuaBsTqPaVbru
Kv+mTfuTbMqpmuuxWKCRZlqw8fM8uVj1cdksbU43s6PFRZ21qySj5Ex4ptHEkXqddW16JeGOxKkl
2WmAqzrMMYvCHozMyfjwMXVgE+UcTQvcDaMyVevtBr9R2dDTE9IixSpcLkkiElXEQ6nw4PCuI91p
x0S1FmW7Kise6TnnZNk1wqrEtrUuwXDqpJuJ7vuO6CiRujO8DV00R0uWY7CcKLm2c08WbJo/88zu
yDRON0mmYw6LdyRpH+Ocj7eXX+UuB9QFboRJTH24Fgzs6eG69kvqQsAmp35Gz5oo9kNTjmaDWvIZ
RbA00qShkJFZFPIuboazDmZndUSXSdBMoE9KnyxSVCx5WXwIMpnuItuDGid1tOzIfCex16shIr1q
eH090miV9emH3hd3QeeyB717z9qpOxlkZ5Zl3IfNZEbYw2MNyHSqKBKdVyYIzWTS86Scx1VPh1jn
UpSbPk2pasU8XRrqTZcR65AawO1VLa/GFU4cCA7TWj9jpK+ABXd1ITb0nOlhxALCIJ0DV6nhHgXH
B0zPizpXMNnfBoaCLZmLTW6Ci8YNuQLLAeeyy4HxAdaKtJEFA+ZdzM69M7k997z8Zm6KNhxZ7UJK
C13VRE8k16Rq05B1uA2Lsgm7oKlChmO2jLN+2U9Lk7ch3B/LznBit3JwUZhX/aRlEStPFHSV8vou
CNod5YYqbv1EmbrqdJ80C2rJVd+ml5MbyrBCN6BsRhVU9ftsAIrQzckV3eSCmZNADBTI1HTnaJ2s
xNidDiY+HzMwUm033nba2LJUftUXiosaLHrsLWtQFoLE7dKR+EQO9HT2K7qpraaI1EvSUl8Jb/zS
5RRtu6p672SUqL4aYf1MNMuu3nltBLxLVhcm7T+WPXCIKB3uJz8Jg8hlYW3Qedzb1ZzZesHSoQJ4
4xPSWV/hRmbKpeVn131FtKtDQLoK++y8EMGlLOyofU+neLyLOP/Cu1rotMTvxyGItg3JL9MuOY4z
ekfcJxeEEx/iRREMO2pZcur8xuq0k9OijwqCw5SmyWkzFPnSNAVXeTyWSDVRC4UPH0NHhq3woo3o
bfWt4rFNObcahrDH+xEmV2Kgzl1nVe1N7apDxI6rcUynkGQUNOdUIRxWD0P6zrr11Ljb/QT7RT0u
4qHSElKcpMXZs3U8PvrGnk+imTb7Xo/TlTkq9OThHnYCS04f52gxqK6qrunjW3wfet8m4Bxtc89t
3P5F9wt6fAxGX1fIN4/vs5/Ft5iEPVw51Smy5SmNqg8t9r21q4Q77c3oTvflj1+b9sqartrsv+3L
9y32X3PCzpMAyOP39t+btUF+Ogljtvui/cdsRApnDHu7ibh6OwjymeCcadTiQjXV6HRctRrlwUnk
eWY9dh3VWZ/cN7gPlg4HTWj5STKJFboyvEELPBdLP2qdaqMCqHjmbyK/wGCWxvVs+wUKbK/6nG9l
Vydhb9i672EDA2M2Jb70WlevZEKwqucp1Zkkn/KBdUCQDFoGfeg1GZCcQi7yMi6Vpcm73qsL1eEd
Z4bpIC+GFTDQNdwnKuFQ8lSXeLQr1/e1tqa+ybx8nVasCRsvYmEajCLEDgYo2MaVgwuxbdwyGhrN
siQNef3Rpv17znIb5l5xMTfVMam6r3ntY11/bD3cLi07y4BLL2RjRi0TO5+ULftgiUYuH887r7Kr
CKVCD2hQ1tZ5KD2yKGzcnTdzqhPwYZTDolknY3fb1uCRpmIF/OA8NuQCUQpkteKJRr0cQp95X/38
cgryPgwKCayUOhpajMcFSfKr0c/LsByieSGHcQyz2KWq5qs4toWicZQfy/JBLeSeSrz8s6iLDOjF
zDRtQYWIKJvOvb5RKas14eWnJE7wbnbbvOtzBWb0Ey+Kk7akLeyJRNXF8N4TyUmXe3XIEPuU5EDY
hcd7lQUWHLKmX3i5M9euYgAxsaXOClyFxHO5inp6i+fglPRmyQYWLecxjhac3qIYn/UxHKiAhJCf
HsPUL2+rrAxUS4pclWlxAYb+yq8jfJVU7yPS5J+bdPzMmLeoRFbA9uBAZaOMKFF3g3JiHFRtpFw2
QGtUEXiXvimLz75rJ11NJgEC1LPQN51TmZGj4jk12zKqpzA/aecHLRm19XKMokz3dYt1MuFcgeEq
T2QMx4RNH7JmAJEF+deZtPW27qJNjecFoV28btva7ChobZpQNda+e1eCJ5qMyppBvMcsn5Qn2/WQ
N+3n0YpVZrx3gk6F9q0fh3k7Ys3wdF82I4IDR0c1zanVeE66kPOTsslGnU0JP/O9IdGOwUGDIMX7
ql+krunDshhaneG5DlGVfAZTR5fNaC4nuGCxTIbg0xyRM4MQkNGsK3VRZcUST82o+y6X2lUobBOT
LijWYEvQ+ySIlx3qQtPRbBuNYEoTN5xTXFz3WBZnMvHDohDXgpyVFWOqIWmrSI0cxG123J0VEFbZ
UNEA98zMIvOjJnR9wZfEbBhJUmCeQ6uGhuW6GIqL0UiyNqV2HjiZ8AO+W3CTej3GblihiE3Qug1U
FrNuGYNzgrr5ytniS9xF+WJsURHWedeGKaEO4i8zWM6x/2IGCpTMJUb7wMKV6JPtNMMhLaNO6iot
v7IasBnWtpvGk3LwfG08eRNN5JiMrF+PufMhVuEK2N39sZ962SJixRiWTbS1VhZbXrfu8Wn/tYHL
ExuPr/Eg+m2ceEIVkn6ylf/Zj6nbQbgpWuVDs01EllrQXqPbkoeoked8tw1muO6q4hIeH+v3j/uq
fcv90775Y8v99+9tHgv39d+bZ/uJvo/x2N0Mt/Xkd4vUq4rt/qOTOJ61a5Ji+/iYTfOLqn0rmkoz
62cd/kVpkQ9Bpg4b/FjfZ/PkhtpN18QK47zYyiTKtwi20LZrCdCX/fdyLmCmff2wL90/fm//WH/Y
9PtQ/7z5vmY/3eFor35/Nvt+9Ne6fy8bG7EcS1ktU0mLbfzwkdhMzIvo4f2ePeKm8TK1L52j0s6a
zb7c1FXY4qHejl7cbPdPXcXrbbP/4IlDev+4L9xXY8t8vDjoA0QcWn5vtO9T7gv3j98H3j8dVj8b
89kcr068LxRTD+SNjXDvd/F9ufunw8LHocfZ03WwHCe86Yr8qoPYtsZOfBJT0YQcT0TRrL4cwX0K
EbNcUdeCpiXHnUzAnTCSntjeUh14OxuXYpE4FmuRcPh5U7qoEQW/6s6WEIwRLkv1kItFXKPbdhwX
zocoH57BHUrFZJemu85n/F4QoJZDHS9NW1HlcpKoKqerWUSNnlMvjIFCr6w5z5ytthAK+DzIely2
kGMH/3l+J1O28uNY+zRptG2xBXspajVG7VfckGbbefFp7A16bCfwDQK8RALIha2GWSeyVwx7agp4
uaMRS1VnQG32DwFJHLnrSDhFo3zWqBLgwiQkXvpT2sBU2cLUIzB0r4GgzkOwpYkt0sa0Ydv2FkAa
Ll1XRYtU3jFUgYIV1Sru6xH8c/G17+kn56h9cAo3yXADvwJM9GT8aVVGIgtRGyQQJSa1ZnYdVc0A
rkgephDLXU/SfpxxsYNhC9qHfpaEg7lgCf+S9cO1BfMdNgOFl6cfCm/GECGt3cKU0ajyIK5C2XZn
ObHTMgggZjAE3rZzYKVage8dmo+z2tvFPrpzTRAsoyC4p0F318bROYWgHYnNMY1do7zY5wv4xZav
c/DNWtZCEW/zVYKQslEOpAd75aJKUgFmpb/2g9jTpBNsK2cwYRz1G4yyGtaCuO5wU2nucAhhch0g
wTbIofMWaNMqL3gO3kFTqzSVyVaO/XpwpN3VpkarDBwNIgO+K2bEd1MRDgT5K2CUp9CWroSl4Kc0
qWZDTPUY2GhrRBdt68nkYHlquoDA7qznbPB1XbJYNdTYFe79So3xrHiXlysLMJLakXVDIVyc93iN
g24Iy+Oky4/zojAqa8ZATTKpFo2BiEk0TkBKfTsqPycpmMzsC5oqqUhSYgjPQSgH6KSawZQn2ceu
cxFExtG0zCiCNIit32VJ+350Pd02NlqWtul0PY8lhHGkFna6yHLPC71p8hdTEl+nbLid427npd65
yMV4XCAvlCVqdNXM/jJp2ouZOLDz4LSrkpQcKDNUzm3Xrxzs+jRK8wvWZY0y6MR+ybwk0dRDgcI2
SrXJvzjH78vap+u4MWfG55djZnpVgTVXg2OJinKIYbMsPrV+xENcxGvOpyr0UbtCsYh0KmoIomat
dkGjg+AMfpBWLgQpF8OU5QsyCQQZE7BAeREmnacYskLTaV6NYnDnZGrPuigla+z5ZzZCw1nFJ6DA
JzKZSy39DK091KCHDfG5J2yFO3/nDEQs4HTW4ZgWsNmAcitUxg1EQCnTaWAgEAdsb8F7L1e87cDn
jVGkeRaEfQVRGqAgJGRW3vp2hmBRP1/1I98wE/kKYkw4DKj7FNt4l9DPHXgnITj0TkcSw9YAl2IW
FqiYGZYzS9oNrs6iiqchnic98GDWEo29Qp1sVw2ZJwAZtGpgC5i1hWj+BCwejmgfpGuf5smirSLQ
O3O0mQpITxDIxJCyZksPAZPKgPnS2wB+qK/3o+TRjBSOYec2Y7qJQYFCci8FPBsGMbxgUcfIh1wD
+2hrDtk8dpFHaXTKRwgUZ0VQhcgbeg3krT+2IKi2kluSB9Oi4NW08EVcL+o0Nqos2+NhMHQJ1/1C
aytPdVWSL6chsgsg7ZA3mv1woMyGjWMlxGvJFIJRXaVCTuvJjyH+5adok8XDxdz7TPXGK5Yp61jY
QVZQsaABRTyzUeMtQj1agycLBnTYRX6UrkrPB8VcJB89ChGQIBhrhS+7ZExXwLH7MPLAr6MtSvTo
Q/AtmlqxTWrwzeJYhJWJuM69NZix63Ey3bm0yeexAM+xbL1Rj5PNH4JBOi88e4UySLs41lbrdKog
RRRl+UoYb1SFI1GICvCEKC97CFSlt20Jf77B5LHq8tidASHstzwrz6NsBkFKE1zBr80+N+i8S2yz
zPiQr/yWbmf2aZ7ZFUb+JgEWGQ6IYU3KKv8k3JcUjZrywb5rSXRZ+a2nuKm8ZZElnsJ+nKz7NktP
gnzBzVAuXYZPelSgBVOdP3bKjTZamBaB0ZjrTZTninb8loqsVnXbetp2CeRxyfvZ5HQZjY1Z5eVc
rvoMVlHBHog8A5ngMQC4miEUpMqWBpI14SCadJf78kuU4GktZcNVl5jQr7xmM4smU7Oz5bJjxYrl
bQypzsGszXtkHNtCQvs4IkGxGh8UfoHlu6Jh/tpnfgH5N69VKIDkF3csDcGAr0kKCqv0yIeEQ8Ry
dN7WBGDDiAdJtbmAJKLB7NJL8l2WujqMi7QKxZQ4FbBSZWk7AH1lwGpiejmjkm8KyC9gXo9hl9fD
IiHozKvx1dyMx5g7swLH/3Ns6/R4Fir38LglaDJhng/Tp/6jV4Mda/ImuoLAygmkYcsVHqJbRMim
Z9bs+oQozzCzqMwI6jnLI90EsGjuZRddHJ9l/D4ehQi7bJCqwfyjw6wAohD5m7isFpGAAH6RR3dZ
R5a05Pm6qyCp6dgM/MqDHVbJgh4XPiYq30AUrjrzWL+din7UZW39EAKw+Y5Z229GCKgmMubLPKGf
+ipeRR0/pp2fbj2E4MVwoZ318Bogj5YZqY9hNrmzgbzKB5ix8ME5B12ocggSNRHkYmPwzaagnnd+
FXzx4eiPOXHnNcXxovcQ0xV+0LJcbvgk35sE7BsEDMH/H6UNa16BSzHM5bJ32cr35h5ClcMSEr39
CpJviS7nxuisTmjY+Z8HSGcfu6Z6N2e9CT2e3UEw83MPyZy6qIqQVtE5KrGEhLagWtocb0XhwKQ3
Ua5tHWwhUdysJmvRohsvxjSbNZF5pwMgsGDP26WXVl8ya72VB2lblvTAedu5CrsaogSt8zc5h3Ry
5C1t0H8wddyENInGK+PIpZhdWHQVUWYe051rckiJ1LGn2tKeJT3p/i9R59XcuA4t61/EKmYQr0yK
zuMwfmHtsWdAgBFgQPj1t+Vz6p6HrZK1LY9MIqzV/TVcEt17+U5E7jvyRhrMnmTV6Qmj+XXTIVwX
T7NSB/39FiqS+3t/6eJpLcncDkUba46P5P+ivZ3LgEfyuMSwnDTqq4B8Z4HDtrLvY5EEZrskndAl
cLokB9X4Efh4Em2bzbeuNxWqUpoL7R2VtI8xdCFo4JCvWsAYBQTcqTAD1I7WkmNEB/TvXXwUbf+i
fB8Ihv+ZJfgNRieXAyf1xsRcYa+OSzlWvI/2Kk0TVmH3E0ywOvIDeKENf/e9e9JS79jG3ldPsjXf
G/Q6N5EEXbnNDr42vNAjbnaf6flgzVOcTrxY5nXLfaB/ZUTZmjdqLMc1ePE9sp2I53ICBqIYVLtW
Y210PfT75xR1+uploUFprMruzAdUEy0EvHxcLAwcxrp8pdGdbCl2yRnVzyVqQ7APaXxh8eTl4baf
FaSlXIz2EcuxvGw3jmCM3Jzvyra54dYvhk8Mvw13S2Al0UrALzaudlSjmpXmW3eoczrL0F8gQ5wv
8N4qvx/OlH3yaX+JesIwCrIzd72f29Cv022pcKDHazYaEBHmwNB01mm4Y9uI1xzyfTlOQ5wLKInw
/gOv5sH8gE1nOrQOhcA4o9RAM5H3s7zEWu75JPePDHPQBCtEwdsCqtf5IRHhU9fBiIt98uLR5Tra
9ApreUa7pA+bCxJonS6HcTqW4T7elFDyyhj/1/hTyVkg6i7lFqWqZ4tUF1CssXX6a5InJkEnl07/
8W36r88GktuA+lWK362gwfCsYv5gQ/W8mHkvNjr1Z6mrIWRNrgbX1z0DZBJ1wa1A/Dcv8dtE4DeF
b2myx9W2TnOuVFroiLw37fDHpuTAt/lFUZdU3tz/xzLyuBHo19GYQ5C82cy/maGsDCP+d3L7fbTE
Jifcinrvt0PKFlf1+p4Z+y1D2N0J8T66NHhrkuUd5fgYom40pM/AEUmdczhoZawLYbYOWjY07jVi
bxMdJUY5eXE0rvfMe/JomNYLkCUVvMOUIBD09qiEHH/HV9SGdjMsl2vUlcFVoATC2AHmYmyicq+/
m1rHnrhOin3cTB2TKSxZs9cpxOmztuvT2G8fmxN7niVywrr2bWj0vCmIeCqwsIMofaewCMZRJ/9A
NeXWDkU0ow0a1/gzivU7SddKStQE6nHtY1rFfBywLLu7wAvNQez7g88Uz7WM5nM2o00he5KnT93W
JKjTMuj7CRCsya+6jAzAAn7efdQqIzUPxWmLF7RM47AfAws8pfPUUqdACSq6H/ZG5FwTewzmEziR
ijZUn5usPxm98yKIdV+lk34a13C7en+C0NN3oqsT1bmzpiyu5LJ9oVn90jzyDmEXbHnD6KMQPXwD
xx4i4Z/XFnxTG8PGkP1p6re/i1GyVt4gc7Vvphodtp5WtBdDRJ0M1K83qnkejwnKiXR5XTeIpUNL
TiYTtW78j6U1sO28aIM3mGbwuEBfNetyJ3qo72HyZAdpSi/OGmzPGOuabTfWZj6G+7BiybT82AbJ
lmdbQFCWXlizyYpk2CVF1BD0crA9RzJe4Tgk5YB6uGCJqmevybmMbbV6fpDH2MFynabhIVmPow9D
pF+6oUza4NcaE//A9un32C68JMnR2727mPFv4EF/cCbWlu/e+DzfNMx9N3WW1oEnpjowswP9gupp
82mYL4L2BcrqxDl74qn7blt5WCQdSu75c9HAkMyRUFtzMwP8C1ZQOy5qqnQm8E6HqZKZoCjCt3fI
1xjZ2ZBvd6F3E7lJ21ZbmHjV1gamtmv8MQlIzJAO/g0uOs7ES7GgrnGR8L0AeYLOem3QQWNn2dwu
clhHZxz4EKNa6rcCbMs1ce1J2M0rd7FeupDKAm0/BKHxZDt4GlrDZuJTH+ZtA3povXF+0ZRdRbrt
lVko7P3J76qNwWy96RVj5n4zX0RHkwQFLBms3+H+6rrxcZzcZ4jQdS4Xiz7gH4RgdbUdtKo4uVnU
AS3aDSM2tJ04LDOcYY4idPJ1n8suOiWw88vEH8ihT+BpLVo3x6j/FU/9ZXNQ0COi6DPzP9j0rIQH
lAMiDuq26JuA4EJrDylRNip3w/7FBzQxNmyfsGYulfG2exQCGTo786m2qC+p8d87Nv9numfwaffc
Tl8u3AB17KRDEe2/Bene1d5AXpRMQxhfO2Apvk/3DGxSBnqk2rvB1fjXpsac4jczdx9Ls2elsdA8
3X7ouF3h/vOldBKmtvovCXRYRmp3RYD+BcTE+jTAB0PFi3EUNf/B7+nQ9IUvZDnthjwNej7hXMGm
dP59g9YR4Cd7BvVRZwmoiD1xoF+G7kGNKYiSRg74BkiSVnbYQciet/uHW1NcM7faMh4z3I5b8S4w
A8d0HfI9It9QMypYFOgKw+RMlHc0k3sc9Pol/O3oEXmyAegcysm5nYYChsthv63iyUb5YRhUHQXN
Q5amWbn24Rd8/Lmw0z+bpq7e9+naWMxmDfO+Fr28W0wVsDTI53h+UwsH20HuWjS82d58cBnsUDNh
zK1rTkCiVX6mavRGUkxPpHHvIUOTraDpaO1tZzeXzuyVG8ODCpJfOgZxEW8cgmg4HcEM5aNwuvAB
IRVcuxefzTWqa2BGMhzwzn+xs7z2sCoPzptqZpavjdv3SAV+Pqyo6EgvXB6OKQhAqFDTCkTVrjzP
WPA6Oeqffx7Mgur45xnkO//cbvQlyKKpjhhNID7YQB9FgMLDeFkxLy0ozbVTR4gAR9a18ty2cPZz
M6LJnWATYdXDi7g2UFtTTeBNDCE9NlNy0yu78TgJfcowKUDEDZmr+I/IzmTT5b0zoC4keZG7ywor
6D0cQpZTrw3OGx9hysn0gP+mc0Rh0Cg/wQictYWj54GuFfRm4Pz8rxTO3O0jZRfVkPYwJd7mChXC
2mluVs7guUp1I943JUHZpB0W9rbDfZ3MMb257GnbzPWyWHgl2XgcJTxoodhVTmE+cnzGHXY85wRW
0twewfcmex/W7RoLFJu8y6UOp2puxizvUeyiSkgLj0t+9CD+gTYZoQmNIxo6lS4nf7OvLN3cY+qA
F67X1c5p2XDbHm3Mzr4JbyIcRNFpLjwJPCkcvb1QFipxbHyYzV68VG0aZdixA9h0ujc1Jf1+lj3d
ziCBU4hqVuahv11R2sL0MyukQwUFyRPYQQM+/2ahwbQIsg2MQLKO0JeIBCAGbGGScxF18M3zdLHy
3K8pJq8vQCr3wHYyWqAT/dVn+wcX2GaYEGWmfFFysYp8t74pocdWQRa8OhmWZCRwNIOPTMsS8edy
xS04JCY8//zsn4cMC/b//ls/X6OiUGdP6wPTS3LYbt7KzwNrpIJsN58NAyaR/o+DkQWQKKb4Gx3Z
/c/rP9+63N4UUs4P6QynNiTm0mLkAd4NaDUe95unBjJgPJv//+zntSFITtKE5JDFM5QN3o8FBE58
Grmoc+P5//vs57VkXqOCzwnJecQPgc9jjHANLtdEpwncb0lF/N/C/WeDWZEH1Ol8I3IqHZe08GM9
F+v2R07tVGaMQGxegzina9IcMq11PjTJ/T7r8c5kFEtjDzRYLP4LoVB+GQW3ISb80ERdsKdg1TdD
V4Rc1pse/vgq/JuYuS3VfIFGC5x2l3O5dhEDd/uJC/i6tPaFtepmQzDoIORvwoDVxFPyxsj0Ukyt
9xK7+0FFj3pz0Fjat9BNDwHdX1aVXiN//AbBhzdzIJl0BGeL3mNc/DLIQliE85GwyUFjMy9dOF5a
pcG7YtTRyfymLqXV7i8bKrjgQcrt2nPXYcLCdPaWLSdUPc6M3+9di84V/JnbkueN8V/t2peGeKWD
MF2tUBMOAbx4WBJVMiYMS2P0vPj7o0hg9y77RTcyLFZctorppi3ae6VDmUNtiw9klP+CLbrPFn72
g3Eu6dDedUGPEmJ3e84t+9Zbgv1nHCsXqA8Oq8l44uzP3pEaCbefgi1xKSp3WaMW+71sDZAVtvjn
n4d2F8EJB9M9L73/0B4HdaNLm/Rr8nd2taH+281ZWLRT+Kv12i8dJS8j+I9iFWtQt+SRJd23g71W
zVF09Ab0qWz8CPZbJ+WRMA9AoBXSZXetkC22k6zwtCoXEHirJ1/WeHhwXeuVSQ9qO1lG6NfbVquU
QaY2SRFlw0MS7i+eDu9u/7moe1Vx+GbjfwN85+M8tocZzDWE5siBb0PbHdoWdUuMhiaLsCxt+mnx
MGZ1RL3cgP3qszkPm3UvO7GMEK+SO1wsFGHgCLCI+1U7Qwpq0Z3FXVzbcb1Qz9DjbMlvqFuNmgEk
q9F7XLowOKAyhu8+KsBOzuru0GU7EFP+sPvGnNIQSisUD5arLq6mGKNlIOE1CuyV7uPzStqiD91x
n6GzdYtc8r3HfmLmE8HUQTXYK/yDqgfgHpIdBeIe42Ec5/PPl//zGgg7v/p5kffQMQOZ/mUyY0W4
vPhNT5FUQB1J5P4v9kNXUd6dR6BFB7NFVyGHg2xcuU1E8Kt/HOzETh7IBiQ9RNGu7OzG+XFS84rD
vlBMy0H85xTHk0y+iRksSre4rM764Bwr/qIC+TwAFU7SpVgQHEDmpP1q24wUMVOQjkzZJtBPut5/
5KS9m/cg1xZFVDvu3zM4fnCmfg5zx6GlF3eM0H8JVV25x/yFYAPdhfcNLh8fLonfM38pdbpPBbC/
NE83UlIHhsQ5xo9Z0F2T3vKii6C/uCwOLlQYlEETyn/QVOS6xRKAa0Y45jVCB3zCzAjHphgm4iNB
4Gg57va315P91WPgJSGkV/0AF8taiC3/t21l68APqwxRN/c3TjfCZdvQgxUjh0fm9nJL2vBpJwrY
LE1eIRxusFDWvdC7+QN+aaybdqRn0T4A94RfAla0nifJD1inDlHX36eD3U82tJATRlbvPuQ7GLAB
FgesmhRhClSfSTpVogmQSGjWxzYW3klH3gnnNAV3IXGnEcAl5qNA0AiG7HUjsM1clp6F5ZcECr+H
WucUdGc0Pf4pnMOpgPbkyn6meyEjmdZNsD9Bv6cHFwR/bdZsZyKyuQLYh10ggTU6bgKSiQc71g8c
tmz0ZL4PYmmliMHMqCRWO9m8T7K/85zB+dz6SncwCAcViALt1e+U7PWUIpfT6iF7al18UBFL88iT
8iR08mel86uXxUcYQ6jaoqTI9Am12rVNEKRZaF9aO78GHPUCb/1vk4woV2W+vqgufAR/czYzekKH
SZ/5MCMWu33sPnplfQYRUqDUx8wY83brTimZgV1DVHCubIn7Oyb6RaVYsGUTgRLR38P+mw3N31R7
b21kIfbPAgLI8N0k7ESHiFaNGz6Hyjr/qWf0bZCwQimckXj8Lxw6+L8amk2GtFPH/6YROfu8L1aq
IBA091ZN3iFTbS7bsWhumaMlHY77YK4yhkAywqHK1RRd+TqdxhRpAYmfBygghPUxLH6Hjlz8Gb3x
ASvFJNyLJ8gdzJLc8lvrQ/7EAOB85h1Em14aul1cGl/FPkDSUQyqw1KmYPCRm2m/Yxb9mQa/3Kdx
LbzdxrniSy23FHgkJyms8XqWSYTu1L4vKWZMo18E1R+TSqEy7TX0H7Tw9Al+zFRuXL9Myfqwg5SI
MLdK0tM3GpvHlC41dtSKTs2Tn3bPaKAU9BWISz1seDKdDQlXDGqPFnZgzwq+ioJUQcOryj4baZ6w
cPUhPjZyJTm0KST3QtSwKlkKnz1puGgVGZKl3Ff0tYp5iB3F57WZqniTh8jJs4MbjkTB+Eek/Wsq
6TUO2xdYQ7isd6hPH1yfXHYtUP/v+bqn+ZCOKGQIoIt4cC/R2KOayXpQfstlNFvNk+i/oUPtsm3r
Wu0ZxRthanugBvCBUCtLtNzDDArulsKSBqblCq8Z5gb3626iJxxeXXdrsBZ0s7ogih2z1MHjjHc4
BKtDbgwEcJcICYPBYMAm44dOXha3f0qOnzZNPE+GFoaYUH9I55NimVg1+N7fPQpg+PUYUQgbPY5Z
92c6NLefuMXoBCjJIxuBDxzTG8ih4Q1MD7Z3j5hy0F009F2V4M5v6yfXAvsp2w5xuH2sXfo1mjGt
ImmzSq6YS0ZxjowiVK2etGdro0MvVnlIlhmlVIdQgW6fR+ZjXwtAXtjsa+5gEGvkGoAIfvIZ5GXb
oJfsIGPZKQW4Ol8ZsMC6w/FDN7+xmKFeVJEAdMPIv46isfa3mq77A4cKJZcoOLcwxyxHoo9OW3Pw
YvMZA6M9I+h3nEx8GSGb5og8iWPEwBo3xnwhRvDQ6FPYkBdLxu8t7GFmrMPHamAGYXbnKtyQgGyR
m1wQTUOZ9Ug3pwrWlVxlrgw8Aq01cMcAVWzrZrxbYC/3vbbsEDtDCOqVhhBJ7Z4eGfS2nBuwmthP
HGbdb+6rj9tNmpQeiyyE/UDjarDJVLksvAILaoLfyYKbJRDt8YI3EgdfGhat5gj1oSEzOWIfY571
l2jwADYYLc9B08AzwLKiBLz/tWveoQJupefLP2xM/rrwS3jsH/bu/9LkKigU5MCKB4zqaztgcvfd
/pz1j2kIutV2iwebFBmclJ1TFv7zk6fEgAdQipGieaSOPAt4vGBivCd/yjCeRlM3nTx6oXgcFvsQ
h6PJIwUkAuqOhEsFTwO6FygWUc07O+Jco3r1hl/Z7B36xfuPZKbJZwpzdkufzTjh+mW5bVos/RhL
c2c+Jtd9Wtp+w1OHRECvy4zU0R/kc9cifdtvDUdcLOm9pQBx0Eig0BeoXnoUnzGVEpUnTFjv2ASS
Vca3ce3r5l4kGC1DDFcLgSOkYaFF1/uKlWhcZTGqZs71Grlrxm5VnX/0B/HmRXN86Rr/gGQfbo/E
wkOm5qVrhwf8NYm1gPvg30qlPs8C8CQuiF2Z7QxuxSyCMgySu5QPSW5679pFCQTJh7XFLo32JjWI
os2/PCTiCregBtSrPRg4JWkrmtybM1Zz1f4SoX9WnbpP1v0J0YyD2lL0DsHZYI4whawOzSJ23PXw
y2lsz2Qf/kFHeNOe+IeS5+/chhgmsfnPeqTSA64hR2mW9hF8kg4mkGln4BlYGQaLj0kzVHSqM5fG
flqRfvJUfuhBfe56caiqcYG6BnGSNiJHoZonCZWvFeRv37aiXuGYQ6/6jECW5HadXs2C9n2nBw+u
eg3V59im+OmAGJ6Nvm+JfCeqrzcPDpaAfEqz9dxPeEfkb6jxvvlumpoM6jIr8byq/hwbVpEJFtXO
sLdu8/wsIcpB4gvQKow10buqmmb8E4/rASXeUgkZPsoN1RPSdr8m9OMyIXHFm+5Ve+Mx6O0npuh+
RJLKWv9JjVyirqNflMMuIxuSLu6+j/CJ53Ftjh5b6xvNTVrAfqJO4/lhzFQ1eXMRxxOAiBgxmhpB
pWOwaBAMARSUpGm+Aix+i599KdcgsoYU3gJZKJwY0hzC/OObeO07XK8lnB8sTnWD7/A49NuZjfYD
scYKKiOkI8Jfdyx0cLb1vQ/B5natWBtdQYT8HWkKuP/SInBaom6L86E7UJvpPGQoJYx8DTuktuVm
DxuAwDJx/XcIcxqcwHyMEGuOF/oRNe1nxoY/SRA86Bl1V4uUs4Eo5MClr2l7uF3KQNkXy5alyhp6
MvNWrvHNiLDsNabYPFGETrQ5KInfBkL3JQLEBcXtDW77AoYPODabXp3u4NmAxsOdqxconROIPQkL
N2AoV5A+j3byNKfReY1WSGi6mGVY+2ADGrNeBfTnIs7ky88s3B1Geyig+vvh+wrgstuWi562ak2C
D0l770EBmpSexkqXPrm2fV0EvfN7+H9qh3KUNNMlhiUHbnbtkOKGULaMfZU4mAw2sf8Q/rhYYXfY
tAzt/mqAZSFobsYNyXH5qZYkgv+rvcJP7p0BZrIY73caG6BZibga1vkIjRELwV/aM6hoe15EtoCF
DP65Uc0F+qawcHM0X34e+LhBFdmgYoEiaiERjHC7QxgRq8lA4U9ZXPQ2RApUzmMRq/AeCOh4WPXC
L+ke8Mu8N/wihwm51lQiQejJM2ouDJ6fpz8KFNJXOQpppMHSOCnWRZwjiIw9tsHx1IfSPzYJZ9dk
TbwLS/FsF6hEAjafUER6h8SaUzT6WKeopPSMgjPB7IZq4rAmn6ChI+pEwLL8qGQrpjfsLzz8fBmy
DJ6PbniVbiIDupiSMwI32KO1GEu7AJEXSYeHvTGg7Rxc99troerh/v88/fmeWESkFAkKOtQghW/G
28Dahsq78dA/D/OAuEre3Ejwn695UqQ+znvoRWQu2Y10aVc0UQsxld1pd+GtwPbx83Qd+mdsz0gD
JqD4wf4A3v9R4Vhz3PtheBQNgkY46vwO9aQycWlxbiVibfv8TMMp90zrVWRl/w1kaO5/HubVNDi5
IJGHxuq3melCGR+XCkAZAtHxc6RgZ2zbaVz76YJJiuJWZePl50vUk9d26cPTsmrvojxWRiwT91Th
GAaXWFFRQZOrCVLwh1JdidOP87r+sbDmw2ybzsguiZd27msZtsgmLHaqQTNzsBbqe9j8Nz8GNEj/
A8W5AFWEfYSDAQ7+6tMzud3d3vd+WY5FQvuIhcXf27jdRrmtnQrH3yIaDkBvyCdt57DI1uwrykwL
OpJAlIoH5PinWu6ybGYEtGa4baVpQ4aehLwFgfNBCaKLJ6yBTNmuScXHReDwDHKfyaiQrMsqq8a4
3mbc39DcPLPen8/aUdRCP0/TJLsdmNFXm98Mx//7luD2fQR8T65RkGN2ui+frqwm5pM1A3JkSxYA
XNHHdZuDu2kBw9BuKqp+bnPjZvg9ExbNaOpoTjD4Yy7ZyRo4viIFHDY3IFkiICt5Mj8OzCkoJ1CO
oYWlABUrT+IaEER7ar1IkPtc3eqn7qwi3r6EOA8CKemPZN/0cW67L8agtVm1l0kG9gPRmFvr0WGP
XfoK1pq+D+xD1OOUgEbtoBmIoGeG8pLrBo2z4M/IeFZtT+0h5Z0tyDgWfYv8nIFInCcR2il/FP9c
xo8Rl+OxI9kdbrl/HDFx2nkGhxP2ax2aRJcUde4ZKVAc7omLonABCHBE5J8u0Mo00B00etrny2M/
Nygd0+aqmcPUJ5u6n0IfYyob4nIPoakFWMHnxrE7BzvsQqY1l9It54XZq0LTfPJYmNsBLopzKUGS
lL2TbmretZ0+/BBGFlvtimiT546wxiVAGOQnmVDpQWcH1k/RS7cCYRtQAOQAKY8EV/spGUAL+FI+
eo35PYt3PcjprGVCnxBJ+6bL3J09VDLTjGYTQO+8m+kpYNACpK/YAeymf06gNvgphNnBzLRKPAh9
sGJV7dMOwb1oeYBcfJcBN8A6bo5KB4CcYx+gGDIZhyjk74aPT51JP28hbW5gAkbCAHvvw2eU5F6B
IxSS2jfrftBzavIAQDllp2Do/mzozUuT+ogtrrfU/ZzMd9yzWBihAh4dg0vYKLRy0vHPaDDPrkni
u23V2SmI8SY7DOQSk2AoN/tN2li+b9x3p0Wqqu/ALiG6tr6iVwkv+GNi5qbBra8UGzSOa/hls/BT
3Q6+ALy4Pg8U3x3H7tdwewCXdwrTqYFYaCYc4eKLN/Bm12lC6JJF8i7KtHeG1eyV/ag0InWUP0Dy
ecTpLc0zTR9j8OMX4yGV3uue1wlO8AASC8jZrql3gDWDpSayfzoHHnUemvSwxEhX6tl8ZGmDpDlG
DTj8+WiQH2YYX5B8B3/+WpzBUTEHNbTBv3hZPvBH2PAOL/WLHiLAFSpCZcJlPXoOPGY6A7nRGLi/
hii+xyEk2QlN6zmjYz77Ufy1iujLwkZCzsA8iskt126zL7Lv6GVDxw6aNj31XfiGPoQVyxjqQ0yF
fUI+5F12Ow4VsVOCtTeFhGVZVyUaQYzAz8QzRYn0c0IB9soPOiCb2qXoEskS/Wqc9zRJOMXMdiuW
R5g+zRpf/RYoAF2o/wt+4ncI1BfjBFlKTuudM/3b5+0V8bjlzvDzYLsIwqenLhK0txqS5qnxAndZ
UqwSbv+1ZsZ+uIXe6XkQF6wUuXHZWNEU5y8YXy6PQYqeIVFxXHkjh3frK/9t8sPKzX6GZLtDdRoA
JUP/AZXGgfRD2cjvAQPkGf7G07WfbghR2543tT+D4vq7LUJdpwzpOG+0Xe5fEG4X5Z4NosrGDOfn
xMuINLD1XvjoHhqCuWWD9hm9dYDzc2KkTH0kz7GXTvlmMn6KbzGJTCpy9RdMialDkyUnjHO9p1+J
Tbu7HQnLyNiu6BE5fsyWHW3TilS6aj69OeweHQNM2YXwTCIfEkFLwYNIiJmeveXmB2CeYA3gr0/7
1YroQRkc/TCGvjzQmR7h0ndvOPnyUyg0yoandxreJT7zBsttj7vjyL8Fwzkg+/KFboNVCXDEumXv
YlI4+WjlMG/6ofslnbggbQ6FgpD9XuL2HNEf+gc4HQ67P9IdXXJy2dS8jWmKPZYB/I3XOX2fNpjk
MsJf1AMji9DD1pnnmDNVoQEWpQcYLI8b791uUKjAM8Mdiwhk2J4jogxMv8WvU85bDCxt3q4GMNc4
bE2No50QmkVL9UCn9Dq0iG96IQmRsTLhNVPI8q8ZoitZi7z8mrA4nxXIey+DoYO/q4Z0z4JfHSED
nIrTf/OE+JcwiaNa6e0bR4Dxe7Uafp9AEGm1Qo3K7D0Ix7QmaC1ryCLnAdMceHlEoAYYWCA4oAIs
+FoJl2JP8e+6yWNnljCaz8E0HLvEw4kXOOhi99bsmgJZzPdRD9XsD9cF+RjI1xE/rrOgFbkpdwr8
UNEJlMaRFlXAk61adh086vHgBaMqfx6UDR98f2prH8T1/6PsvJYjV7Kr/SoK3WMCLmEiFLqoKpSn
d03eZLDZJEzCuwTw9P9XnDPTOueXJqQbBrvpq1DIvfda69u6AqfDzTf4GOrBevHikkYpACsiho8u
m4/5glTYd30SzeUV6YjqsFiD92v0qivZZhviEcX5+/m1zbDeENRfUQe4zGs1cy4fYtfMxHzDRc5L
STxj6nlq41fhB0lUkOlYF5nxUpTS2Mku3aWVg+s8rtOVL81xi41NbahBnMjP5c+me4yB1OwxHfNH
wfPZNJb7ZTLHOTp2k28w4TrzWz05W4J+V90okrPdzF1UDDUvQ7PcDwv4snbA+dnlirqxDjeNQHjF
C2zg4Cv3rrKhatUIKC3DAO3Y/gPxl4ektKACCR3uSj/LuPGS3Rjs8aW0KvvJZ1hOPsTV0Ig238eI
G7qce65hrJnNkzKenPoeAxTuwlaJozng3YQ8Z0e6Ma2tSGpnV6V9sk4FEyYj1952SWecuKV+VJKw
eOto8SPM8rvCz8Q206UTVU3V7NMWZTQj8JEJ7x0Nc4jaNNh4kChqxzY2Ds3/TAx347OQc29iUi3D
8sHOCaEMmec9DrxymeHjLC2sOUoXNKhwwEA3OcvOoCJAwrVuQshpR0Pp3Xx5+uysg0MwzGiBdLaD
t0ohlryjFj2UsLzi5d1FaYmaMOv3Ln8QA/TkXsl+XrGNDVO0WzhHF4Tbmldgd1TlEN4KbgZD4HWn
xBzftErvxj7o4Dm0xXnpiZoZDGdJtBj4Qjs3XglE1q0jX/psmEim0WFmc3hrzvKAet2sJFaCvStN
hDpttfsAgyzhcrysgE6IvRBI8iUHcaMu30rjx58C/4gi2O26wD71Q1BjNy3uFz1lZHuweUjt4vhu
Wxpl4uRZL+P7aakxq2VyTR6VQQfTiX1ImD/lsMF10cSvUtrIgfbKDucZvhaDd79npO13IWCirD4k
zNWors29xbB1YwP04KpRGJwAQ21cmbcbkfbTAc3auFMupB4DFEVn/axqs/6y7fpVyeYFw7fxoBv3
McEo9unoYlu4fb8pGOdfuVp9hDLznpVJcF8U83CdZylIKB60Fflxa2cx07lPgoVivavSX15+Fzdq
+BwXkvv6ciZ3XXhvdNQrummDk5nV3rZlRLXmq7940bbn0MkAQpQ+8fKJrPhSZclBldktabGtM/j+
rdMHrx5DJuKVwoE7EqtbgS6c5bPcsJLRPlFCiCuQUnpT4AagOtburePdZhxKr7opFUozE0qqVwSJ
0MVpS/U4WmGNIoupNlP5euTB346aZ4Eq0L0ViL7oSJ3F9WJ/eoh/m37EeEHn7Kz7GhePbS3Hykhe
lhF0WNX24b7ri18FE3L4EsayaZwiXqdNEa7xUkwUUQNcCi3FD9PivIlDl5GyX82nNqi/lOpEVPng
1ALUP7Qo+zYJ+q1Jtmvbza0dfZ+69aQiI7C+vKzn7hMcGVK84uRRBMlTXCy9caSAhxhgly9FjDen
Jlq2KpvCjMpZ37Zz6R8tJ/G3iJMWddh0nxFJ2nzfkL3KvAk6kW4XDY1ihIW4wUZJpVRya6urzyVv
jU0FHSvlhjv203hcTBI5dTPcSMnNp445LJIle6YhGs9tSOyqJDQKBcTZTEv/aNcQ/3DLMc1RmHQY
G+B4FVh/7WmB0JBkBFrHLWMzwq9livPOxZZlSt86CNM501IFzzJ8UwNNBbVtcsCpz5iMa6Xr+gxV
lGMiDfN0B16nvEruA41UR0ynPVThUycKeWCKoDfmUln3MhHpab5Y+y3Lrq7690IDwJBZuBbCcVfE
JQAGCf3YFYLC06jap6pOToFZ+dhg8QwbweQyrbLK23hdEBjFPs+p5IY7T2n/VlbLjTEjoVW4SbJ2
yB/SeQxQP5P7NGz7K9BFT+U0Aru0h3u0K002AqtMrIxlRwrsJVBGecsjs479Cypy7seV7+f800ae
QE44DJ3woik44AGvyOnVxL56rEWSdN7lEV0bsSeurdgaNpza2ZnFuS65uvoyq/DcB093l0hXusss
8gy1CKf1kEjvqColoTV4xsFmTrkaJ/hquotfZ2OWRK6n05w4023Jd1CEPjEaJdYhrozD4s5DFNZ2
99qIewmL6C4tkTe6qf3l6zI+dSXNGcOBpOFcrm0bd0LQ1nur1Fs7NykkB/XRqkyeZJowwckonMsC
22GH7W8N9w16zVBoMqHmV5OZ5r3qNaIEWTrXCM5FNfOckPuFIVEQ/q3ul6H5zHquCDIcxWdZx8wo
6wRX6+xwsTMcKdSC/dy0MK6Tddxi/z2ajl3tbLNF6qmua8Od7134TJGdTfuM4STkzYeqQleL/TY9
lwoTgbDq+8C+eMz7grA/Sj3xZFStTl2XjvU1NIsXSWccNwgfJExKXkf1hJ9rTCbzIDLzk7jgcDWF
+k7jPJNdLbdOMe8zP4b5GXIM1/7k703MwCuvtdq7PsCPXFlNuV7ipV43Ng2kNgnX42py0cM6ys2s
WDYGfC463aOZyfQeAthDbbpB5CqcmMsIDkZNxhZW5K7rXchjJTWtRHbUZCSgAtWkxzG8bebBy9d0
dpIvYl5f+GnJLWJVkv25QWYgc4o5Hc9zeqo4Uw9efaea2trx8sBdUTW8UpbuM2cot2GlSR9JdR7j
1N1WqVJRY7tXVSYAFcUFiRI0swYvIb7UdWJqUurcaKu+2juKx8oh50IyC8TKYH+E01TjlFyeHSPH
cB4yJRwMHAGkGhokUFdskAfxeic25L/yLa86XnLSOHhVcWsWnWBu5e9q69DDXXK0X0exgfW4Ws5D
sbh3Y9duZ5XQ+/vzBjZfco6FfOgnuzmEQ349KSimeiH4X/VBcmDeQuKBhPlqmBt5s9SxwOmbQvwa
sHlRmK2rIPmScojx+CLcXHuea21qY0ANU+aZyYEd9YHlrdx0OtbjUG9FiQI2e4G9ZfNjsM5rRQLN
YA7iBhZzsanYJu0b3UwThdNe6/msa3KoRctoqsHYTwNQUCYcp0sfx7GtO5mfoayZUY8D0ho6iyyh
89ZMRnWSE8+lA9D34Frluyuq8Yps9nCl6spZI3ORaTPd8czeCX2eVHrtTO28//5XWO1KjG8n6dPw
w4wj5cRAq0OxHvAAT3130EsW8GyRSQ87OW971bSXL5WR70lrFYMO3My1y4Q1TOCVgm49F0F6awOg
2rrBgvwODvXaSeN4k8Rzuwf7dpPYwUsaBvnVYIfXxJXqswdOjZmS5Ua259J9NfmVnbxrXix3vXYf
8OvcTNP8BHAtu67Al8k+u0xMnutiUY+lMpJbo5wiz87VuU66hyXPp7vxcpqq5KTm70hhBhLNo7+d
5jDqytC9d0d9Clq83HO2HJoStIBEUt4DxqURSdLI6TgyFSkso2/JpejmrTJC/+S1fg+D1ne5+4Xq
rDKfvHpjHTJVj9vFSkALm/lmcQK1Vw4en6E3onmmO7Et76M1mX2T4cq2Dgf0WiI/bnMHj2fozc7J
m60rZU7ByRnOZWLBAcNKk6QEzq3ExITm0ZTnCXnAsaMLVTM2s7r9RP8EGVx1fmSNaUfa0kH1lGIb
6orwaAt2DqWy7mumWvT/YwOaoq4JfKc6sO4SA4GZZ/MqHOst2X6QoO19nuudkp1DoC0qnLLeeTPN
VOnjFuotKH5DPp8LA6Wu1l69nUR93zfa2tpeKKOBWzE+UPOQhozeUsifc58tmyzI7/1qiZKR6J/I
5M9kMbtrpx2gHOTjVTbSj2VpfJU61Y+YaQU/N22j0ck0zFWbXCo4q1TYeqsWq1v1RDUwc/vprelW
5pXhI4ssJlxZpB4BhK9P8i0kqG49SD2f6NIbGhsXf9OIqpsjZ0Z56Z/Rnc2doYhL++VEjgqf8l1u
kvicpEZNAi0GMRExGVAZeOX3pLF2TtE3J8ejAFPCMzZuSCFUsWoI4xyskx5NdFU5fX1i5H4NF8Dc
WQZR3ER28UoGRO7z9GLCpkE5VTM41rERx1bj3PMW6KBzmmFA8kjOt8OhBYp1btJxPi9Uf2hbFwHe
xr1sF956boNiy+Hm/sju03YoI8Ol0Sr60AWASl1ZzTSzCdMi7FIoBiWP+nFmEqIqrS7efPpovKTU
VmQBO4ugZgdhcm1xLG3oiJ9qZeRrCFrhNs2epqDvbjqrXdUiBhE8Dgjn0LsZjjLwaNVT2eAi9Hpy
53inN+3kYCEv8y5ahK9JCpfmbpnz50G6H+Dx0GJJ6AQW8kohkK3NojiXPXe7pLWcw4ABGedQmt8N
Zvu8WP1r7tD0oI4EWXGcMu/QBVq+hloECA5teh3WxSqsY+vGxgmG6U64b15Bztiv+AD4lAIZaHYu
gOmbBCHixsXVH6R+e2cHEqJn0aRR6c49h43VLyf/8kalTXYQdkDou3tVHOL7YFHmNQzL5dpHoLLH
WO5SXFL1qls4DKZl4UaeGsnZK4qnkfweSNEqPTuhk59GcYeqCKb38gY9xP37e2iiMf6FC6tCm/6w
8agYcUFJuAfBsA98zrxkxB9ceHiVk8Yf9mne3IVFzF/W119mPCabihErQAtAsIkwyEx2kFCkUNMV
weYNqm31aNZIKFX+VYTLDFm3DUjDFFxm1I+8gBqAW3BY8UMZ1SptqVOndjqEqrNubR8i3uVbyWLL
2Dc/ce6/eWnz0c6p3DatRUkqZRCJtbAN42oc/BR2qNPs6NY3ozS6Y7GAZlFdEO+EtbyASInPxVJe
F4wb90tHGMO6vPGxPm9Qnqp1l4js9P3GN8NfuolNtA2pjwj0y77lEYqDcTryaxzKednELkVdUuAa
UPVLnUpwj0a6A+rkbusp9cGaoINpl9aziLHAtvdqvgmmEI1HMmOSHQiLeCCXhsn5lKfkzyyv23lD
9TMzszdcIcw+GOaNqZg2UyX1KtDBZvGYfKZoWEnZNGtvEqjiYpP3Trs1FgAvsKOzlOxmExvEdnE+
rC5FnOe67wnITZ3nz7V2w40Z4NZ0NcH0BqeT6ZHZnXrB/I7bDyR9hwBkr3WzFW6kl+Ej61riS9Wu
icmLiqF4ZviOa6TCBlDAK1+1IQ4qc8GoY5xl7oPBAB+4ruNdPYFJobfY25aP5Bh7xy6hyK8Vj05l
fuSS7izTKxNJiH5yOPsJJtCaHMyC/JmYOCTl5L+1LgQ7YRjkTF8NZRa7wfS2jRO03EMwtaVOWHH9
29d1Ol510oEUnD+7Tsvr2tavTUA6tnbJd2NToYjNuhV35J9zgM1d5cwR+Ek6dl8bvOMrPG/1agmt
hxaPDBRX/9jP1itXkYj49XZCBZ9p1yKAes2bHDHvch+AK12fsPjUUe5+iDh9yrNgivxD5TE0L0ae
kMR7dHUJ1tcFziSFR/Eh91Xlv8nQJaVcJ4+Gbz4ydyIi3UHPiHGiDI1/b8Dn5BSXZHsmQNY3CyYj
2hWwJxf/p4gSZhpYlK7LS7io91tYE028mltNhcktLs0BBrlDQBNTIugayTFNCZQBjFo3GPMDKfAr
wciQAbpjEetTn9wq8KpD+DKHBJhiYsSrwaPqnIz7DBr6vUtfu15cYizxosAG+c/hYgCGSJ+xqy8r
d3ZvAZndEiHZAbv5Ec7lqVNYY828f2pq/w0k/brpjWAd+AjVTkBfNuC/tYhCdqR3s5SgMwgSZDoS
xzir3y1j4Daw6I1WzYIJhvx8at3FZouTB3jVFJg4DsMkyuxfBMZwA6aQgFAiztyfbvJcckmYel1a
ql17br9jU+JTW1BllqfFTl3ieQ4n/AXgHre7Zq7vhMBYURX1wRhwUsEjWC0wg0H+9DDDmDzbHQ57
6pzH0ttD3HifrIm8Ts+kOmheh8rCVYQJ3hm0jKoWv5pp54+9IV+8vH6xZfraltm9NInpE8tDlYxB
AfQoqpnINzkwCvoSQAfGD53bXxc3ipV/+HlvbrX213UWX80AJ/c9lnRncgHOdnFUdd6V7alqn1Xm
cdLxR66c964gHKTi7Gz02XWpvQcCsThSCv2CaWaPYPw8xvODgk8bkPkPFPWUX/u0VA1cjyB5CiZg
Irol6GdftFMPqlD2OvVBtuk68skTbWdbSnM1XZJ1NNsvXe/HABisY6OCp6ICCWWSF7GWbk21468T
DO/baWleUc/v22raKRUSJgww5cW+YFkAhax7saeHhC46gEgI2HhMm6+2rt7nUO+8ho5gtswXnwkL
3jJz6fdQpeQ+5raYJ3hHEite9wtspAIyjxt++X3GAM8CxT9M+KAmZII0685Ok2yFAFUTu8EtMbd4
bRUwsXu4KTJpYzwt6km1XbBuE9STJe/Os6DLCVnqjsX3pszsqyRFuFepvQ8y8GdVjLkOi4YbhTF5
kpSgEWbC+q33pn3T2dOmytubAiBcWKXoLgzIInkfe/28L+r0sYTtROePkzBsZp4IEMrE8QQTdV+B
bPBb3e4Mgd+hYO4c9aJ69xPBJG3N9oHa99EtMjhXi6D58++CAlNpPhB9LgCZ0FHSnYksKmucf7HN
XdSYP/XEmhBv2ELCGzdF2BW7oCk2Y4rtbgwQrRkSUJeG0VRl/h2R3GjqbdZAjCo/u/KCpVuqxy7n
lJiSz242pqPbcfCbCdlAcrVE6Xkw4rDnD81vYtkSWxm5N7OGYIsRNqqL4sF2guauM1NmIW0fBQmi
uVG+9+LWrAz9YnHx5IJ5I3HDzwH2XKaZVAzOpaT4HBteCQ0YWCeuuAPjY+kQhYF+Ntxxd53VNCuz
8XBNOsPJie3H3ArvoYXxhDAaBJ0mztLsgq1Vz/mGB2aCMWxO1eFbr7Qs6znrEkJ0aNgIBrYFctTr
LbZtSOsTqDsqdDVfJOEVo9cloB1Xj9rEO63b4KkWt0HtvjKuk1Gx8FjGNtX/wqICa1Y3k08keTbI
xy8WzOmMQSJta7dwxasSI4/JLdZyr7EwN8M0rTgpPlTD88S87FqVqqHRLzNwxtHoUXAxj3gyQwr8
rJDPFbs9MFa2d4G070nOYO724LEIfYMc+arafIYTDxqsiX+NMQPHYOZi7ckkNMPnEq7aBiKT0ZlL
JFBBWSxRr80Eh3U9Fj+xIvGimKy7jCUu1Vgf4oWEE+My99hd3ny/t+D4IdFpvGauLyL/kmjMLnFL
at72WDUKI9v3u4AAeff3h77fC75TkN9vqMKm+uLryOCAygsM9Pu9Ult/vPf9f3/553/3Kb//7/uT
8ViUx99f9pf/Y/sPDJ2ltNZikWQaLua132/S2P6v//z+wPf/qT9/4PfnqbS9JIYv36b4fvf3h/71
t/3Lj//Ll/0fv+33r/dfvub3L575Ivnj9/v9E//+n3/5kb+/5vcf+z9+yt+/w/cn/o+f85e///d3
/f5AkIouypPuF/G0zymcZDSLNNJYQvdtMaEGFvDf2QKyzpz2JcjbajvMc7vubc/ezGb0fYl9vxEt
cILlMvCfi1/MxKZ9X3R77VT62OfvvLwq4pmgVmwVTkc5kD1urCZqJuc5p0M9ll3ibPVg3EPk+KyD
Jdl2FUXSsDA1mtDD12mHDTFsS25+IRy/tK6Ov9+k+ajXS5AQODDVrsazte8Yz1DtVhhvIZ8MYb7L
nXwbmNBbwB9KSiz/urXVgzE581bolrOmKL3d0LbuLv8xsUJ7LxJzk4x2vsO7fzWmQ3PUWt2FpNFB
cOCycy8xdrMsyn1aAAqYrB8cAcW2zAwsn10MwPL7XuddhqkgQNoCQYMg5tElenRgDkTjSprduLwR
iRwQKb2CCa3sj3K5i43EAeSGP898+37xLEL88QKF08TMxTTILbXApSgVyD4ulygkzg6WZH2/61hQ
DAQp6GDof6a1JCLsm7gGk5BjKLNHdhkRc5zZVoSc/4wczLBTYbsAxxLWtFhBjafMhFKvC2Au02vq
9FicVLaVpWhXKdOr2oqSxnheCIasGdbfDgPsrb4mHTFmO7g2PHtDcaEyUcoCZ+FIHM+FpY8Jd136
A5avGEv23uCsuXQh55ReLrIMBRH9Sg/DsBvzviDYc1Cm3EtWG636dHHP+uTVKZGQMKY/Kk4a4OpR
XUo/H+TKBhcwsolFf8YZXBZYVQGFIZ8m02NfVHgHDVuvWUlxZb3KMX4X5JCx5wcffpyvc7fuoH9y
BddSBJvaTgqcluMNF+O4ccHlqlaLs2sNz/F0CXkypz4EzvQ1kabiwfkKMCkjI2ZHKTKaByP5mY/u
kzVlb4x838ix0HSjNCjdM4yHJrqazYY7LtwZBIZ0Hfc4hjrLunXYXWJ56b42x3vPml8Wb/qVmNVL
BtYzGzlcL2UJiNDnBkq3nS/7wg0wdZbjiyqyc6bK62ppHpm7O2cgBlfxMG5wXWWbwkbdN7MSlxKe
YgAyQEYYXGWH7pSXcRJ5pFXXJTt6MhEicJbiw9bAucaA1pgO7uSXW1xdM3iACW1K6OColaLHiucq
coLwWgLKXDUVrVdmv3iGzDcKS8jacCY83OMdjQVRFbs+mMp+0oaFU6UrbwW5yCbxPyXDR1Xn86om
HxWlWu+XDDosdkvwLYV4aNnnsKtt7iraiHKvuGs1tes4kHVCgt+TdiPNKfvIaJ13A7geE7d7L2tv
LD0mD9kni3RebCMjDTh2D4EL6lQqvDSE1hQlwBg8iTntefLDz8qBctU8YeY5KtN6qWzqX1In7+BY
2YDQjK+Zycvbw/AJ7gFTekgYkDUwmPEhf/kgkpgyXWeULRd9yIs8sBVrM4if5942o85Mdp3AGQuS
yKN6TLZ21yGi5fzCsXSPDHLOqq9+OVQbCRNe4W5sahEyM8feFEwpB27OBF93ouYZJ6a6QJtfpyyL
q8YUgFt866ke0Mx8iuuPghsQ2+fm+oS4diwmXO5xOl17KSP5gJoqYo6xcdspYUg+pQxMHDYvgAmb
l6uspqL2QRXVE79J7FTrnBQIVBT1OvOUrHPsFoFlXlt1eK7bYlux62QO6VB4UcQ72+jwfKqbzpu9
NT3OdShKA4jC6K4lpjsUGo3sMv40Azc/WKP/oubkLknePS+9YQCz6i4RLSjImg0/VlIC15kO1eAe
ZGrfZTJxKByCm7xk20DSuuupq2+oto4h+W1a7fKpmae3CQ4uvm73qDDhQ9ZiZaGVvsSGXLs9A2Cz
6677Nosqs/9oE5STnguEqg+QdGfl0GaC/uzM00vXFN6xD8GZoPHmABOZvIIvIrJZ2O/LIst9gTtw
ZV/S325ufZol1Gzq7eWuKsLX5VLujrTyG9YQncMEB0cOhNUMzq39S7rhSw3K7sY26yuFeWRlJtYu
ZFscT3m+Jn6yh4WqDsucPPcpwKypfg0EqSvNXi5OjmK7CPWGr9EA9DNfcccuBgpWQkmnIXRe02VZ
1qBuu/G1jllEyDGOBSn+GGwQc3RXL0PqYQjZjT1rDVwo2qugXFB1rmeFhRhMH4eie+sn/Xt3mae3
c/GBlPIzqJwv06uJ717ml4nyjwQg90npvTTj/Bx24uxdnNV1R3CgsuuPZWEBTktugIzC3qrKYTvO
DSSO3Frl3uV2WbFwoWRykMUpyy08vyD/sEQYIGjymvJuYqECPvNTIZwXT2LUs9wGJb95saqeHRNm
A9JGypMInofMfXRmNwE6ONwLxFjg2d6v0L3AggnwhlrRvVjZO3jRYo+ih+ZvXrHPaDM1OLKtxXXI
P1Ic1PERO8hZdbyYODbv0jY87buxLu+SgB6rn5gYjwvqTZmzyWTJbkjgxoQZ/KMzxtd9oHbxkG76
GlW/DcGievNNYSYsg2jcFBvPl0oScl5cclMpIShcFhUxJmsKCQBJlPnFZnUfi94GHkdbYrfJscEn
TLQ637WdBMs6QHUkXA8zUvsrN/Y/q4SFEDZRlTlt513XfHQpzRGH5XUV+DkZ4GSbFNMTAXxwqzmI
jkx+DZMr9siT+6ZNT+4YfEGVDfaDNR5amWxn9CD0ou9ptFOsvtdV/bHZ9Y99VX9fVPpR1TPbI5P+
L//8z310H/3H5Sv++Rnfi05//2v3WV2/F5/dv/ykq4ft418/4U/flB/7x691Wez6p3/8fxtm/7Fp
9S87ZO8/uyH/58rgv3zwf7dg1vqXG2aRojr9Xv5z0flldevlK/5YMhuyLzYww9B1LWHD5fj3f/tj
x2z4tzD0LcHCWMsCiuWzEuwfO2Yt/28+oyQRhJDcHb6eb/ePHbO297fQFIEXCPZd+Y7rBP/+j7/8
T09d/Fn9N6vHnMsv8KfNY0Lwo6gSbNd3TIsdYn9e1AZuUlR6LMiHstk+Zb9V6JBqjDOjfZKzmm2H
S1T1IsRZ7A7JrV3EWFnKhYwA4DPF/bHQQtfXARNDdkRlSyc3MwRx/5QqY6jPji010l8iWvkYQ0Zw
Twy6m3zfDW3SnkuYE8xI4mzoX+Ke3K09Be+pK9MRe0M+3kIFt57Malq1HkGiNRfr+Iy9McAcFKSc
bunYaHaWAABXezH4pBiaTBvDyW5Gxg+CCBv+gYlpyhbXbfg15R68jFhhAd0sWYopoNN66SNReWR5
B/Q6lgn4c/LCQSyWgyL8PVMFSI+DW5fTr1BDETAK5f8YHW673FTnibRchXrwox0tCV2tw0gd2aAQ
yJwXZrDg6elwVBjsPJi2VkN6CRLDOFfUcS7qQz+7TOFtOxuXqBpp0dZ+shD6mQ13eaAc7Y29KLI6
INnJDuFL1tYChGY50zNbjEZKooalKobvkbLUEofTlmnp8OV7iX4x4tonhUtkHDRxEchgP13GZZ9Y
23r3vUxU1Zzrovba94Zvah2FHbfZp5OUOSDv3psN2Mzsh5H2O6NvvzhT9BewjYmpTN69Mm1nPDBe
DifuqBhLu0O3SFiTi9kYwS106Sl7Lf02q95oUGH4xH6p0y3woUsVWIRywL8JkfwmF7VrcK+qlKef
jaEXP30pMcGlyqHKGuygoTdxDfWcLfa498ymiCFgdUwOqwzq75pWzRg2DdAJeBxe6zpXI6zycNsI
5QCL6/PHbMwZTGedtp9riDS/VDtMH+WFb4OWUBMUEJ7nJDfVYmJltbLiksKJM/vGttlGiVU/yTgJ
WXoBBs4TDNi1VyCuaTIcH3VJ8XPurXJ0IkdDdcYMWpTWtYHB6pKSygVid1XqV9koLgJmmRS4S22o
+tMOF/rHwGXt8NOYLS5m5TjEW7XO8JtiBKlMMYBZGW21nWicl502kxhAzuKU9nNseYSZGVtn1AoY
c56dSrRnAJkzc/OY7FFyjPXYeOxltcaapLTIiisvNpPk1JiJZs7adw1L61aa7UUp1J/BDD51yG6e
g1vwp3duzmgdHAFAUYacBDdou+iajA60gAVj7j0oR/Hc1qoVXzDTe/FsD0th/4K8Zagd5BUjPWes
te13vSWnYV+Ged2elgYIzg7k0kyyk8wytZAxltm0a0JINztzkDYtJQ+scU0ib54fzDQIsPx5rQof
UpGUNQN8Fnp02HXGrgdlQkofnG8+t4dUumP6hpvb1gcOS5pE1ShwsbXunDdnGCnnRT7JZkMCbQFq
Ipiuv6R+LzM2F9YmsELWgNj1CT5tTsptSAv7sQlAyq4rx2ZUEDdll1+5jZQ+ckMdQygtdZa+zW3o
sjAbAzcU/PUysZj0rJ2GrX9tgyK3TwKlYSZwu/QPzWIQF2mGsbUxVbJ5YuMFQ7wDphPgfioSfEao
ttgdgr3TLbbHBr+BVCCzZnQ+qAVGB2LRz23WxVnA89IxRrJ0AnIU0TTMbU1EfyT5IVgYcqWMalju
Q6xsKDtZWWC0z2tv/gB7bk/bIaf23dgMld9LcjfZVZ7BzQA3ams2IHGhOCAaJf1Kb7CTjOcnnn6y
Pcb0KTAlJBHioFUIwTGV8Y+lneFdHV0mHU7+awjZasJDlCxcmIdyYOvLazVxQUy7LC0ns79nqtSw
9xWVvY/jK23YiffajW3bGbthyV2SZjM9bH5Kep0v8PH9xS2LaS20mK3HMWHbI0YMXnnLczwYfnL2
Bej37RSQirtFI8h+5G1voR4ubjLhGbvQSTgN/CpSggQhym0OCQf5aJxZvqUpglN4A/edFfsvTVoN
KeEmF+qMWTU2RgvDJRliFd7gXGUpe7yp1a3xVRphCPqp65sc0Bd4lYZFd/duhbuD9WTKE2Q3Rno3
gJyj4oYv5mqTmdrJ13ODZ2kX+86UrRJ7CC5bo3Uq/h9zZ7IdObJd2V/R0lh4y9AbBjUod3jfkHT2
nGAxOvQ9DN3X14an6qWkVYPSTBMk4R7BYDoBw7V7z9lnL/no562MutIDNqAXjr3zmskEgaWHItzP
nqMh12REh5gE9T2KiuV29v/7ld3/V+H2/yr//gcWbhhR7h/AX7G1S+337wXfUpr+r399LlUX/cv/
/tPEP/9T9Xb/a3+Vb6b8hxAIH1yJ9BRBmPF3/eb8w7JtW5fs1lAfL4mu/7d8M4x/6IbjCCIDDMPi
v9bf5ZtF+SZdD7sQAH+KLr7hf6N8c01p/5f6zTUs07Z0Qp50Q7dNZ3n/5/ctLsKWOvTfoMLakseE
sYoBzh8JOt0VWYBGMo/D7eQ1z6Ssdw9l2GEW9BBbjg+WjIqXcWjKExF6yucyn74UrztDPe51grlX
QlP64yzG5himztf9bADQQQpHT6ukyLR9XaW/VeSg24euz0wjZMLYExEYzlHI0j50B8wi4rmTwFUm
xqqULMvbyLOImLbXbai7n32pkcRLAMp1hEO9tqDjrERTmK8aGgYNLsBJmtVLbInoGWV/5I99We50
4MrPhdC1B5ZYYCDBBytU1l/TcmpgKEVoY2UZvqRIT1D/EF1UTVJ7VoaFbNgaBIEFDJAH9tnfcnTx
BHKfM/p25si5iTCxH5Rnx34CyZ3gwal4BERckDlCVy7LCMss5unY9O+5CS7EaabhBFx3OLFq0gZE
0NApOz2X4ZCeC9xEiPeIJpqhqaS+QfL1yV5AO61mv8DJf2eUH12xtdsvKKtRTDFlPDRa47zIbvzT
B31+8YSTvxZzus41EdxkUxQ03eZzUNv2tWk+cLy2D/Rm2wcx0Wfv+Iy2PaJYX1f2kiA0DDd3qjZM
5d1dQ01He7X39pKQ+BXJBRI0qk73Lp+dD9Z/EJx1ae+hBXx741Sf3OUwOGF1Z4vVpygK7Y2j98+R
sC65GoPn+0EayLaqarxiRsPyY7UwAvvsURsa6xaoLn4Y2uRXBc96YSByyS1Bg3W1xqVCME1oxXtg
hdGujwL5iRwf3yg4OhfhUB+moNokW1PwRPGwMzXTvajSewBnmD64cefhJNVifPDF+FaVgql7eSNl
Uw1Tf2ssJ3pOFc9+K0LO0vbXmTKXNmGbfDA8RTxVLynRRv0W68jj3FFYDOk5zU3+fYctEtq8+KI3
Ba1og48PLxOHlpymvQaiX9tX+hA/Fc3c8ik4O37i6V2FbX4yQhAehqm+cQAbuwh2xul+mEjbO015
VJxEA6Q3nA3omqwNG8/OIISTZx1tCEoO1mromVT+fY73rVoKy+ZoD+p52c083g9jba9jd0jBB+TN
I9PhsM2cS6M5ct/pw20KDNgj/zxEdjecqjQEvLp8dX/j79fwzKmjJn+rPo8P2RDtY1LDwf9wqGrG
PROzo60dtKbhZ2issgTjZFLgR7Gi3HpsNH0AzKxhUS3ibwXFGTI7lE1plU8lcfWP+XKg8sofm+B4
f6VHePaYtLr2SLvm0OZk4LAgEwCdpPW5bc1XejqUhLNTne8v3Q+16Oq/TrkKs507N5+zTCb63xNp
nG4KbEOFIzbL+z1oV6h2t4CqvkCIpqxbQ0LnhpGJi7HpGiQqvyZu8u9f2Rmt83HE9gYNxSbTaXlb
LgdF+Nm2qEp6zctp1gUmeUozMc6WWZFLYdNf8bA2khmpEeuCr8CkQnwuebTbuPqebJJP+a3N9TZT
leWLiRH9uguZ4fzz3fGf706lJo9lXv5yaKAzu9a8ixEfhth7yjT54dlOsQF4UyLAC0LUmpnBly4o
YuToBNW7Dafj/DLH0j11SXmu9Sy61g4gYSMtWNfdYZdQZ/6wwumEbkv/LCuvptQZwhc+LX3LyMA5
KjJ0rpCeXQIJvgbTYZUgHCPbomPG05mN9Q4HcUuYazptAhuVqK7XHhEyicwfa/R2eEmcq4yj0Cf9
b1GvmoGDWa5JTlkwk4Ish1nHC6/tPA8Ngdv2L3Fj9y+2ZxxCrUof7y9VEJZXoWmxh3HTeI/X2AOe
4MUXxSj/opE9uxZea2DS5vTvN2Ra6/sy6K/B6ESnBCXySc9d2tz/4cucfdzaDrEoW1nVPiRRCSRX
uu8SoKiP5Mu8Il0gJ7srHpHKqVfTTkE9p7hdmR4hGyfhiY/VZuxVtp9F7/lDPhMrJLR8rZvtwgKs
Y6iGtoONtuq+odgsgfGEmcLi1IGjRu70mCcOp0NnMJ81BK6mSKC+16C6OlkfHLu+cyFNJFZwtOpM
J4di+ZJ4j5s7OO2+Cgvj4iwMzGgM42OpG/DUu3zy7685xDxeSnZCG1ZNejnLn7sf0oLIFdfjoZQM
GinLVWQRSKaDO4o0g+61HZXnlpahxWObHAdyg9XY3Xq0Z7fYFGLLzrogXCjTeVJp0Z9hKBDGLu/i
4O/Xkx4MPhqgL1fPnBdBL4O4OWLoEtt+ub+kp4JLNE53GdMlhhA8uQCItg9WzUjKNDvUo8trklY0
z3Tlbm0XeQq2BPE8ePa0c7w0PwAVIfNOI8gnaOdLmg50f906e7Lyql5FGfTI++n9gHdxKbsRBt1P
4zk/RjiCzn3evFVjZn/k7Nm3cVWp3f10DotLPunpc+iIVUjYwRUoxC8DDOJHaPGQYD6rbzVC4z8S
sutXrRF1D7FqhxfRg39fXtfzOjxiZ6z8+9/y+mZAKWh1JwL9lqy2WLu2KKrGpKrfpsBMuMo0yGBu
H394noi2Q4bT1eu8+KNjfzEbrmKMmI3Peqrthd1MR2xAmH6lWfs4wo1rByb56ID/JQ+wk9jqmMfR
eurB/B09wwGnJWdMB1rrkWJEdNtUsfYQ7jQRe2Zou3tZBYneuw68O5pl9GzXju6HoW37MTtIP8Nl
jxdusekwVFqNJl45ST7iKfR4iPIjq8MUjsGLE3ePgZWIb0cggcE2WV5BBckrUq9oLZc30kq9eCGO
pahA52pSBm1QLGJwcFrvpWHn7Rrml10I8zXjQ9no9thuCXM0XvO015gh0VW614V/nxpLmXj/w/d3
axoQt4VJUNQaDAHHsB8ZiAR7DIPJPghIMyY8EWKAavtfFldq3mRwx3W5M1yr8kN7CE5JZ4Y3hS+U
cBq9+p4yBbm4s3EMBo15YBB4JmYo82M52x9a4DwqvUv/jGYD+j3OfrQmVN4Yqs2twWOyy0q9RQ+B
/sIJjoNjdwcnMIejgR/jaCp9RA6UdycHB8QeRulwxthnodPz5gvcCnK+qsy+Gqabbct8fg9cbSmA
jBg7J9MtiBI2DKPkNgO48vUaY0+rTTjEFM4HOm2YJgRKO+SMoEfSSR1jtEsnm7nvrqTiTYSE3h/Z
/amvsPAySolvVPBLn9cP67Y9dnlnvgkDgLgi1o54XGTpeCO4HaYPzD26LzKscmbYTB/5TFqTLa1X
yLfrOO+qDUuR/SmrN8wh+TfCyWKD+Yg4MPOpE8680tnQ/jTmfOPmQ/hVl7BLp3xEcJonKbEZeuiz
almrwCjnfenMw0kFBePBse4uFIuIm01gizUIHfoB7SFX84+qirg0A1W+VhMSU1cLtd8o6dPeqAH4
lV+6+WtORP/MN+qfKxnCIO2iaX8/ncBaniKCVbkp+SMxTOlMkuowuIRORN7BUfwDqYHc3LQz95LK
xj7T5f6TCsZpeGj7J66IfoNByH1ILS5S03Orq0e/FxpC5mJIzPo9BIf+RDIDOeMBsuCqcR902m3X
+2FevhIptxMXIhxQZ/oyRV/9Bt4My0InjS0cYhz7cfOLZfD3RFooXfJ+AsSdtDdbSJRwoT5d3J5E
cdmz9hQJY3TZhdqB2989oYWYSf1R7tXAIIUycc5vZQUQmn6U9+qF4MhAdYRfhsmKKDz1C8fTzrLx
PqzQzdsJHjKFuMYJhP4r1sz3zFHVoTVZHXhaQwH1JgHTI0xO5lCiK6GJ9Obp4q1NETy0QXTpk7j8
QHSRb0Aa9OcegvUl6hkWStawT5Sqh8YipKs2kh8IS9vXXgTjNprb/mgsEWZtX/c4HBkm0ysvv/DX
RZSepgeyqYd9TmxuSRD6l5Epm01nSUxI7wzPemM+pZpXfvWGI3zR2MaRFVq8tuGwv7+O0BYTkzf8
GiIWO8z+wevA2LJMzPTb9qoKkkvssfSB/c708Ndfr7cwJWMLA6+VWNFDNlguSR5Z9m2AOJ0GN7oN
brGPWpO9X5B8WeT/vnVlHp+mqifIPXf0t2buxK4rm3pzfxetg+dbGkvR/V3IgFTNjmac7qeRsF9g
X2sP9zNnyWwRbvSU6c25V0W3p7AyT4wHci7T3D1miNePBPti+00iCX1Kzw61bVgnCEntXgimjYoA
yF1t2ACvQIJue4+HSPsGZRfhK1ju04DAq1z1dUOib1boeCOS8kYjQ5BKChyohvdxVhFABSBw7EcC
Jba0wopXQnl/Dq07/DKDFNPNWH+WnmnhbSnyC63C7jwFbr5JwXJ8aHpymchV8BtXZufRy3v6cC17
BFQlJ8KXLd81k4yb+mHAp/hlpbW5CaawIBsl925jZf6+v295SKSUM8U3J9IpWunSW/SuN1Ei1Ilc
SeOklbpLTnSvP9W9heLYsYMPm910IEtcXA0wmJKVvpnjdyed54+ISds66u3mKTJK9B1BrU4x/rxT
yS90bVThe6PZzXUcZLJzwmy45Glr7jrR6WeL+J6929fuqUxEdECLFsMUaRF+uRYkwJIFGFjJfNCs
ojhJCCcYxqrwjJSmxElNjFhuovQuEXs+m01k7YjNpOO8nN4P7WT4cMNbcAl29izdaMBii54v/C5s
L3iO3WK+EqBFwGNXvJieyF8A3m4L9kOPCtz2izkTDTDJteEQrwMtqN4NBOfguuwNGAVZCjeqt6+q
Ze1GzjY90/QhQagK00+0Xlingvp3PuAadUvANBV8O70JnF9FnsPbrfWPuPUocVukyZZn9JsaQcMq
BdGzK8pe24mRPbFdlfYxllONFrmPr3OfBBu004wmBjTjduVdSexhB+hGVetLttcDCSmQ1F0PgjfJ
nASJV6xpRSc9ln0UWaOpPSRzNLzoHmmDy8sqDe1jAA0mHHlqOx3hg5UngAtbzU1LTHmeBgr3zorS
r/ZWxWWO8trb6QYx4bsoZqrEPu/JI9yjxeqrXnCwzjtjniPScPlYz/dDaGWPA3OII7/cCCAyfjPR
p/1DZ9rqwVi+cowg2jHMJWZnee3vN1hPkS1OIZrL//xG3XjoJztU6MLUyH6ywkdzEPmtgJjuT/xg
2/vp/TBV04OTsaSWZVjcDI+uWWQbSJFKVvTlpVSnohpgkM4ez4e2Hm9ZYcCRYAu7KrxAO95fK7RO
XXPNPNzPVBxPN6h45HyCpN3c/8L9UDJXovGfXu9nmoG6HQn4SbgyOLcrU2u88xzPwV+Hok4gxleZ
qaH6aPJT22KGyjJk5rNwfRv4ATPu7pAVyW9wQnDR00CSKVMhoOgsUPPG2B3tUXg+AHtk94u6lNgM
bcVaaq0LT3RbS9O4kYOXVHj49ArsNH1oYhBZQgvuB4MOIlDP5dzoOhArJbnA9xQZnIjFUQ+JCpz5
ZFZ3Pmef54sqVO49zzAPPYE3HRBsgmzTbOG2JSvHITm4aS396HXjZjbCt0h4+qnkp3yKZyZ1MQoh
JsIEi7fOr6Ak2X3AsQitwcUEDG94slKKCSZ4C1aVxltM7ljZblVSgZomF92ZUMIiCFlpYvgwBCGz
ZrkRuHRX9pId3UOUPtKeQ19OvEc9kmzdsZdes8RgxabdhhyNkWTwxky5veD2icpNULrfkquy0ywi
UWT7AKFfwFjLcRVusUddrF49Ia4smfaR9Ui02KnGb3zq7Ce7LOw9gLdd4OE8C6rAAlskzXObk0Nh
ieto0ATW8Uk2NQ9yDfKHBVuU+ot0AxS3p5ktNKMjEazGiznP5qlwDe04xs9tXUeEQBRrgw3FKWur
H4SHJltXa31uVXc/tvhLzAyQw+glJ2sBA5IsCUrGtbMd+6mrntLUmx043gwRwXNXT/erhXsJh4ks
kvcyKcB6zxHtHxmTXO325YAYMCKCrOV/U9KGXQm7eNQWpfxfhyVDCCgg5hLygpEWALODZI2GOD2M
aYouenFQh0vfpCVUDtnAR0Q6WY1OMsYf4M+aao9IiHCKiLEGhO6E29ozP2yhpqMl3R/06dv1IMkO
yrBRpQ5SO/27NZAu6yOTK0P7I4KQIEIt2NGtyA6OpAc4zUP/ZFYAFmJlnCd1YciKTtAaXoeEbk/U
ADcxIEnWHaG8cFqfaEOGe+acZ3vEAWZWOAT0tulXTjkjjMTQyGUsJ3pQ90Osz/aWtMWftHY2gNDp
/k0by7LqDaTpmRZ45Gx7gmRoOu3nXi5+nasdG96ayDHuaug/UHQeQH6ziUKk8Ny0pCSYmMm5AFI+
vIFtUybFvhMKBocVfzQ2/T+dElFhj1/PiYXjrStBDDKOPHkGyWzJFG1TN6me9LKHoBugowObSj2o
bz1MrcxkY9jc04Rlb47PFvSudWmN2KIdnqGaOqZzXq9ddqwOOjZ2H6R6pEH8g8AFfV9geWXLGIdY
J0cGrpET0d2hyz5PqW8D6ThDukJLEdbbYMmqF2MM5K/949ntc0ok0EbWxqcl09gP9CTlWnVLX9TZ
h00KwtYFtUWgHTH1ItnMI0+8oqzHLSASLJA81JBOmDuHVjCMgB4cuicvrjZfBjmk9JrUs5mrhCjk
trkU/GLB+6502RBiD9G87lCMF+XknQrzscCjdZTxRyBx78IOAbhW94hnmUXfD7iD9mmSdtsuTtlm
9OkpQDZSDPNq7idtOyAp3ozkN6/zIjxXYhiOJvL6M9ykDZPnl7x1OwYOPCyAd0B9qjQ68uN7HfE/
PLLHxNGy4KHpPtgOOjnbm7cMUIwHXe/+wDg86FVGDAyWrb2ZFPxiFcWtk1AeFkQjQqW1393RW0Ha
uukDvlB6s+ap0sJPs6P7rixpPOcyRZjiTrsZdcp7RP6kwEKXjKekHdNHyYBrlSfzS0TBQ+7Mt0f6
3CrA2vnqYETqUMbvSkc319sazuVbTB21Mtz6jwdVcVfkmcCm5DQbs2u46M03aWqjH7cxoQ8wfRJy
m49T3porNE+/BzAF+74hoqMXNHdUhx++rBmJ3+oIJrrlhPMWO324kSJpAQsc6CDm9PGqy6zcRx1c
N1qlZlcMap8KLo4sMz+snll5aTqHZugA/7ZB/KuBPgUJzPomZCn1XTcccWnM5AqA5OYSYadTxvhF
ocTEY+0e2G81Dw1MnKog/FmZ1FKJ4QQ+OwMf2iO6j85el4LwPS00n7LSnoheMKRPpvf7UJNtYtGD
XiuRHG06CSQ9ORvX7C6VN782zfCrsRlSD4iMvNY8pohIAds2OyMf0UenPKv65DGNsIapouUmCfuX
2hp2WujteS4GhHqzETKt1J/AdfHsp9mY6eWt64O1jmbSY1e/qRJDHcoRc4DuTQlDPkee8VpclG3/
bOn3S7bKflvkN1vq1aZ2XZzLbYaFc0hIOxmcT2RgIHLG9i32EPHGlXwVPa7a0GvqDwADv0GF7IkJ
QzpbgKXpwMRtidjCpFIWrC8n26nUM0+0VbR81xLeAw1jh85oCRZpyD55RmPFNHBvt4G+Keju9ONz
TcDTjonnjyGV5Soi0OCp4oEgMhfWjhHOOzNps0M8txhrlAG428FqmDDs8YL62ZHdN9AZgUCaCPIO
A3kRk2RKB2ejYxw4ounhPdslBysGcjNaKOPGoXS3IN/AXptAs5Cx1g+ZxG7upm+al3zho8CsIqDg
mR68J/oKAbcJ5ThCV71WxyGUG8crk03fIjBDkLdJMysD92tfhInySwwAIUodIKDSG0REMIgUquok
Hi/SatSevpcBE/x9MBUtYIPeM1QMZ1WZAXFBIZLxMMIUEEgCM+saF2OFC9NmBuQjSadlUWefJq3O
XUXMIjUP+8Ni1dWfKcLGTWp56Gpxc660uPl0PO/BRcDn13X42tcFiLZOo7YI/jgo74m5B8iYRufY
4bdn9wDaMA2ze+DDYXnYIxJZ+snxMSq2gzvMB1ObDlz9R722gRt5b5L+07pUZUFAaZvAKXbjnTVU
b3AQHejOORHhV09FzQGlHwDR1Dg00K5IYGTWYIlsbZntuarcD7at7d7ej6NNv4pFBurSiOegmbde
KHFDBb9zdvBIYajJsgSNH/GgY+81fgJ8plWu3JUVQ2ewFU3XQtHyCPqNh5DfGjH2YRXiW8yrm4uX
dDMH+iGg0qkFBIhWMelNNIt70DGfEaf8oNHRbt0AcmSqOYepTHY0AamlMpK9wOLhxI6qJdIk3489
rsSpNzZmAtwfgsbBoiQhYYNZPipJzK8hRPBWPND5Tfaoxs71rIwTCYgM3JvuIIoyXbGHBwFewpyo
mVPThEk2w/AjBcGFxyTs/c70IHHgdA4lnBJhZ1fdZSCUxEjeQ/tgDQ+J9OyDzh0a0DbepW35WjP7
vgaxRAAqGnSabnPSMMQS7xmhzHID61x5br3NO+uxNAWMPxiteJBGNn7OMQCTEZDf/hTr3rmr8veC
SPNr1jQJWHXrMhupz3AXxadbio8q1tBoEu4BZjV4gO2x1pUenTs+30s6hi9K8fFkpbUJBcj9qWCW
uMRPwiteydaQp7Jl0mG1AVjbV9cWsMFgn2BizZJdPKHHm50w2IwBiqC+Dx5BXe5oXHuH2uOWDVid
5KeWl9ZJiTZfc9UTuVl8jpphHDihexhunNKWuyKeKy5f/XNY+GhIH70rRDDKAIdpgqkOoWfnz6B0
i5NqUYoRU+0+JEm9DQ3buXWL/0avU9PHoTWStCU9f0Se5AdsV93UOAIYyU/3Q1v8VBp3OXGRcEFs
yR+O88sQO691QvYx/oWpANMHkw3sTGJ8dN1Y+WmG+TjWqo9SlzPYDhfzX6rFV2bm7iZuwg+jYVUn
TECutLyFZaCwhDlDYhx1C22bApiYkSYh8dhfgWedgZ5KqqViwwVPzkOtf+p9qYjGYqisSmZUVrdE
VwQ83QxF8Vxfe7vaYNAhvcSFqGWfm5m+VE5zHyA3oCSWULF3WHo0+NeneHoxGGppmcr3edIyKHtG
Zy38LCSEcTac4pELpJpMlCwEvvozL63d1jlpAbHDrZsqJgvgapC2+ZgnZvZI8ueo/UCGDyap6m9x
HMpLZ+Ohngvwvxh4UNmrp3GSivtcfMEaO6NxiU+9Z3wpr6+pflu28T3EsG4CxxpH3OcqM5+gjOrX
gBwnRF/eKTCbi1nnRI0VsvLzePpZjQ7b87GGJJNMPykCx6fGa8enmGHRocTmRLSMNWJIAQaMK3Er
0gjzBTsBGPlkEmGeCcEktrN8ovErn5IWmrSK0ngjdchUipS2uALsWDWI4jwvIFhMqk0cl1CQzPlN
+0HJAZutY0yFed8rfZNfqs/zmM8hyVLfa+PeJwOWm7Jyid0k8dqmQIjJq0abc/+ZSAcU9Izjyusu
OlijufCI9UJ14jvBHjlUBP45z/ckAKJMGV6AHGkHZ0HkuNCY7QR9XqmtDW2+xTRKH++HkozpVU5T
ge/jLH1J90uxIfO7EAF0VjrfCC7AwjmKGXa59FXnnUsaWzg4MIGKHQMZbxV1Cit5256L+Tbpibrl
eOMistfJ4Hbjo9OGj0Y4PEHBZODUwWpT07dK0mENyfvmyNnaBAMUkZ4A9bW7JNQOrJh2PG8ZvX7V
Aza/KGJXl1R71xnQqqceZh8eYzRJoJ6SnRgSUGfGT8JQTwX19pmRyw/CQntC3rMtkZJnV7l854gw
SMPa5wKTFWEG7hr7hk+TbVo1Fr9qIyAVoqIRq2AoHZwPUtQYS2fuNbQp7MjjO2DHWYcSwYbd4W5d
nEhxafpMLxERlQBABlgTeZ9c6fJgWnOHzZI5OWoDpKvgFgOfWHegFrq8bniWmeQEBDO3XJXtRBgR
J2IgNpUVKDUlM22FjuKtA7AEwxzgf7PYXobhPGRyODGb2LeJNhxTPYJzEFCNtUNNCFNzQO+4i4yA
+jPw1pQOdJmFk23SAv2SjegyTUyucJS0tdIs8Ao8LO8ZeH3LHVvDv8JeO+gZ/NvcmLBaCgkeEQo+
kkqtmxcCHs9/0X7Coe7WElD82mnwLtBybvxGTm/OVOoHrlGdCRy5RHidjZVLupWpI9/oiDQyA676
qkfOghCQOKG2BzU2nk2SHtlWMexkRLM1tNSgV4NgXY+3+NDWOAnqzZy2z54xX4Ugz7CiPc6DnGGD
1ENwdIVfze0HHcfg6MLZV2V8KpwBnTzxIFUdPLnS1ldKI7/EisUV6leLnibepf1nmU6dHwvAZ5Yc
vs1E6RtD9eewiraJrK4aCtpTtviwBAbpNICfFtgDUDKL/7MgejGSicZrxF3kaekhaMZ5bfHvnLuS
FL4FbVPo5HeWSy+E6YxaCdM7TmWVknddJRtRsdknHBo/k5hxFHsJgcRwBVFK9dB951fhgrLJYMev
URSTWbEcJBq9TRkzViITZenuPhY6/Xc2lmzdoAQgSkODOARrbUh/ib4jagN5PzERp7JHhRVMzpEh
8i7V30qFNEI6FQ21FE5cDK8LhPQab8TGmivIxS6uzlEuOaFSK4Evjb+KIN4DrivWU5RMa9N1X1GS
5+ugZ7hcBz7L33iByMv0Nz5oTASobL1iXZgGFCwbxDjDRQlZWDXVcyDFpUIlCN1pwfq5n4228BVI
RqLXafnZu4QKsZJABff1q2zFn0AjrzIm5GaGebc8qK5lR4ZJE5SPpts+lqi8CzrxViN34GOaVT2I
N80ltJrfKmESAm8dFqGdYstG06qa1goHjDYr0Ok99HZTXOIkLN+73nvIELWuaZx8Vsm88+LubdCp
UAmrzvmc5XZ6Zs4R16WzaSb7oxxZRRE1F/t5YhKusR8qXNoGRAFNmo8+hs/X9vZZGnCTZulXVAK0
LTwdDLP9m1xxTLgTPcBGCnKjjxP7wG1oA7gycE36mdY/0/ylGpVNv3FEcHJSIrhRmh3kYqkuGAOD
ctT3g0sSJtImSM4szcP0HrZmTNAq1l/8tERHw+d5XLSDdfw62pIHF77Ak+OUX4RGERtICB9J0esK
XdNamTANCCFoSHutdrg13nvSAI52atwMLb9kyhR7ZFdfabTL1Sn3yDqfrNdBktyEcYMnF23sCr+g
ZUak1tRz+Qi63l7ZLOCyBoxIxMd4iPDqZfVEWwQnoX+WHnVpmtELtkT+u3fLH4PAeTkKuscmus8R
C8u2aoaviFBvby7k81yVMHq8X0EiLb9GdMSwcsJAm7DS0mSkhU0c+0CzSEE2YqmvDnZNE6nR8wcE
/lj+8XGWs6XzOC74kMJqof1Q1OKcyQDMOkTGsatFqf9phMl3JkaPWDGX8NtmxV0ljqYxeetUAlOk
rvYo5npfz6rf5FWGa1oia1cyAqTDylIf+Y4n1E3wGHZtfXq0yocWzdEalQc1ngObObfhHUdd89wN
KUL7vGk3KQHKwE+MYp+R5+DPfUzUnKODY5yxU+SQXnBLsJUJhtZvu48o1iA+NNNrr7RTXtb9GcWJ
R/cC/n8ahiXggoLJjYfQqqNTdUNGc/AgK5VJhrfaTNId8hXAMlNya5sRog3JDVsRofsUenqdu8qf
06OljG9pIYrINbQGJMp9KH2lJ3DbRZX/zIdrp5s/Oq2NdiSGvnehkR/qWDUQm9WmL9ms2/TWj9E8
vcy54x6mBr5Lk9qQu3vvqZimFyS2p1zXzxQF8CUb9YYCej/VbLti8wW/yI/CcL2jGevEb2rNbszD
AwaoVZX03wlPxjUPezpMOHRsG9946FqHXjH2GNzuo9Ad1kGe65ugD7DauQRG63m87qugxX2hwm1j
IHwCNPuTj97ahqQ0+K1sXsLEsa6TerI8SmtDYAklwGltH2cORd4AJRfE115cfudWO5ARIGq4w8Xw
MyDWhy63TQii2FfLEy2bfyZjf4lT9cUkRqwKq7zB7UEJ0sVng/aKb5vxmaRq4lKs/FWWLtYkU3zo
MazusC12gdEna2RAVN88+OV0QqzLI1ldRIu2onY8lEVp9yEWtbJBETZMytjUWlWth2DcI+VdOKIp
rRgRkA8/T+9JI5+HUXyOM0Q27BNsyMIYhMVXGlou3fORZ48ZMulpYspAJcjzSWnCVxaFUzx+TLZ6
Qp7P3qX51Y7xW1sLNh4fDjkvSEnMfVYvQYlgSKw5uVTI7NBtQNQ0Le+AYDVeG6J9L0NIiSSHfw2t
k2yUzXg0dcUnheTBasgyRaLw1OkHZpnzpTDl+ziwOtedzZNjoB3VLgEeNgpzr8gPnQKFJhdDW6uJ
94goCyLlVH1MA0KPLRVuFMIr/nkElVVNiq79QqZBfbAZ6a+0IQZi2X8SSb/Dh/wtHWY9o4TuQCAZ
Xm7tPeo8e19a5U9bI+F33LYNiaSTpv2UBKGySSWpK8n5TgF/tkAggGOG0iSp0ZGk3+EQLZFy7i4m
MDDTjYdetM91Ez716qhXeUeifPdL9VjyyQ+CFFlvBRk3q8b1oh2Tp8eopEm2TON9p5m/vP/D1nnt
No9k7fqKCJBFFsOpSGU5Z58QjizmHK9+P3TPRv8YDNAw2v5kW5YY1nqj4GweBaRK+T20LYneC02u
kUZK2TFB57WjiPln5FrGtm6QEW65D3ivnmhr+DIHvlWX3UOLBItDEsakUliujDb6sJLOgulXH7oi
+dNwrS/cdLixL0U0vI92/Qg3M/DaDd9elz/0DvICvIEfBX/tpm7051728wq/EQlm96+GlRPrLh5R
blM1sPhANpGvad2b5skvPDy3qNJNcBD9uyvlaxH1n04338eCbXykIKAeaLrIQ2Jde8OPo+UG/9IZ
mcby0UqugWIUirIzeWN1Bqt1FyyksPitTLEAkIpAa/EO7va1GnSE10lxiW6n3n7PTfGKtOCGIjXm
9KyCLq8RrDr9Df1D8UY50a2bi72jyNscaNLY6gsmI7tFQGobH5miaZJ8EZSTCsG7Xha3ZkVIH/05
w77Squkw6Mx5pmU527km0yCuHo02PCTxQKAx8aVxouKjmeQv602L/gHHIwN1aXUMZMujG5mHbpmJ
sV0U/VJjjJQAGma26abM8oudPP3F6ddaDlRUhHdcq64S3CTwE+aVjGle8FR2Ytl4Jzb2W8YGsey2
Qggbn8yZUnoqhLZpXNxXjv1s1eARRt/eJRqnDO6+AvfyNT6Lw+C+8ivPc0wMgf2oEzUeRHEbVOyf
u6QC0G9mYiHThQLOzjOp2NDVuxYP3PlAHiljOUEkfY5ZF0OH4W81SHck8jd6kQJ+tZHUxtvjJa49
5WsyfksADnpj7Qnr0lfyaP3GGy8m1QI+kFi8HUXTolvhbrwCaLRbhn5bEWkemrVvlL9IOhFfqDy7
jcyCAdzZFZpV76dRf1AuSgWk1Tgwreo6dYHrlxI0oqSqEuYSAMmoUC5HRFsnKnkoRwL5saByCHRQ
v4sDU0wsiUcoWmxswJzCDYDfeyKtFstZ+IjfgUHDS6/01PmgpaLmhw78KYQZ66Cjx6Y3r3Nh39b5
ZGx1wyRG0AkKyyBHXZIjj8WnDxDhk/We8jWt8sQWmSMubGb/ZXC4fNru5AM6bSisONUJ3pXUGu5E
9e5ENhfftEIp7s6/aKJ8tR65nnJIZ1ge0gFiJvSmBx1ytBgAFyQdenSxTtypOba0HCJ86kmGGxBS
CbhFryseEpbdwKre8PNQSouPaBbTeY7oH4oIjrEI23Dz3Nd6zhW9RWAM8qL5PeUPm6Th2mbh42iN
+KlHMAEHq3YQD09Za4ld2961UTTsHYdWsrn5qRsNgJ4OoMJMnxYS47jTOXv61VDKJ8VuUjGXiNZG
l7d45iGqHx2JOkkbxvdZN5MDh8wZVRctkPRKh65T7PVUNvdURVSHPNcxYtLX2ol9LoX+xbwIMJPS
rIg0maOhmjo+dCU1dt4+XZJ+DwI/UOVJ4Fbz5Ljm20RbLxZr8k2beB+G9ehzn67OazBXS2D4pc5r
hDerhmix6aKRYIqcXHHtLBDHS44iqknPFXlEMH57t1OMHuvvpyaydgCiOvOAmuS3mlC3FQcnnooA
6TJbPLrFyc6M67h19GtCC6+wNDCDc4/0rY4htLLHLR0+14VT/qR6emHBNvYjPXYnsm0BNzHpByBN
GwZq1vjaDDSqGIpi3Iuhze6qFBZHkNg9GjQzWvaa7JUU+8rIIUWneEfyVB8UXu4rm74IvXLZ2y4O
UrzAPSQaYU0wAbztEaWqRHZgtx+mw0zCrlm0FyymoEC9eMSHPuyJaACDa0j9U3U5ndOMZBL8/YqN
iqMa4i7mvrGpnYqs+uxuaZHLdjN6HopimgcVlt6tSCSFd8h1sX7OT1oBe41h9ZDhzuOeRkwVnUH6
3TjsJcmdIFjL3TK57inyStQDffszYkeF3kScM1VZcp0x15mU3vWqzp4a97WSDrEkonopDeTm6TIY
V51iuU2Lnyi3iyszTksupXzAswT6V60s5jKdNEFAOWRO7+ud3Kd20t507KfRaKKtK4dbOYTJQc9c
ZnFVvSryD/bzWNs7eyBdREU5JigTg61q6L1BnPMUCiH2NIR6/3yKiIFoZkllRNFBHaD33FvsKP1M
/NSqg/UVmM+5s7vwuWJoJ/aso8NtvKBszfaceB1aAoxkMVqN125+73pmYViWtSU7lEhgejtwnPJc
ILJOTD6ZTfI6KYRi7yyIwHHaG5Fp43VatWStkudztTR2tY+VEfp5DYnNaYk+BIXDzDrsU0zRbeex
wSFJlG671suGZUOnw2inREA/JgTFEdN0tt0Qi2Aa32cDziKvumWdiw5xR2o8FdmnNqbMYRBYzUOS
t1Tt/NDjSBlrq+sXZ+qfabBZDXK3i0nDtD2zH6NHiBHJHzzOqs1UPlMsuIaPqiLQGA4bw0EN4Qkq
RWFNJ3j3EnW/IhGHI5Vb1lIUN5YKT1Omf0Q9naD2Uq/BPx0QU/66xo1uF3M9FCAVde/OJrhyM0cu
0OOq/5wcrwjKhi5nBgzV6h9h4dw27UQHSS5tn4x37Bid6ezg5N65iv9M0UL6foppIM2piJxa99Em
HykXQ7cpo3s023zX5H323FGQ4yiIyWHZEbZg7yYhW4iitYFi5PVFRVPWfbGxknIN6RE5N7gZrjVV
6a6P1UHwqnkOCvWx6h6SqePhPW+c2zSHavmkUflOU9zRjQJbXQyRHa9h3YO3i1ROtTbE+kF5nRmA
LtWLaxydSAWmhWaAiCah5yWVMCI9SUFUavhNaU63rQjbx3/jJ0P6PQocT7zPoEoOGxX4B4BhMBks
0orc9IU4TxU3GskR5nMJ7UUvyv3oOnsqOdcNhGded5ehre9tW+GYzI85+LhFKZdfTSz+upbAiMLl
UNACD+6Fxq1mafb7Yny2XfypitdCR+5Qh96nO3gDiBEBPlK/mIieNo0h0SWFrwNZwmGNI3JMvGuE
ktFGd+afWd7iXdunnrqKJhc/PYJjJsVvYeQgbOkLv/6erpr7jKtUPYqCsBP9okBcfWnmwPgqOZiS
gjS9TQ+jiu/RbZJ4HJHg3YfuMcQFvym7/ogZqwXmT3ANKIvNnVHBqDU+m49pFzIyzS1CMQ5okaa7
tShFlDd1n6lL03kvLTFewNf9RY6au6nq6Iq706XWxqdwVA6lHOa7JbH6IwPeocNNfcTwmEjydS8f
WAZCzLPkiJfwMpHnD92lyeobZmqESPdaVGxnbCkktgHJLnn15Q6QqvbwmkiMa3nUXEd9fTWvXUQy
8W3KW5BlrS+v/apl+FkZFpt4ZNkuc2iCOd7kxBhS0vreWPI2iozfbJKbQrnfUVHxohnGgyuym86z
i52ARHDNhHSYxnnBY0olV63R9RydJ9v7LCGSJvzixNaN5dYAG0nY/5PWw8pZaKtfIu+vR1P/5eXy
QcawZHomQDPcoTd7TtCweY4xeoUhRWf1Pcb0EeaG88AwMPpGcXLGNfYcEpdySyQa0Uzcu7EzrIGS
ORbw1sz2UfSLyJ/xTJDlUE7atuA6QYhIvklSnJlxc5vU5i2iyGi7vCKB/K164yGNe781iJ0v0NMm
SNBGNOlo+ckghjT/S+OS4lzjWGDj57on0ZuZifZJrN0MYeJGviijILG1z7lpBrzTMHguJcBQJIfZ
nqZgzihsq1tas4upOIW7xm1xAHg2wk71leg0yVPSRXUbt9uGcnGXAt96TciGXLsXiD8acVeYABd4
qndjCCcgjeyWmOkwix6csrrNCL3dItr1q2E5dY39Xa4DYgglSjUOry7D9QfKUUZOGz9jcSVadOJF
5XwW1c2MeaoltXjuvFe8wTlcleBIHe5VqXu+R1ce2vtdv8gnvLoAYEUYmBpexbg4En/5O6PGZtZF
a4FgAU2PYqNunX3VPKTSQrHsbFPsWdh8EMJ0OLxcBwGX0kjTiYsdCQIkExKmtJna9DR0/W2JpSYY
qoqVa+rpPbRI4gzHx8xZ72QFgZBRzVgAUPyDtOyq66fL4oh3kgaChG9k3sdvOLTIcQQe0PDkKeOC
Sig+VqQYNeATmyjHQx9VxnBA6Q7YyQQWWaBFHaMgsrQeV2Pp1+j+9uj/n8nzr/2V7LAMDipTc+0A
DFOqSV71HoapCU/0pjQGlhTnbRqXLf2T4PBT+NZ46pGwG94qPEIzxqi9t36mAN870X/klvdcT+Gw
zSg4EsR+kCvHaVK7IMuzMZGCTtLOLqzcSzlk+WkE78Yhk2wmDbmNrOGnHNf6Div9rUUs4DOz1JSC
VgdNMy9sfGvQpdkFBake2oRftiKssq2WerNYd5HFMwKniv0+n4E2jeVBNaj8w/QnHXgB5owOcrvK
txClx9COx121woZRH/6I5gkX8UM+6Y9Ec7zE4Ag2l0xdFc94l+HzrfckndubWaNBq81JUS/DL4IJ
7kv0AhQjNGJNkyMr9JmfP+9R9t0hyGtnFNtM8xW63r2WuDiyO+xIS42IMoan1ep5m6B1QSUc5ygc
SHmx3DpYV79DjbEc7Zj+YEe9cZrdr7bSXkzbclBFEUAVmxJ8PwF4oiBPLQuntxooHhrvyfxKgGIT
0Ow8uck51kBIW2ouKArTcqBItxqAYQs4TvuZSKFKb8att4ZDenH4yc2LlF8cGEgv3R8YYbJ7lmaf
1jpFaFWzHxRyYnvA1m6zdRV19zax2gt6HPYWPSs7YpV466sBqxf1pXGpvVg3ud38sLqiDm/EnjKP
W2VHd5WK+l08g34R3mqz6drBmJiEV3psO0QsmZiP051sniiKeTfHLbeneOuo7Amt5LUgCoCMIBY1
VYOzSJxYRIxuRrLyqT387g0wPXQv6bYlC73GtJsPDFFROtEWifElEKLPj1Yhn3rWGj9pkAZzxRwk
wbq6ah9rzOgJbm89RMlmDWg95ikkhpQjEulI/uuoQ2FxgbGeDB3RdRsTGzZ+WXXb7TwUybaFwnPO
uooTf7pXnc4uxiodhBbLaGc9kNqbOYD1gpjxwsnuGbAMgcCGMiDoiQYsZzF2uZEn5Hs5BFUiJcpX
VCy1rcfMolrAQhs0QTSLIp7PNsZkNEfDJu3H9FR0PWyZtTeFgcRWITOHXvctmBggNuHsajM/0IO0
+rZNzu9RnhUKfFJq3F06pa+ua6Fkms9FanMEhNpNpSM0Ys591UkCYY7INcCkkbBbk/RM4XxNIV0Z
eN9CDnI4D8SLxBaFtO25OjevUo/IZUtf9dZ4TGbiNBEDVCmB+rYO0k6cB8Mgw9Lccq4N3UO/9BZ/
rvfqBhYBpZlJ61IaNtvFoqWa2o95rd4xcvexGpmRLEkfG3bDCheVIOf+ah50Kkd4oeQ0vLSFVexy
kyARynO4794LPbo3EotBDCFiMVvhldREgLX+rdcWAOXuayyZm3PchuCWTCmVIiO1BapuGq7Rva5d
pf1EWD12YYNU5zwbxSmMSpZThqYwHY2tRU4vIn8alky8e31SIG/J++0UyztAon6Dy/NYgrctS/Qy
T/k1ck/Ulgl65YT3kNTaYC4tVuAyF8gUO2dnVcRFTk5PFyppyL5q2I1R0aASQQCQ4CKLZQDFZft6
MW6LbL2SlAPycxvTksYCOiPOdReucTymP5ldfACpDOzcuEJG0iIio3TI653tBBMZjHNMbYY575PO
OExWYwZOT95ubaqTajkHSSnb9ZWqfZR6wNzpRxppD8ry7vB1dFskuHnFn48kP7skmBmZ+DKb/j3J
BHBmG4b2EfKxoBZNCY6ZMm7JJ6FbFujs4llUtBJN1e0LQqGoYI+ubBvGuiNDg2ov1puwulp/VUaV
QG4zOEvCtPw6p06BBlCsiw3JqVFY23s625gdTaKu+kaLA2IMgjobvxaAvosTltUGnWocUJfFDksp
5eqxmJ0pCuCtBko6ecKDYe41J0+PJOFNAZklFALR30geM0IvShJKGhi8hJ7A6GPOyc3DVk4DFKNA
5MUtR+WEtENFl6R8mBGdboRJgFpDCdbcj+faAzVsteqOKwsa14ii8JZCekEMW9Dajdy2BdcoBZTA
Wn8hGvq1aHWJT8S4dDpggPxwal1HCxpxTstHpapnzm92q4YbbQ7BmKCnauJ5epjsytok2u0ArbHl
3lYH2juNhwv69vkuc1JAL8/Dc5ChQg3NgK3pnRwC2JJ0ImtcLu45AvbfILi9oeMia0EHS0HhhhLd
SV/A2jQrC1x5b+MmhZfNf4xY/zRnFL3GrJFdkT84YXUGAflcFvc3pFXNLzmQt5LY6cI4YQNJfXcS
3h5ZAv6p4cvp9f6EBPPF6wgYzOWAFqHI1iPbDBaLpHeC23B8PMPj39Lp9qtUg+u6RHwPCNLDfLzO
cXUI+7bepMgDqIbogfLjK3d+pbLVuW2N39jr62vXxqBhhQRBmqNG09raQdAVot7Qy/OghVFxo2zU
u6axgHWtCuqseeCd6QOqPZ5d61ZyKt9RPtPcNUnan6wkvW9JwzxSi7Uh0o4XfvioZHY25xvgoH0x
91+TQNhu4qU71zA7gNvJB75zhDeuNlGRp9G+LQAqUyN81nPwKBO6am0rep+UOOBMek8YvHak9OH4
CGvapeX8UucjwyvKdg6E7nfwHqaIGD5ibd/bRgtvPGBSHR0ddiKGNzo1WXibS2mjTw2F3QXCNb69
6pveqdwHCabGq+SGUuhrhkKeo11svOesQG4ea/WX1mCwsKU/RiXHpJhuTdZTqkhQTgirZRFD9acQ
JQXD2NLPpcLD5GgWUZHOqTKb/b0WJ7Czoviz8hyKOWITFtWXkaJzUd6hJ7Vp72XhuM30DuF1nLgB
jhVb9kTRsB7gg6WKuUyDOh4TejyWbKeLV0uYmPd0uKM5ij6cybgStM11czhekamZY23Hxdh1xiOW
O3szSt7hJoe/XAxvV7FDGXBYjsPqZBZ41mYb1A9kF4Wv/VXX/X3XVbo/6d/cNNttzFSD3o0sbI30
yzOt0oDU3Va3HPzRgr5VMu/wjLjOBmfXrsV6B/8ClBvLX2Utv6Ml7NNUeFum5eVMUSUsWKbcIHEY
zArTBqd00osFJ4YzthExIoas/3QzWpd7bJs+xBUMHCV1d9DlaCc0+pKsZaG8CzAHEpSOJOy3WtV1
u4y9xq/Wyq10XEB+xT5KQSoNcmtotSGQ0tFyBPEI9Tdz3l1iGd8Qo2EHU+1e6bX+E0JANWSfjpEl
/QY8DVYz3RVe9TBVsjkn1vOMQ0wrhuHGGd10xy4sNtZyQkdA9RD5CGnzSKGC7auC+/+Mgrarr4rE
42gs8TugMevLRQWLl1PAmM07SAKCkXANJXP+a+glngGD82iouYgTKoRoicWtNbpHbSCsXuWBWJxn
CP1lX2qA8tCruzkn1j2ZsqPO9KCn8bdJefWUZ0cogZeOfN5As+0tavKrPgHN6Bz0S3ip3a2ZxmPg
tupKoMjfk2X7HpEm5VckjWU6t4ya7t1FmQimqJ7kbmEATlMBNnjdUbicr+hqfIJBNyNxSUeqcX6m
Lr/TKeM9Sm3ZaWt+WYx2rB7A0vJqfildnK5RXFHNUWDYHKrfvK/bYKTiANHpeJUNFGkWC8WTefxI
4ZxRiKcMJ+l93NxZocR7g3+G2Vh+IddCvCWvk3Ev5RrBBgI7Goe6gnPTZH+N9hc7Nh2/LtY2nytD
RXfXU9PlhF+jCTO4tHMDHhiEc92EUYwlUoH2Nlf4ZIdRPRUyO3haDTfUEoWItxjLSrQsW5NDbUar
TQwecN4A69IZWwBKl5zP7C1MybNdI4HG8K7o6Lkrjf5SLuLWy3Lk4+P0PZvar9QUp8kyrMCKdZh7
Sild032ApBl2PeVe3OD8pfHey9p560VKIrxhiocGM3PMdutjro8vUHHNrqOvJKjgiIz4rXP0Fwzh
ZxeyDu+W7xTZCWFV4ruAZUGal9QZdPGKoHTgJStLwCV+pBk0TOd75vaDm8RXcVtem/AJNJdFKJnq
x0GfQaRIdONOSHehzbufueHP4Dk+Ma0aO2eETZG9biFjZZFknkZq2hZt+2L1xHR6C5nHLJ4BHuBv
7bqpcezNvHLlbJwqlGDHka7GVF2Hc2IcYJDhL/Ol2c4FV5XR9WhVqHGSh4d+wcKgIVnJG+TaVjUP
Ad3e7cbTC9BKkkPbUt5mjXqzzeF6pJvdiOE7uPpuLFgGrLji3S6n+zT+YdpBniqmVdZJ4EZdSKLS
LaBMU/5ERmSS0ndyMbIhf4rBETVixRYz6JrpNQ7ZMIyLIBwRE/v03JosyW4URK0XpOZyU3TxFYPT
k57ncOwIH6NluC6S+joVAi8XL0nSAwRmamvaigHage1oeg0RIdLxRTd/W9VwyoPNU2O4yQxggXkS
P+NoP4K2kcSX7cah1fxsRCuejsVX1qQX1K5Y3EFEZsI2jNblWJQBylkb5V9xEYPd+i1X90DYbGhI
5nhRCgxUlpXt6Pkkk4frftI+JQjoA1UsDcQlsxoQv72fOvYwkdfYIDWd8iiOgpNLo1U3RR+ZMPsA
8QZFa15E5JLsz9kwzPsROpursbe10bFtQD9v+hoBaZ6Gu9AqTyuD5pRf63/mxLXR9d4zB8ypRpxu
TNMqeKccs0r1l8zqP1EeVqT7dERdMNHPIYEyDsYuMlC32aArX6a4/pM1riuiu3ikkAWxiVjTQyQI
Lz3xbsw71o464gVD3mdjWx8nFsSpOsUIaW/nRje2EG1o5sYD5QfVziaAbONwFLoy+V16jq2eF26b
t8a9yOGn9RjtjsIdv1Sm3IZNSS+X4ixINXTSxWq6Hte2m6mtL1aeabvOSil2msJnlQOi/f2bIloT
28n6sL8P3k/s9uqEo4wLWybQw7jzmo39V0PVRtmOc+FBzUtxYgwpTsn6f/9+6tT1vTCXezTCvf/v
s/h7aD2cM8IgjmFJUc+SeDctlSe7Zn1KVtOVNOK6xenvU/q5R5jvnOdVXmXt2o739xNKUg02M0Kd
AASmPsFb/udDRAaEaaxC32pcjeSazT/olB2bgivP3/f+vRp/H/59Wv/1tX/+5v/1mL+/8t9H/6+H
/H2tQfmPE3V94f/rMX/P4b9+8/959D+/+r/+/e9H/Pur/8/D/9dv+F9fg1fg+dhGZ+9rOl3/+yF4
jPPD3xdRVCCr+/ffReLikfr7/O9JEcVLxdq///73f3k+ev/5a/HOJi0RnP//sPs/3//Pt/7Xn/b3
qf73S/75+eO05Ie/7//nz6S8hqSRTRbZBGkM4wFc7UYf6U4uOtb3PImfCN7t97lAkC471O8iTgei
7m5dbe5peU2eYc4z9kzaGCpXI4TpvcdE5TcohqCoUVEYvykIKAs8qqOlCbNTwm61WFQTkiTvK4Nc
6HSByUThLM1hNfe6eMYx2cKwnB1dSoIKHeSKlAHN7IoHUy+ZWmjn6np3n1qddaCmQ61SZWQC04SE
jp/Urv6oOv0Yp/jXJAsGaN/5Ud2UXsMhvDBQXxtNzIg1qob62iig/uUlbZka8m78ToVmXJzRPpbR
0qFaT4xd9N3OnbkDraE7KWvdrcDXvLc8d+sV5loIA6YTU2nHXca8mp3wd2rH7vQRrVEzGY31oWd8
sab2w/iJ+g9gbi5viNJuj4pE8L2H4RCLQ/k1wAeb/awOBEpCwQxDfS2NcYcARm4jzl+Sxm5xVFfk
gcJFpe4Y7XBuMat07afdcNJ2mHZ90+xHElm6q6YicM5tjr2NFnIoVtnFEPXo3+XBaFdVhBrxBEvH
2nYODkZD4gzjt28am5L0OkFPO7T2tBr38TE6zF2EyZN/uXgvoGozQRviM0ozIk1LGAYyzzaeAH6n
a2j0o+zdqyCoegGzAU0DMspc7Rt4EykxJaeXELSGONadm5k/02IFhO6XD0ufXWdq/IUPiJ8y5CnB
TGwaw5/xFZqo+rtxwO2gPzfzTeTZna8UVtDQGH3PrG7rSWHIS4FjoUcTP4xve1LFyI13hktMnQJz
jkIiA3UcO7DJ9CdsBoNNtbgMKZ5hXffe8TB+15b2S401jaejdq4dFKHSmaAIzFEGZmjsLRxavBAD
ZehS7Grk4XofQbrVjMMd+UNBb5cmGBBHliF0BC5T/KXDOZ6qhPDbNA00B7WllADyI4HnZAUDF9XO
tIkjQDyOq+tJqwbMjdYnsXHHRQ8/SbylEtNCwa1i2halODQJRbxGXPHtVc9eD+q69EC4nvugKdcN
RhSW2xBUUjqsgnFGIG69EN2Jf8UllJvSsmypRVB3rNw0C2gHsnTZLzNPnInrx9SaNC1Vhyvz0rMm
aulBH/NnFuCXjiisoxO+QGcSV4QyY0OxwXVbOdQNhQSc6Jp5FysGF2sp8N5NlE85OMnOMt/nCqK/
nMi9qLrEu2hVfu+NndqR4IZ7h4yJqHnHMzZhGuv3Zd8bN9KOv61WdgcsjoTl2mSa0JeAnWSG0KFj
bEta0Fdkc+11RucxMizaneuFRFCz3Fh54dHHlWHwuyw2208NyrTNy+bZmYC6Jl084wnilW++cMES
xRGjE9EOxAagIQzd3Hea+VAppZ0GzzotzCp+NlPWW6Gr18ghexHHNId8mEko3sbowDqaBtGmkv8P
Y0CjA6fsFFm/htsdUCX0G8w0lAmTG+IMmrMLW3QBWQeMAl+ROHTxWUsbOGztAfvG1Rz1NCSFWDsy
vGjJguRNWOOx9QBRtCZ/hId+4fZdbYyJqxtCWL43hvmNvz3AuZw2ABoQl0vT6l3QYIz0Z7AeSqlj
7JBRBbQ3Avta5TFHyuRT5bHR9ekclW+i1J96RHFdvdplETaLkBE8pdCJUOSbtFffAyG4pNfqzTbt
58s8eLwCgOq0RTyhJN8CT9eIulS3adz+phbNS9tSNVbMBBHoMN97zbJLP0GkRL/b3pyGIwvgdCWn
mYv5lmtE6KuMuGHvNOTjjqBZuV/6/EPrsvLCQvpk2/K+HytWBEDoTbRFBJORt8AJL2m499025ZaT
yrvBpmG5mQ6mSqFXdPwfsEPeGfnktgE33ktpNZvqQ4/Ck6yA59fAUrNcyKDV4semGndkgVDlPZUR
wiGQoSxbfKD7h8HLnkVIZ4xNxN2e3lL24A51qO48DUAcSLpQw4398BHXIjpMRvNE8dLFtlC+SjjR
ZRo/LOc2sWnyHTv4mIU4RjvPs82gSXxWPdhRtuJjWWNsjZ7m6qRKvK3SG6QB46HRoPFbHcS7QLMg
82lXU3t5qhHYcKij0pbaNjUsfDfF+OMY9g0K8YjyvsCNIbF5I54rg7glK3ETn8PcRr4No9sesTHm
mEsrqvWM/o6y8VuOB5LRLO2h0fuDzHdz1E7XlJmXGK272Hehd2ZD36VavmqCWZVrF688jWvcNi1t
q2muQ2ftsxbFL4Q1jHvldJsicGbruRCjBKdhNSDwBNxfS+4mW8pD2MhdoayZmDicYABZQW2waN83
Qi/OWtSd80L7hcOSiLh4GqVjvr+pHk+PnffwexRA+u5gLdsIC5Ew0iP67PoaQvcWsnEjm+qtbzL3
5PRrjjUTS0cvgq2mJ5qk9wOWdrI+ilewim/+3wnciRtpjjiEnTEEpMcnAnnrHKs5uimAtutSQHpk
JBxkhYYABzZC2D0piBRUQ6VCX3q+i8l4iI4hKfV02yIIIeoLNTnFJXcQZKY0n0bhQRckizzGXe3u
3Qqkw45gcStMKWB/4LCZ7sibIkO4qmsHJFozYHDmO0LaxyoeIaomwVPI7slI/LJNrvO2+p4g9A/W
mD8hjZw2yVLrqJ/bx9kQatsdmtl1z84wkpWrEQdhhYhkrPzHUfWlmem6wSS4U5SmMg9eGkyuV9aM
0VhvY8q8THQH5CZt2qWqIEo29SRRwS1ymyC1kRF6lopYYXNoNxxbjFamOMkCB8SoA1985bDaUTE/
wLZALMT25xIDCTULKLBlrgXK+nyXxtklsx6VjXTG1Xaaber+CGVOZR1MBQmrGEfcD+o+bjggH8hG
WG8ybPl2jJ3R7PbxhGVcm7rL5GTZsV9b2uPSeMG8KJsYfsiiv5B2NrTvWnrqqT9GqmBuvBASeGpI
yzdtolPAUwoeFXJ1T71fUoPajWWEJJQaZsSRxu1zyMDqqoH9kzgPF2YBUSbjSEoRMjPWNpFFvZu5
/3JAQy+1VXwobQt9CHxrJHtx8IR6FbSr28mz6B6QYQOljeWtslIC/GivB0CSb2GjLiJC1x7NIEBy
YlRf+m3kfZJO2GwyLx7PiccgHaH1ief6TXnLRetN8rLnRZG/hoAvLwMZIk6qYwDHqaAhYNT8ZXTe
OyHe6nJ40xdsSLbM0EHHGr2lEeqrmgmTA3yX1gBTVoUNV19jskQgzJkZUiI0IbZbom3Bj1lo9AI2
vj1xF9azmWhsL9sRINjtHTHdATZJtuqMEPMsfc7oFoTZIJB6gfg2+4S8l9SkyqAqruwMTbFoJWYp
QuzjeKE05W4oSR7JXOpZREjTA26r4ZMqiATzn33Ms9k62fYAbDW59U1KlhG8b289LgR+Yrpp5alX
ntqiB/lRRmsjX3Cb7eDFCOWtqTiLMMcuGEEUj4x4Ow78U1qD9/ohmALHbidPjRFVu6JHoIdsiKaS
KArv+sZzz0OpIxfz0vYj09q95yrtOZfjvuokTTXTODy00CQ3zCDHSrjDA8bV+NY14yuD220ZxgzZ
JRXAKtTbn4pMRtjZ+i1aM9ByUmf2rciswDCB1/4+AIHoB8JKTrptgYEnKJ8pohBPVownyLE6jUtB
Yj6VVfmfT3tlDGei+wDbsb9iOkv0K822hpfa5UCx3ZdqmqKrwp7Y/FI4+kjXl//H2Hk1N46l2fav
dNTzoOfAHuDGVEcMPUUjSpRJ6QUhl/De49ffBWZ2ZUk9Uz0vDMJQooE55/v2XnuLDDi/sX0idbRW
KliMWaTYlt8ASMoxoARAf6Z1+fSAVEGbc2ToTHZZvDzUqP8WqJYomv+xDpTlgF1NHej2/XO/MinI
9srESeWEW7Xwec9VFAo0Lu2rSkUD85Y5bPuyGK4NpTbPukXEjhb4L6XaqiTWFh2yOdGRoskzp0+f
+KnE9sv6JreuSFhAMGvK1QhG7wHqgrEc6HusXDDGD2WjGosU9eSGzM7woQqIVstNQb3Rk8UCtwcz
Y6n7xwwRzK6ZHG7TUp9Jeleucq9RA+RuzkwSr7u8yePiOTcC96lDhg5MVrevGFl6D2lX459XXPAY
arXyyj7aXHbro2UXlMXTSIt443iFhWEwcFb8L5d5dhHt3dwAzMQwbsDDsXXUQh48ypdLBazHuTFI
hEUSYD5PsQglVYIHYNB3psQsrkw/iuk65BBMD0GdGEt9ZADf4OxoO1mdzdT3zqTJXxYskdbnHLEX
/pcowS45qYoyaewIWIt3nYfwpYlycdIVgoZTv7ox1cDYFFIt7r3CeKgAyx2raSmI8KYVrq3uLxsB
EQM8KCmecQ8yNnXiBXCAehrqvbB3cdm361TY0XXRKsVStoZ1W8aokYnNdh/ABTFzDOgmRoF2ko7V
36bY15jdSgsPf24x5bdRpRTje4nTpujH770ld3mN009n5gl9t3im0l8jaNUL/D04aQegc9wBGXCM
Re7c1CFFZQyMLYXKSCIeS9Ga61a94UpICLRVoHJQZbF1lT7ajxFzRaVg+uh2nbzBaiJvgCMsDJO7
YJtyyhelbB+yAGZM0MgncOhyJW1tWF8WU0Ke6L/HVwkGHjRQWnXbRLQhSDUIry6L6F6ddTO075lf
PnpxBHxa12mNZApzh7hX72I/zpl1IPCsXLoLEceLmgquIMm1Rt3+TiA15Q1X3/HNurvRM4b1IPVb
sLnuLiibZuHV2Ky5XJVHOT0kRNEeR7uD9S5xuVw2WB33RjQzbIFEsTN8erVd269bMx8WEZiNpevp
/b5tdfJh+mUNRoV87JFhS5veaLGNDTNPCgNkD0+Dzr8uc1y5xCgcw6zICcxtPzITKimYcpuhpa7s
QEhOEzA7A+ar3Tf61BwuCjTgjL4O1LjMbVaGpxiq3pK5fb7LyO88OoTuLBx8mYxpnZR2VOAui8xI
l14TYFzgPonYDhLKjAhgIqlU4d9mCVl1bufkr8yUX7RArU+a7nAljAfuigUECTuJ9JPt3CRlFt1e
Hno9NLeuTVO2CpF/OkSnXx7oIBBxPj3YNAMoe6yYeFtT9pB/rAad9F8cIAdX0Znc0B3bExR7lpHn
bgeQgfuKDwQYlzRXUJ8Hzc5dxDTJKoDXNeCSI3JboTywUDBY3rv032mDMZ/wly2W4+s+JqCi0OlU
WvWbhcj3QY0JFWI0RduBYY0A7rxWHU+/N9tU5eg0VZSvBtODvh7XShbDuAp7bW/0+bfokunhVPaD
3SOrz3AknhKO7dgCMgcZBIlAMDC8B6p0GBXH31Ca0nadIQQlltLdWvDkdi4htPRZcCU1RPYRKSZv
Uok8mR8ye1Uj4s2r3P3gw5/TADx2SXdcd0f/+vIAle6JM55ZZmMpN8hZSBFzE+u9e8yHvsdJiTiz
ABhzM2S4ERjoz6k0y63hmPUBTx+zo7K3zgLa4EzvIxUgXV3s8umBl+/qXnu0i9y7zx3bWZkk0S0r
v1PusH0eJWNTQg+5KDt+sMp1ET+UTk6adanuyiF9q0gpPOKkDrQFFvGewQLDFm/sj4rIuxsukNqG
rEwdq6vXPSVxcUPOY7GgwQYULFCqnU1BdMRif8CILlYwlrursdUI23XCs0hV766q4jVd9+Ya6lA6
Y7RgPgxBtmWK6e40HyaFNmLior/MJN6SaAcSmrSwqZWrJLPKPdeCbAX8RLllFIRLPkB+UbXRUzjk
zTkJ6N7EYRjvjDToiKGx4MAqpXKXKqq5wZ8HWUwYyl2OQiWuvLNKXiitE2zGkiNVSbyp+gWZ36yu
SseaguWEuYNhyhQ+4aSqUd4eQSQa5Buo3aI6l5nRH/2wRu85PYhOH45Y7M+plvZbJ39OmH4naLbi
JAcbCvV3U3WWA5OM0wstCxpVDt1bvk8KBm2Dl4hoJR1LyAzFoX0sDZHcoGl777JAmePY9PAFJ0zB
PHkVpREWu+khQzRkCxHeDF0CCoEiaqWoHGaDF1xTT892mY7FZVp1ecBgDWc/iVSk2p21vzzEI9e+
QLXG5WXR90pnlaAXRzkZiSvPze8vAVIUw9PT5UH3kWh0mdNvSkjTO1OY4/LscpJfjyX1PSoA4TpD
d762cErNhzDeeqXPgBxLDdEuVn3QwcvAOwnJ6AsxIBmk5CxtwpxQipAkcHlGVYcRr4cXurO9Q19w
AluO7qzAGjOltHAWLfU4speqbo23knbkoDBZ1MZE3CZF3mybHpjdZeMQoZKw+hZTLh2dnaaRqffj
6ThdjbImrKHUG6C2DWEdO2lE26ov9I1VWpi+EPlV4E8dmMN+O4WD50sVTsApHmMUjB6QMVPPO8rY
qQ3sYc/okVM3ctUdkH33UW0R3kB+uJdtRJ45VuHZ6JXlOYQCMAMv0W0DN492A6r6WVzIhMQt2uTc
PPpvfW3mC2S8gBD1b1zIYUM2j32oKVB443oeGcXRG9JN2Ln6IWsj3OoFmSrgIIxDNWY/H6JKJAys
tIHJwZgelDoBJoB1aZu6TAcUJhIBCplNifRoMeDR2jEYYl7cMMAf2+recezwQxmHZUPxH5k6nVyD
CSCq2WzfE/540xtFuAr0ANt4a11D48jBqgJI1gGLn7oC/ouWGwY4lKFT17LFrNdORQvGrJQky2zF
7Qi+G9ejASka9AIxMCnXDfrjabQ1sFTydeXOFTJZZd2hKDt6kbZhmPTaeUkBi7SgivkfQVkPhPii
0s2xaM07n8EtihmTGaC34zh+T3QVfdEYbugev3BWlTPY7iS81y61E4yb3E3XcrDKbThglO8q8sTA
/zHRx1bW6M1hFNVWt5Ny1TmDNUtb9KmMJVUUk0fKu3Q0UotmRrO2Vc7MbKz2Zc/sVJ+CuQm+qEou
uYZnEjvnhAvsA6A99T6hwsURqlvDfaWN4Z7561tKE35lxMZVP2TZ1haD3A8aHpEU+vN64vxWFgFW
DFPPvar08w6L5bzOGNVVGU9oJuleal2pZv7GgfmcZMNjpIxg5ZMq3GfNwopeo7x0z4ZtOLuMIizT
3nJld1OtWNfEVU9xsgnzuxDvYxw4VN0NVGsj+TeBs03N2p75vr33kiRc0r9BzZw6b37DAC8ezLcm
bYA6EB/QhoWxy7T26Ov2PfHmXMJ2VXcYdansOGHjZQvQU8dQSCArvhZRE3vnF2cl8q9igaQFZBId
cDKYmqjdRBIYP5rPlVq4+ppsl/eo2/iDflvEPkpiRMDz2rPAh1RUtMYxUpahlP6hlpq96nv0UKGq
P44yQYDY1KCLLUAfvsbot7RvtNRY1x6EoTqx6ULU4Xtady+Bs8cnChg5oreVFuWyMK11qaEpxQZ7
wrJF1Ou30lIlyjbSUVUDURil7L1tehSsJBOgzGDCH3kQhBI1mht5fjTQfa9xsL7THbqNLKQ+Cii7
rHS2suaXAzn0Cnhm03X5neVVW4ZDQCAi6u7eTrGae9u0qYlWyaxJ6pfAtJd83xZkuQBHA7ZKylRo
i0ZhbAsSv7AuXneHyIMDh6SsnFPCbE/FvIJLe20XWbZk0lfrAxZm8qNx+9ocPoY/bMO077cp73/f
ZeO+qAQ3YQatvkLZJDOwuaAX6XXkDpIm48wJmx3A7BVj7/RkZwyMQnSAtQQWnVOeMdVkuDOIoT1o
RvrqK8W+7rpmhwCCMpsS3QVd3M1TC11XFchsVniAVDpnVNZ6o+ydUOQrp0+6ZRDF4yE0kHZT5sqX
IbgMI9MOiqNdgZTIoOl413oMm8MTEGBkusx8sE6J4nwUxHLOgG9jkglNspE0lcwtoKrSVteIzIxT
78evLaL1sbUg7qL/Q2WxSofM22qt980Rt7jSu4TBhVeXZ64yR5miBaw1qgbRdaBWA7h75SnL6jd8
k6itA4NQNjj+hT69BnCRVcl71BnZXGvEwehDC6JAc5VhuweqM4po3fbD97YPD12ZPNuIX7d2WT+h
H/LpUgRv/Tdm3DQ/tHZcezpdKdfiO4rQ2FHJps2m0ndKxKsMICYSgI3hvFQee7QzhEKDGEz8Z80Y
7jBPUNpV4UDDhwvt11wxQIgYlKyymvKu7LVzo5wHN5IzUm65X+co70MftfBYVbM479dollJV23QM
mTrStJZmPZyMQAtWZGDggg29ezUpJd0GvqWuLWZFQftJFeNJCtDmRj1Bd1LuaJCdfFHUK0qCTwzf
PM55ru1TY0bW2AYcmvkr0vRC7ClYZdoWjlKFwb11I2RcuIgVcWpd9ZiY/jMRx/asIgiAyF99Qc+T
ocjwnlfDyOV2vElJbUtbbtuKawTL3rmNZeYtEzdDT50LgOciPmoBzimLUdllGkzpQ74kpLQ58d6I
qqcRcTDpaf0zg4yrBncMuRtLDSpkkH+kTRXhZgdqxw19107Qt8Trnl01UTdWC0AjQF1mkZ92RFej
zZPsVbTDO/Lkt3BQuc7a8Yu/GsIpXd3mPMoGe9eXrb3r/OY9DLDrUbYOFmZtEqARGDPfSL87gowp
rhpvCO4eai1WMUozOqbrKaFyqmk045aGjiZqqnldlsu4xIJT0FMSDsxwspqHRaE8Ei35XRM4srL6
FHbMG+spcUNN82cvy24YxD9qHY5gPQQRUbl7T+R7bao+qnj/i8L88PEuQ45vDq577I0QDXK+GTvm
cUTjLgZfVEs6YYjvaeiaBe33IXrrEvNFs6lEKJWYEx6Ggy9EnV4oxbc6UE6UjQ7SLpmn2Ve+DElH
uAkbksrtUrtlPGJuyr5YwXK7QjjnMxSs7yon3NsUeRjHq7538AvzbnC9q9qH4Bs6WEdIQ7hKygRJ
aA3YGA47n4d+SxXcBNLmOAFXLVcJdzKO/xCv11B1M39IkIK1R+ZEUDZiojPld8Xn8lE4qbOw11yh
toFEsRzggEW+b1qYgNGSpRMv4UCqwK2K1rGxkcpLk1uR3yvDMtC8F6/s2k3e3UWwUSD0G3CPWpyL
1EpS3diFZN8UIQirCFEyKs57o6VZm8lsEj9jWQVMuaFbebQ5zWiB4kkUtw4KXSJmuiuZOM/ol4q5
5YIstmlf07HDP9Vlex3QGYhgaONa9h7XWkQKsLtPDY+yet9wJvp6vDHC4saonKe4Kc5FiIM6qem5
pJgk2xS9LaDo2SjyTTXGL02gc90LEjR1nnXtlfPKnW61ZUC7T8I+k06DnJjgPM+m+ceM02QGtzZL
lcMZxIYAf1Y2xnds2+pS4aZEhO2yVeOlZ2Or12uQ6UQKzlNUPltk2LlntejNVUZa5IGVo49ARMbv
RBjPfaktNRcWXVlvTR1JKz3edeknT7h2EXGUxTYOnpvcfYnzTl8OXvuSKUM4TzUFiV1spoQGENzR
FFtcHCCvCue9yrqPaSzZ1MPdYMXPuRk1izJHpxiG7k5VH5QI3YppM+YTAmRTzVk6AKvmHmP0EXGG
HcqFUZQfxiDcRaURmRgYLR7scE8RYCc8qLkKXd+EPEQupkqGFYwwokxPtpoOrBI9n+DWtfVG8pA7
aiHcVgW435IOH6E72TJX7Q+ElDkABg0IdcYwpdbIhLG1BwIeQVJ6o4mmsl3KNNH3qPwii7Ai6ZdL
raDxFL22utGtIrrN2OLQXPS52Cp6+FihFXehZyloBya9dqVg8aiU7DTmukFmwF3W4RfT1O6MyQJW
N4hBP8AwEBTKWRs0WghD9k04ZydTckRA9lzvG3w4sCtXJv83scZzMBaAIGsblKcXL0FXNHBGTHqB
PSVPVWWmKAwSdiia+/Fbm8O39olmnpH54B3dogAoV0V4F+7tRDnkVqXSkINzyuHgefGl+FhOgy3I
/n5+jDl8lW+FJmdZljqQvndjqoKDdEzoOpXzUhZcHn0LP62Ta08lfpFF5hPop4RvAQKaK8VWPEpk
A933Mn0dGCJ0MAX4Tl8dn+m0Gb0yQmivUfRye+6WwAIQWVO/Vmpqg9kWUXFCiG3drNshOiSVla2Q
UFQzTdNvheJXhIbAGx07/T0+WAUpGyYxPvPUQKbaVcGRm8XMiviRawaNAHnape3HwUansjsHs5Z8
y4hQKvL2Wm3sG9m2H4LrGT3NaXxXY35GrmTUzYPVo0pyQ7kWJrOxHORNYAM+TXw6cnWF3xzKwknm
Ycko0Vbo5gybkvLVQseBsfCadlER5n2qdOdExwpuN7VFbhviHTnIiiE2+QL1uKhdu194vo+FO6Dy
a4fNjZap/d42QD9Iz37FbzGpfqNtht0Pn1ey0ccgW5SR+tjZ/Q2WI4Q8PcWlMYYOIeW+nwbudW7U
a9xxyKa0ZF6F5B6QywIQIOrFGsop3noDQBZ5xQvTdj4s5mxc4oqrcTR2RNjtGLbsK095c8N6hy1y
aZIJ5mbtO5qGfGtYwTMCHnFF4AUHSeTPMfD6W9JzKWu3xWYU2MPtLl6bdMiQCjPQRFx2IPjpEQEP
kmIyvPIxn4XMZQgpoApdw4oqHY9TduRXJioYBQTUjNRc9ebZi5IHC+9DLM45god1ESZPSsBsqTDs
DWD/qxpI+KYnxaZKH70E4bjqlgQr6OAXG1/HYV6ClDOGfA2NuSIOA8tyST5BUr+l5IkxEUBQJFvt
nmpaOSdrkyQN8KVNihEggj4blwMxBSY8+koeO7UgYGS4w+F1VvUOhSYjNkrEsUfW4APeQOnXVzLW
/CtFUZ/jSG7jamIaahJJj92SQUlHYB7U48NAuTPpxttCo3IYjciPTSBZ6UTs7OopxdROZ401onTX
JoVDrIZLcszv1YLWsCrq9xFcLI39rQjq66EcrYWQ3gZs5bDDif7E5XBVga6NlGHkekXLwA7tg2M0
WMQGvNNZlK0sZ6ARUYGq1LJ2pY/6XRaZT1bNgdQGPfNO13EWhe1ceSpq994FLtpTaJjrg5hDAFXX
2kBnxSfTJ4VIEBMqQtidAkWt5MRVqmPqQWi0JDi+cayYt6nem1NQD/Bdl98VFpelMYIpAQCEecdE
uaQJA4yFybf4LsmgRkDmbvPW+q5HChpjBAJ2jGMgo7pH5soRDuJj55ZElxCaJQIj4msdcIFYNEG7
FuVGx9kfTXkugVYvkfLvUtJ/5pZu0zEOKmwhgAtGVz8VxPXxV30miaOoQb03vAXyqeoEk7oAWukT
VABRxN53br2baOWVmwn4g44LxEql5vwm1cw/IGHmRH/oSYskz/S1zh0H5hRiyd41XoycGz4VacQz
k+WJH1kNj0lpulcNOoY2asqdNgBG1WrsYwHQbNx1zQKAmbUwK3MZOTEyehEKOuhU9bG19RnXg07Q
5ZaNi+gVQuTQnRlaalBzaDC4S816NcmgXRGJ6s3LnmwtdCvZBpHlDD9ctwgLGwGGmd1btDa3lZiw
vJzXW4AYy7ie+ZGfr0smp9i9mNM5/OJLT1sEWfroq3WzKW34Nr4fA5E2aBEOj66pwLJErkJbdKHD
HG0T58Zxo2QfgRtNVOvUl5SGKqZ5ZtdENxHmWtp8Wzr7ty3ROXlFDp7ungYlm+BD5avvjd6VReKz
lstmX7Ux2T9YpltiulY6H5FUqUyfqSaZtal4pk8Dpk0jTLNpERKq+TRG0PRq4ec5MzMZ0HYet0Pu
0mZoy9uEtIkYziTlFhS5qo+kk7FtQcKexrEvfJgdjUNCL80LLFjWqkrdeIPj8uzrDolxsT4XCv9d
S50rJQjINoAOOpdP9BEI7kjRJ2r11rMpPXE4U1mqRhyKNeAh9AYVdwQFikLQzQxF6pwjIl3lqZTM
AYZiXpjGIfcgjWPrtHF6NY+qA+mtjLZt2IOHzqciREabqLHC61JpiZ7Xtf3lH3cJA9rSMpifIgCh
0ZNvmbdwJuLCtRE95MDkgCRw8YUlfjvkobJKBYMWXTdetIJYyoZRERcEl2jDrW+GT5SFT6AwwDBq
NRHwIihngdQgBIxQT5F4sXtIGe23v/3nP/7rrf9/3kd2msLBsvRvaZOcsiCtq99/08zf/pb/WL19
//03W7V1IWyNabQw8C5p0mL72wvUKY+91f9AMdFFEj3FPPKLYucA5DiGAEkdk9I/Ld7+4ANUdIFx
Lf3W3LsKhTdtVCnq6sSq6SXFTAfgb9ChgexK2NFId/UtaXi3ctj0TVhet5EtT7Vl8CHLFI+9Pskk
Wvf633wO+flzGLx9VZeqYeqqMGHy218+hz10YZ6koN6Bt6xE3lYbbN3tTPOT9gS7NgRGa2QLjS78
TRFGjxAkkBkn1cHRpHIsbNfZ9Hr+WkS9cvTtlVlm3j62gnNo28MVcQYpmAhRLDG+YT3BAGqrnXKW
Vuoe1SGFgejXcvHXH8l0/vUjaY6ja7rG3EvqlvH5I3XcD7CCOMESsFnIF0unPWGGQQ8n2HluLB6F
Z6w7hq/EAfn6AvbnyIyruoEhGX8EXbFWW8mlIYmOzAr0XjWufz2Q+ktZIAjvCxmfrbh29peHEQzF
nnJ9hUsv7o32GuQhRWCU9nfT1GleZLkJmR9YU9uSQNQleMz6qq82WV7NyyqpT6UYvJnBCH46m+J7
ZKpMs6Qcr2jlxQ+55PihAEE3Oui3tdbklJrD4NiojJ1in6ypy6JMueiPZowQJE6uzUS3t4ln3F2W
YrPxtpdv+j8/nQXV5ax4y/j0gefXXxb/sVneLv9resUfe3ze/x/rj+z4knxUf7nT4by6+7rDpz/K
v/35thYv9cunBbB03DVvmo9yuP2oaIP88zSe9vy/bvzbx+Wv3A35x++/vUHdDlLW/PZz9XTKS0P7
03E4/e2fG6dP9/tv//29DN5e/uUFHy9V/ftvpvF35LWI0h1BTZennIVMM9nCJOvvBjdojleD6wnm
fv23v6XE7fm//6ZLNgnNcAxb1dhH8gYq8O9sUnTj79hOhZTU7VVd2JwE//zYP69eP36o//lqZk5n
+a+rmSmFaUtdc6a/Z8AZsr+cMq6M9F4SAjMbqymbTm3kHhjsc11GiJM8KNm9ROvoMbtCy6iR601U
9KpXGfpe9h2C7rmdli6rpv1HzfHmHbkzJ8THsyHXxjPDUP0eNTMT7eLnUoCF4LKkTKa31NOfJibY
GfoctFaPea1vCKgeiopRH0l+rNve+bJHBtVyTt1AX2sQ6k9D5tTKOSUcEYTCQGAFgofLs0F4zclr
rD+v+7X117MUvOKPV/xa9+NZ0v84aT6dM3++cxj8oJ+/a9uBCEY/06STZuj2lyuu9JhPtByHODhn
VVFW15cHSwl15qM0yn+tM32tur5siDsEhZcNl3W/XvFrQwCq8oDbRCte26p50qq2XplN5S51X2j3
l0VMiyyatX7vW1m9aqZFfif93sgNZ6bScL/pI80DoeIWq4LD9Z5jpoeMNoaP5OLMhC2ab2aod5se
PeaK0fzwPNCYHUOp3//p5Pl5hP75W9L/5VtyVM12OGFQilMm+votRX3eQn7FPUSPCd6V46uYEkW0
0vwSMYmWYN/tYCkvfLiPq7AMERpyjaeAghooqAoUXtWdZ+jDc+IhOr+szxiUnjsErRjyF176Go3d
8GyiRl41UUheM/DEb0YEgZ3VGnxb+uF2C9SN4dJLFVf0mVPz4BLOO0tqq1LO/+YTTyOGT+egQ4PL
kaTsTh+Zc5rtfxpRWGUSNmUncYNa4SN0LOJOe60/aKIubyBKeig4MmzrsA7RSCfjDjuIFfF+8mc7
yIdpKMTcrban6L1pGW5kdJ3a5sqPqm7bDrVzdXkmWo3hYMi6flqneGAQGRpAA2mVfY+Q5hhjLKKW
07cbMC35nBso2Q6x4ewBqfzc2su83RhS3v71d2B8vnVzHeK2TYyYJrmo6YIL3+fvILKNyPBD4yUd
WvtgZx0U+ThEbqrC2iaYxayudTkS+efb5TozvWqJxqeArdYt80y33v24AsvsKncJav4VFzVxJUrF
OoIP8Bdl78jnP3Y13ObHropbYyqIqGykPnqIB6nW9lVWdXrxqniEZAZKaF55Fjqg1EJgG0zPvGld
GjmsY7gA0IfpVBMM36YBTu45fx7gXNYPoiaEuUu7zR+7XcZBvRzt3V9/hZdL9a/DSOoC7qMjDA4j
aalcYL5cyr26jVCNj/PYLNSV4QNQakAtkI4NSlqLigxaK0nu04bLUmC42bFt/Ne06909s/1DC7ni
ndbErRjC4hGXLPkJnSTMqB39Q5XS3O7Vovo27eo1jfy1q4jNeCmddVRm6qacLh8YGEiTiqlSILPw
t9BuSc1U1EOTZNVJTFceIrYOLQk6p8t1KGfpsi0nKfwGuc5jXNTVte0OsKsSRnSha/XPhclxHkQJ
KPzpXPi8Bzo5f2/EoE6oKN9FTuK8tql+V0vVQT/wc82nJx5juquJsrDupgFp31rvqteXMy2Im7MX
ACqSbTNAOLFpBfc1lEXdUF//t30dv/tGI5+yFQxpKn6V9+9+YVN8ulBM92mp2w4dIDn9vKqYtv/p
QsEBbeOocwy6p5i0E+Z8gRsUWxyS5bVjNxjuzNF/Skv7OKiZ+xEiVcODGb7ICR9aFpZ76kbt54uI
iKuuhQ201lb94PKiDGvMdY6ECS6RehsS5XAOFLRwAX0svACgMwbWUzEdz7JNyg3XrAa+WbPIelGS
Pyn7HLV4u+hhv3QLIQS1azuT6Iol3BGdkDsMqhupdw9CltnRH/zsOEzPLoufN17WtxDq/vokUb/c
hKWhC8uyVGqC0w1GVc0v0zfQamEJmqOl6JD6I05cMg6x5vL+PTm89l1hrTNdcL7/seikuXclQh/X
nY/HDiZ7KKKRjgwpbEWpaZvWF9E3FeZ7VmjDs/3H+n5aP7HgL+u/7B+NGG6m/Wu9SVZ64mqbRlMj
skaVs9eDG0Y1558bEhcOVe6djGnpsqpIsmD+ZQ/sVSeyYiCuUhAN5nJI7U2JwurX6y8vLfXAP1/2
+PV63+y1Q12615f9v/wHYbXeoSi7u24anVGTQ4Ms+TYuQzGUw+Xe6MSkxuM+8T9t/WNgVwN+2Ci5
YLfpgxg1IXRywH94WWyRk9+SpTqo/B1mVET49bL/uU233FsbEREv8xXbX6ZK1W/zCGZ4nFG6CZEr
Th5lY992Sb9jY7myCp0vsSwb2hyW856Kbd537seXF+GENvYa5fpdSamOsnc5kc6any9ykceb3s8X
AZHpOft5vxfRaRKhSc/1/qxNI6wS3eGvpZol2j1sm4Zb056Xpcvrpj3Nads4XQE//xWtc0nDcrsv
rzOzOj399Tnw5V5rC6lJ3XFUsBGGRgng6zTZT+FiWOnzZdwEkbrfDp3SLx0qic9d5C67SDMeFAzt
W6ePh+VlLAUi4cf6X/tf1scZjFoXxQhueovMl4A5fqJUxj4aveo6VyQt6ChX12rFnQbGK21LGwc5
cnmDvqaAqaZGktY7OdCSCLXbzOGH9DKBPD5o1Ed0LrNAi9JTTn7Iaap7HTqIWJdVf1o/6NwNGgla
nUoHXgUZ+wf8S+vLLj1dlH9XA/o8YrOZtWn4DqRNP1NliPq1BuQpYjC0PgSyPhbHy5hcn0bslyF6
5KXnDHjJ1WU9Y5X62tHRT+uJZRSvRqyqc1n7/sFOS5/8Hp79eDDKBy+OMcR/Xu9BL/+xb0auNUFu
04QHPFNnieVfHxf255E3U01NV02mo6qQhINR5vp8ewlD9KSuQxjpj9/RkuF3f1Loe6EzLrzSI8fC
7odvNhbMmlrLfWIBAg59HG6+UACwgekAeM1ueZw4d3ViwkCi30a55miSvHG2AxluipGhdasWXKsK
wkEvW5Np3NmKINqUxE3MXf+70lnp0esg1TJExc1hdzVeaFdjGStovJyK3EwOWnch6lrcXJ5lXaTe
xNRQFzBlf677tfXXs8t+WWHRkroM9lR8p+jKtDsNjfaZsq2yi4qSYSNBE8/Tegch1ZnKuQnyCQF9
VaqHzukpCzCtNQtfPbRAoS++JCIff2yrSKe7b5UIrT6RenVrJkcxDkgY42741jtBsPRG3d+iSRq+
WX7IMHSQd792uwwWI6I3lyEZyOu//p0t9dMwwkYGq1M20CUDCiGYin4ZaztcwaPQBstTWMAiqVeh
lZisSVlmmWc1DQEpmJQAp1WaAP0MAz1ZXzYCSLZ2lxeYk13p8mCX0c8XTJbcH0c5qOR832oRnCru
m/Xk4NJAzVSa3SMHaJClUlnNlibc0ZtYfQ7tLjy5gSxvOETKGzf5sebHwrSGfSo7DgmPnzZL7/3H
PKypy3APJ6xcj10a/bg2XxbVafFycb4saln9c6uXW1T5Pu/8v762kzh5//q7v8xjfg3Sp+/epBEr
BKwJ07KF+DJIhyliVIVDQmoSoTEvcpLmxKDtfhzaqEKra3wJP9YZmJSv4V0wAfpj3WUPTsfq+rJ1
en1ZW/oCcjT0adyOM+TL4ePlmSfV6NGhMcjQNot+rPu19dczrJ6MtOMepLplUg6eDntDSbZ0KrR7
JgDJlc0h8mM9d4Rtjajk5/pQUGttna/7y+nvpK53+OsvT6VG/aVqTSmMga+JY5ji+3Twfhm+JQNl
fllbGhIHoqd8esYLq5P+q1oc8I4mb6UBcVQ4MTiR1jf3ZEF0Cz0tglcDF6DhqU8VXGbfsYhqJEfp
HWEwxpnM/F764c1omtmTISlBcVO0Mck02jqXGJiDLG8OMVh9Csu9e5eMGDn/P3Fnttw2Dq3rJ2IV
5+HWkqzBlm15Tm5YSSfhPM98+v0BdCx3Ound59SpOhdRicACSCsSCaz1D2R6luH41Jg/cDs8QYkp
P0Hu0Fcd2qF3KHvvEg+8I+vM8ShfggKrynicEjD/anqVRqOzl22R6JAhYY4B39vSNEBWfPWnB+4g
HtzyAZ0kmrFPS+Cp3myNd3lm+pdam4MqQT7qzodne1eAIbs1qYXICNkkO/MIVooWKt7u3HEeT80s
RwyNOsEtIv+w8GB2eKghdAGV7riwhOECqT+/qZS7adJxw0rfEoFxgzvAGIbdlWwD2z5sIda+Dchj
hZ0IA+Rwu8EkqFE92wNtZCND3TjAw/OOGmwh2NhW6yzv3L4oXyxnQgkCLlPCXrVwwFQXjt3cT1MY
sb50nZ1bG+kJI0DYQvoQfjOmS4W94zdkZz+GximluDaLWOV3+n2Hiu+F/PrMAy6JdTQhfRb4ENva
Yv+bCMh1EfB+HpUpRIH0C+pq7HdCfiSdqiDW1cSldqtiBSg4FGc2hQwbK34bS5hT+Oqt2iHnWB9M
Oy8PI8zi6aLKASTIF7vN+sOA+DqGBD87wGvYh7ePa9a6GLjT2HHX6PTpwIbvTk0MbhhtG7mHNA7+
yoS854QZ6WacKEBsvL54O5bLkzwJvtnJMO4jdZ6vYpeHrrzmqeTPsOoZieJYN7Z+P7OuKlsURzod
CI7W5HfwqLK7ERrIZSkfo12o+Ciel9vGwDASoql3OyWdd5src3xQLfNFNp3bndlXALWXIyKoP2Pl
u76C9PubOcpWf8mcFCy2CV/SCZIKYXCN/MD7CwnK267WbIyYoKoAZofiIHsLONsN/DeiVdEoe/Di
vsWizsZs1IIkUCe9cTkbUDMKcEIrnlf2Vinr8CEpzRSyw7jrUEl+kC+aHulLhDxsqq45qs4lCrzJ
dUFtf3kBKvrxEMZ4ci1Dhkp57flZbWXsuf089Nw2Dw0wvQYAy6r1eoNvXOXmwXWPEMgNia3HuKD2
mlVOcRMbGR5Moq2qZtoG90H37H5HAi84ypf4/V2lRtGe9e3Snkw5CIH3Tnk41kqISAnFKMssnKOT
Cv/zxpucI3Iu6L146ZU8WjpkDEw/cwMcD+eJyHPg/Nkt5lByiHzJXVY9fbaMM5N45i+KgJDXwNnK
RCdxqYx38kUwou9qoJp5qXmHWRzJdqtqUAUg/bc+x1bhABpuZnH6Ply+q+xiGd45dQ/zGd++HM7D
tTIGWBq4nfUcN36+y+MWNpE4TAIhsQSCcCsP4cY4F8gZKVfyEBTvXWA19p1fluQKb+uinJ+jGTFQ
XKBuZEgWJuWH6RGEzXcRfIt1HrvWM7WNeGNnKaYa4mxyes+x/KvJrit0VsfvGTSRjE3na+MCqox6
Hj/I67kvg0K53YzVL7oDGi8PzPBagSxzygosAb1Um784NuLmVDkHQWP3r5x0aNeyQ0ypkIp6zVMf
nCYg5WVK0qrYATDSIqGKHVgXoj6fNMuUJlB0LZryzzgRn/wQ9iXKPNnWNvHXnjH7e8h7ECryfvn3
CFNEBC5ZjHPExKK8jdLoGTB9tv2/i3g/y3mOYrDaPUvyHj+l4drji/Tq9E6wJwfgIpjGIf7zyWo2
u+w6cProdYiRFGqKlwqs+zHu0QGSURN+Q5uu5OnhBnX82hbx4xBNxcmh2nUvppaDmyEOP0zdermg
euCO6Igzjc7ul6mbGoWIXE2+svpHgTRyMDhTXnyf2+3FbBm3Xe40X0AFYOgwOvmzJ4TZ8oZPqnRw
Vyoybz5aEbafKIwmB5w1EMew0xwb08m+jcBirCN7SB+hFfGUG5P4U141XywXXPzfzkfpEfxXYlgf
zoccW/FsY2u6nK8oCvwXEmSGTSWxdxnahraZWVvqcPEtHoTF2uEh8BrHsEpECqXQp0tEkPovsPFg
TKJqc+pUfjFN5w64sDMoUvoPg7wiUL6n7nxpmbjlykE4q78NwjlnxKqXQYEYpCah8Zol7XImstbL
oMRRquVMTuz/40yR/5C4rLXRli6gQQ7jJ2jD60SD3xMZ5HLavJnuFTcad2PgBjtndOoHTXBRHSgy
30IsOzoogp8AUKGoUVX6dRda9VFXWDbaE9k51JKW2RIxW9AEE0qU1bhTBxWCppY3DxT384vSjkBg
NSZaIKafjfFFrdR6ynXPavYpt2ew90oSbWXOpJo3+tB6n4rU+aVZaRT3N83naDPw+UNFoqZsN6aY
5J9zz+zuf9MsJyn/65XYM2gqtwi7gxxyPm8x/+t5m76BuOXX0bbsSnbP1ubf/iY59yw+mEgU7P4W
fT4lf6r8m+TcbWiPMBb1vaboaPRhG9sk6xopGFQf1AoDwclrHrUA2agw8p/NzG73RQ+eW37yBu34
CH5sl5epRyPEL9V7xhG5W+LH3p8f+8i4y6pvSd66VAYgKntVNzyhV5wBm07c42RC5DFdvglT6bR3
iDF4q7w1tdehCB9JIZk/fo6uXEg9wRgOT1WJdfAvoy0y/xf1jOrrBBJ8bzY2aK6iRtcCudQV2kvx
l8mYtvIXGJbeDem78FOMxuM60hsqYzjdUaOa0p016coddZEPg9TeRDrMSACgqGl7jyIeksKJe5d1
Y3uv+D0iViqFVrQ8VCHe7wkfp9rYyuDfjOCxYO/TkNSqUwKXL9owup67LrlEhKEG06+HT83g3cpn
i9Y6EBUVJb0hCabc5K4WrGRHXmLaiYflIwapwSGkxrY838pwrUZK+OWXCbXJuZXPPzkhKbn0ppoN
5SZ2YBbZvT2iChZR/Bj7kWIGloiUUI2nzlXfDpu/H8reQfTWCUI8faO/BbfiUMM4Y1WRlmIn0Y/b
Oc5SVI0C+6Geu+CUBtNaiVXrQTZV7QADvfabK9XJrYc/DZgcTTlUBe4GyZg1J3fSHFSZwS6Wvkrl
Vh5bOgToURmbkydyHMbgOTvZVssY+32M7JaBMR/HMg+sUaH8P/obiA3adeaVUH/k21lIMfSsDDcm
Ih9L29KdCjPvpcGKkZKuVZylHPPakRVXuafIWO/f0CTLr0UudAtk0xQdlyPZ8TNqRAgCmbEGaYKp
Te71rAW/ns2vRZDhKKSyz8lMk+yhrnyu5169k1EoJ55k8zkK1e/ptS8i/JZt9U7ngXgPleYkm1W0
iJCd6BBsFnOJqKFN1DulR5AVVgJ3rV1VVdeZ0BdQO6SGfdfTL6zBhbcuXmTH5KbKcijbTBve6YeY
1oJB1mbkGH4JRAvfvyocXZg6lRaUkf4KANbM8rzI7h0FYWHWJy+D1xiwTpJyLQ8Tt4zXow3fVUd5
4+XfBukotFPEmI7JiHH5WHn+yi218KsXUV1N9O4VjXAfYGWi7uLOadHLcG9lwFSb/sXke92tHGl2
SAtqQRJ9Rcnsw8gJEh9O7IYQVptuqsofrm2blN7Knwb4jON4bUR6emmlGRqqU4vWfo97vfx9gMtO
4UpyKH89maa99crfluxFiP+t9zwWaV2ko+NwuFE6/wekWyqHVq/tMkQ7t+guzk+IID12oqT7HoDj
rrbDrAJEbJDhcxmj/2YXvnNrVzADhzEvv4K4uiD/4XyrVByuFUy1H5SRFeo5Vm9N1MUQzwNGglip
OdZrFnQlStFzdZ/lCORCZFzF6Gzi4B43B5mJGAuj2cV4OayWvMY/Y/2mgMRaxWj2iM2G3JggJpSu
/X7QN6T7yJdQFZtwaCpezyHyXa052w69I+rcP7c5cmgwMFRueJYw4AQHtzdumrq9GItKu+/FC1yK
eA2fyEeoxFeXtrHe9ZSNTrLF6ltraxT9uJLxss1ohq+VOhhX8qiyavc6zeHsixnkC7oA8bqsLGwc
xUlkG5LxUFJ8BMloAf37NivqYRiqxNyfcMZ7WEtEmPyYspZkiDMpaGeK/A/pg3rfmFG8fIhLtAyU
Q2S03/CskG2x61f7TkRLFFkmZljSQvIY5kO0+mO0zfoUomv0VGmfWtQW7obC9U+WUnjXUVHdyiP4
c/4JfoGHe2mc4x2qOPgMpoFgZw31JRq5ykkGmpH63YQFfpAjZHsffz5P2+SKez3XQsz455AcpXPg
pPnfpsUOZDubA0LSnp7fBpPSrbUhzV+spv6agaX9ke9hfk4/8rL+RpnZfe5i5BDqLgpuQX0Ge9xV
nJ0cq9noT0eZmb0kVvGVYrnF2ATlqy9h3H2+LOF23kcJwGHcxIwdyFUUEUSbfEFYAhELOzN38lAd
3Ob+UkbLYyXrjR1PzbchadCqVzrE9sG7GLtwuApd+9ouy+kVhyd3a4L23bQ4KL36mSCQqSMe1MUY
gPW1ocsQRrrI3aah7m9qpRpXCTiLtcaXetOOWKAszzl5XIvj5ZmGsGa1KRShECHvQlqUo1Ncooet
I0O4ko8g+YSxBPxHR1nwUnac22SI7CiN/G2EDJYhs9lHl2mgQH9WqRYbOS7x4MWihzGZUjQQeiru
IqNT8rU/WsLGDxE7LLHfeyl6C40n+am4elYeC7skTetm1doEkI2ysTIcLXtG01W8A7QZTxdjNlYk
YSp/NaBDtOsztneTiWIAqgC7UvWvFHEkm84v57Yg0iZMH0RMrkTzrlPcK3l0DpGHsaiKgqTChDjB
mCuVhU+hA3DbF69GEAblBp3aHO8PLGxksHzJdHQcMf+4gVenpCejhMU5NvWLn1vWlXwZx8i+cka0
ai5hM/pbMzNukJFIuv25OzAzH7+1WX8EdwzfvjZu4X77qLTW8Xa0RmBQGZQQiczKEXaLxin6mhSI
nrlx+BbLcy7eZn36FjvWSBqmfeFtPKEA41ZZeJTvjLY6WXU/7c5Nsv2XsKYjeWGFFT8YuCSyODJQ
u1rKJJk+IcqZ++pmKafI7rIysLJLTHVzDjx3oLYBCbTL5h0myCpZtyj2ssdEgZ/Twne57VizPwRx
cIDoNr3Wfl7tDDKdG1kwzURYLcLQyTRkWJxB01ZaTKYlkqEtnWNYKOGNxHUMoTrvyJ5lCzpCIjHe
I1z4U28V2cq34XnK1Z0RN7uwtuCMiBXfspgrUdrC8Vws+WSriAF9pe5lk2kYCswXUYTmedhf6mNg
X2DAlf6VYUmIa6bz6mu9jedDrR9So2Xr40Nka4Yq+0uw3ZIgNG9nXFZA5lXWJUhW6wrd7PqqabQY
kSfUm9yEHwz6Gt1roLsvs2EEAZqWF76Lw8xFVHePdT3FnwwtG/nge+uEetbbRNCO3yZqc9ID5LXf
Jpoj5UWvwHnkdQAhzNyMaNx/0wuThQBc4h5YK5pEBYDjfW0Bup9C8yUmg/9VdykrTKan35mzG1w7
FZuDVHQYYL1YWoafDXjOl56pkfxOvGVkobnhV6tBfVOOLBFNRF1VWVmstTczae9D1YbBnZZV1Urm
GOprmIDeX/j5IC8MZ/k29oz5oIZ6cRmW2visxOmDDOR2/NhnOI1SaGkvI8drDt1QK7f60L1NFd38
bqrIVNCOgCYi92Jy06by1HMyAZ8TG7owbqZrpDQfZZ9sqnSwFuxUtM2fBjl5PEALj6/BTH7pSsdp
VjPKqlj76fe10eaPUJDRV1A97TBUYf5oTs18mbtkhGUvAqHBEV+cr7JTvnRQnYOEWoo8GsXCSrdV
7QB5p0MTqevQO4ntgwldbiUX/NHYsMJLqvQabf7pBWssuVtQuGv9GpXNc3rtzNH0ggu1HCznMhBf
Wsl9gJyLJNZ5LrlbiJvGPgSl4PLV6KgKXOLQkxCo0thY1rHT3w/PvXJZez6Ui16rmN7GyiXx+dDo
/f6gD/W4UvitbsY57XdjjEqtl8M38+IU3kmaXA1oH6KTnFSfuhE5AsCYzk0YifR+Oj3IdjkcfaN+
14vhE4BXOTwIjeQKqaFwTZpBubK1Sluh94qZKArFVzqP/ycUUD8eauiwY3WR51f8pPWl93z4X8eq
YubzVL3WYwvdK4cZdamLbmoCJIUb7yHW830VGqBg4QTsGpVikzyscIP7EIYH7q9hELOnVzlbnRpv
s4kw2Z6L2UCpDBvEJz+GRfVMtWVujxGMzc3YQzGswfGfVI3lqe8Lf1dKa+sc/zL2NuKYNb7Pvr1v
TjJQtukiBjc59j+/zCMD+wSVsl/nOZ/rl3kmceqCT2STF722drIZalhnXEn4j6y0yRe3dJd2CReS
TRIz9B5/hhHJzvf2weShvZHDHaY9cwHO0zaxxelSgZARWCQ5VLSdz3KeUrT/aY4lKsc6ANt4/oz3
OfxZaE7JB4hhwJM/IlYuf+3oTTq3VuzulzuJje+LHpojeqPcOloXCbq+ZGclYxVbmXeDlaoreSd5
HwpTkJtQa7XLULcMna1h1A6pq+9zGSlf29yvV2rdNXdZUHX7quuwAW6r/AHLMsEHpcZLKFmWj6G5
FXb7NGjCC7dQBijoKlRDxFVulQI3OrN36k+UNo84h/nfA2PaZWFgfU49/D51ZTbuOnQ2d3KQ4ifq
LbiDYBlkFTAuFFLbidLvJtO1Pk+CSKmKQVhE1jvFhBV/PlM4tvUnMUieKUSs32q6359p1lXz6PBT
twqojIndxK/QBCN0CHxjF7MmfB364cZUActRBNBOUWedZLPazRXmFjgQFOoYvXZFYcHlq8JjopGV
AAMnoxIT87SkJF8kpx5VI9pMHduE96k9JA3uxyL9MLUVO9XOCacGb7juRq+VDPFF/Qc8+eHOrMm/
NJP6Xd7B5tDy1mHi6nt5CBRiHPJP9Yz0nOZVzjqIgvqTGOt3fn+njeSBHGv8LpsVm0qcHNu5Ie52
Tnw4A+UKPzWvnEAICP1EzHnv785tad4vYT6qmuzUQ91GQ6IoUMfXd0EHUCSIgHJ6E0tgz9X6m86k
uuAlAESiGKdfJAieO8v2UOxFiqlzjexFjJQBcmTQZG8jBzGSb2AASZrEROsN9V6bQ4z95DYCU7AH
1WqSo6why14UdpwLueWwHNwj33YWQxuP+xTTlWOkIAZZ12j4BRKQ3Lf1BPchhEnpGPNVXmaUMFkr
QvtXrxMBV7cn86EFxvDiFO244ccfs1xJ8qPfsqt6Dx0Frn9s9YekVfkP89NrCbgLKc2R9qrMvUTn
VU6DauvQvshO+TJ4ARFIJO9H32rvXQFjXDYOZZLehB17rkAAA+Sj1S57WJbvh4iBxlelbrgX8uEp
e1lUntKG7QXik/gJd1gbIiy/mswJ5aaiu+H+yd1Y9GKF2n44rGHCbhorzTtnq1mKhkFC196bQ59D
6WnUyyjIRfa6qC/9YE5ve3iD96DzgNhoznd5JAfMM/sltRNS3CJiFC/YpFy6BXVg1NvaXu2fYLs3
6AHkb+/q9zbZW0f80ec42QulEC7n7+ImHmAIQq6nytrYCcjrtdy2WGGUYDtGHe0genwpcin3NygZ
+Zd1rlK2KwIW8yy6tWutC5oLVuvws8Qh7tHIuGWyXzaoiYd9t+iPo0GHKIVI3xkjJvc0YCKaKbRu
ZPMocZSQA85NElf2MxJjJOum9DFJjLWqICVAqRv7X3Hu5az4pXlXyCF9aEprQ73+cPwzBIkbVAWn
aFOOlrq3UsV40Uv/qNl+dE8q2LhPY4SBRd60SerkkMH3gjdC1Dh61fo3g2ZrNu51EuquiilA4wxm
cixir8f6qRuPg3hxEHrCMqq34UMk41G+xI759k4eypCh8G08KTCKrucbJY7Ha6fW6pN8EU0qVO/r
CI2+E59tcxJNvdcP18vXtB1G2AtDvinDHqWn1jRe1Fy5igCV3uu2Ud6buX0tm9uy5faXVezGvRQc
DGYA67CK/f37oLoNhnu/7qt7/p5lkLDm454HO89Qmnv5Mtj6X7YftFfyKB8nl3sxcEYRUI11ex9Y
Omii2KrXfxqktbW6Y8F0q6TOd2soq08Wm9U1Kzhj74jD+9ocAcEVGAxahufgF+6Un1oPNbE0Ge+a
JJ/vktb8MHQCfrGXUR+GahBD/Fprbqg1CHEdjH7ll0u+yO/gLx2yTX4JR7QPP4xYNuzxcKNbRbi0
/4KB/GWmZcB5lvMP4Zfpp/kwJGQ94smor88vVRw21ziWN0ub3pcgJTId9W7RVvEta5e35xg8EYxN
V43ehdkI81JKvZeV3oOgqjTDPhZdvtbM1HMvljyMlWirQcSkIocj22b2jjIOCw1cGrDHCUp+eH8F
5agd1LKaL5uQG1w69u117is8lETJisQD6ozTYazzeA0kPVVR0LP6wwLfrnzYLUk5Z2vLjvWrUIOl
sc5rM0NTa9T4nhq19zKWKWQEwwR7F5Qz1tHhXyj911/GVPkq34iWUbSIN0FoV8sbgGq3y2nGIEhW
Pjevm6Zpg41SVN5TNiFTF6tt892hNiPqoENUPqdKWOAEMkRr1YyjO0Hl3DXo5KE9/nN0hOHEU/E+
OgpOcjRM/yNmGtdJH47bXJKNqHb+8BAP3cpfvPxNQ2TOD8mQ3I2JktzPqFXLj8ixjXqbjZiqytxM
ohVfPMBud3o7L1GyWUapqTC9N4bLCav5jTKTGT/wJKC2Io4nG9+LdWluHcScNmnj5K+2pe6Mqc7+
SpIJjVtDzzFvtstDZdbx5XtEN9tQ1vT2MALS9ca+f0gMRb20sym54j8kPTpogW5C1M2eg2z61gkp
8Ul9Tce2/KayjkddMu4fFMVUscpM0quu79Lj0CBdJMcM3W0UTsVlqtbhah4GFu6hPjS3iqVOS2Ms
DkcztdfoIsRrUsolNplan2DMiv9mgDi9vo8qD0UZsO7J2oGIdDFrVnKJL7pxmRbedyR0rEsFtzP8
2ts+2J5ZCuceSVUwnJpnmxsrK/TYuiukuEEu9rp7HPS6W27S8n/LmznrGhGR42QrNQo/1mPTleVL
YCGF5pGf2S2Hc1lglxooxzR2i5eE3XxBgutJH1h26oH30IlBNlXLA16r3koOcoBxLnPI3r4laSXn
kL2p9cMeB2fdtaa7kRVZoCGdENn+viSi3w9lpyy4RkbSHxQ/+76ksrNq7uThLwPyBD9tZGlOWjzk
j65pbdIqVO5MPc4fq6aHmkhxfr8chpqKEcJQ8CgwcDmDl3sDnvQ0FmCDVu9D5UQhKofLUNXts4OC
oM2KW01zUgKYpUh+60IPqT614qVqENwi4ZE/8myST1bwCvUxdnrqfuLJCvGvuexVRbmUvZXuokyZ
lBDyTD15+cOgpgf4O/jWauyyhpvdTySknVLFjq172TJ6VPJlwLIG9n8Ebm/dyxWw7Isa1NXPg7nP
ycFLVv59cK6Nzb4A+rBAWw3DKw5wvR5kul++yPy+bK8S5X4pRhdBgnYxP++DaDuHJeh5bV2fNFud
h5/aTnUw/tbH56AAtcR3B58t/cZNe/hk4hsW+uG8M2LdWcteg3LSmidEv5e971M0Zjw9p/1Wtsop
6pJtphyjQ6Oh3GB1F6OtD5cSepJRgRDFtNeEpf3OBVB3KXE8op015cd2Gc8T4df49/ZSxGfv88j2
CKtRE9z947JBH2oE7ZGtp2xDAeBSLtDlYWZhpi5X5Cwd3nplOksVh7jIvPWex8pUmOz9ZewQeg91
T6USkdItMrNwPEUWRGZG4l7nNvmPJorx7nEJiNryelTzRwD4EmLXokdzPRtkOiUur3d1YNJtau5k
b9h2N0o9lPcsKtSTXaDdJJB3TTdVOzUzmo1E7+lZgLUCWHD4Oar+wtQSn1eV5T+mbkckmOUgMbU6
Jx+mDoTiOqUUh92o417OigksOsD/otC7t3dByH0YR3jkknGEMNYLozqIr5JB7w8L55o6yHgJcR48
OFsK5PWGeiezcVg6NGtyWvVuSd2J3vOhoYI6KwZzlzlwFuQLBhLh0e5mNJkGzFBIm3qwckTjGJHJ
vZBBM0JCa7VxrSt7jpYvXYpxycZosmlfoHfz/N6um+l94iKnYCRteGCZZzyStya/4eZfqFzpK7/3
YNC5kX2HxEx1YXRK9sVWlQYfMLb8djhVR9cJ55XsGPLxBOq44X6jFgejQiUy81tmgq1dVqoOKzpG
j62l5I/NH1YYRX8hA8xK6TbnSyDzC8yaM5kKFAx5CXrS2XeD5SL5LWacS7dBkJ1LMBSnOsbCDFB2
iEsAxAXyC2B6rxbmJWRyD4l/UGWjZRzaIqqe2ow0bT9jXSPbByi/w6CVT71oP8f/vX0KPPCkAnHX
/5xnIg+6xP+m/e/zy/Oe4/90XglCez8visftlpzyNmmos4R4Up9i38XPwDfDF9xT4otEt52/5nja
DM2IVY/SuCvTmfVvikYqxc+sF1Jwxgo3Aus0IVWJqJavX5OoCQ95EY/IOyvjTa44xQZDH+WBFRm3
qympP7dJf9IKZyZjjt5cHDK3b4U3ZVokX9IKQTGlKPVHoFP+uq+N5Hae9RjZ2Gw4xLPL8kxcL0nW
9BT+6/W6oEzh3BnfME34Hnfq76/Xohp+0PGR2pVgtW46Oyw/XO+gKBicGaW2Fxdtx6SYUEt9u+g8
COAx6P+46MRo/nHRYTa+fchdaP5//JCj9+utDFf784csrzeL4Rv97x8yZRthl9dbz4iX7LWgiD6D
WMROl3vJbWBhyjzYpb/N3Ew/9VjyoAEYWF/bOSeblanf8zT7mnZa8RyEebeBSm9ce3nlXOm4YF6y
0YieSFjF6HEb83c9faAQn30L6hl1204379vcKLYmO94DLq/snBunIWlhmq96otzIMYHx8aLMIJlv
W9wv93E5+tsWb63lomJKhV8nhxWQOFENjuJ8Ubj8vF2UKS7KKqfsAVmvC0xx8BG3FOW7f0oLN/8x
DHaIOl1vPymeX27KrK+Pjp2Yhwjx7S08ieYeqYRgNVdO/jWymg02ksUPxTRu66hL2CWXykp1FO82
4cPahYrj7SbNmm+NJk/WWQpyGXuWt1NFSCCYmv41Hnr3Yur5LHCudS+TyQzYhmXREa1qVHyDsHv6
eJ2ZOKO8Ttzx/nGd5DPjbZr0b9eZxGCbRmRt4TwVP0AY/nqduYH3Yiyuc3ar6VghxYZSt3kRI3j0
7E/Yv3bqlK0rx+yesXXVWAyq6KCLXmiZ2prNWrOTvXGKBCX/+/GV7LW76gf6AsWN7EQ4ZY/OgXNq
xEQ61sWV5jx5yejdTwb6PGI+7MKz26r1X+WIik3eVRSjmPnHS0krrJjlhPJSoiZoyKOl/bOOU9dy
KbJXXIrlQYSRneJSQiwXuV371daegYmWCEddIAMRfZ5yvpelMc03w1wmJyRyf8xzHn3OUG1ZqSWX
VPh6/TincAZFPLufGkXJethruuK+hN6E4QTxSRIj5t+n7VaG2c3XoC37V0t10z3GszNyokQNkX5o
0tR9tELkBbx8RhFYtPNz+Frr/nQCr5jeAMXD+lOczfN146IrC9JQuR/Lq5NXrXQOBmLwIM9XJ+eR
VxezwV+uzi+mZZ4Yx5qt0hbh1o/3nm9FDxHaoitckevXOdW/Ia1Z4Delw99BfeHCx/YhG2r+P/3y
0UA+7jMUZPti9gv9cSxcYx2THMKPs6yA1iXmlV4008GZm3JnZVh+GJ7bb+RZcCJ5O0vXzd+qOi3l
WRLTxgPGYvflVE71ozTz5SwZDNiLpu+do64V33ytqFe9bumfjGw+JV3JTatJD7rPhTV2+cWAY/ai
AOxd5dgZ3elJ226tFN8DTzx0fC0aLsl9lPdynlHMM6XjKR+tf5+nV/hPNGMyied5qMyU99jG4Er8
83qif7ke0w6su8r2m+V61CjLluv5zTxzMLuHUQXr3pvhqhgkJyT857vxvfff44Y++n8wy38923+N
E1dlhRP32t9d/f8+C6tPSlcTO9Lwbmzc5FuPNPyqsM36zob3sk/5GlzWs+U8DoH1jaU+ILqw31d1
GX2yhUIRjw3jehwQLJpAr6yntu4/pTYobxHKbgWpRVXtHxurTbe1Ysx7qJT6XeSDCpQh0f2/nzYv
9W+BFzZ/PG3YzRaMeaXaD36P+neKUIwdf5mzxtlkkdPtg0a3nmoWk7Jd09hfgqdzryaslO5dt/2r
ig1WLlkWrNikqDdtGRW3gNCsi1FlHZYH/HAb2+eJXebdNYp6Cg7vdKCQfzT1IXoiHejDBy6HjTyD
mUA2h638imypsbVVo9pa2jh+4srkOHllij11e6eI7ach1/maMp8NWe7DleXT8Ncs2pusQr40ntWb
RGnerkyeSF5Z31TGiSplvKmqSLnIUnVGST5TPgUTYIA8hsTfjK5xm/iAaJVMVT6Z0dThaWaagDat
9qGLw5Nsx9gw2mQd/+lsr0dAPcgKIlT5OXC5AyuVU29lmDFUF0UQBK+Ook97P0S2W7b7o3PDz81B
tWbowNv1M1K5nO58HQ510eU65LyKCm1irCNruY42Vu7kRFVJ9VVeB2yS4cVFgVa2YyvWVhbSJsgs
wAsXddqBZfNs1tNxipTgBcVhWYnV8iyEI4EwlayxgpJBGKMFT42fNltYb7oyPNu9x18gPCVW+yQH
+X3Fwizw9c1SmP371Lp2lGcMHKBNv0wdjdGuwQVlXQv5L6kBJnen8l0SpE+K5cX7c/s5TMnzp1pv
3zrP7XK46IxMLd4D/mp2Pb4IS2EP9bkjUmL93VLmG9IPR+bPI5lDeD+Ske/jZPbhvU9mKt6P3sfF
lENw+PvllL8ZqhX5hwt4P8m/XZw85f/ZuDylwlR6drVTXB7w2uCi+YpOPTbfZOKK/itMbpICju9d
4SiT3U2VITwf6cBE/jiMRvUctrq+7dCx3oVzbz7NfYzlDQG6jq1MOGJSKac2ETReh0ac/repzRx9
6FDqAxpBDHt7Ds1toEfBC8LHBkXCGbvwVlOe+0TZswqs7o2o1x7RAVlh80MUzOkbF192ga0LXtwu
LfbaNJcQjej1MQfeyCll7+C4+jKl7BVTTqFb3jsp6wcxpTyTo/94g1DqRYCuPhC8qqi1FWoC5jHQ
U4qSWcI9XkDv5rq41kq9eM76NtlFAYbTlVbNSPN3WxmQungFnUci7MivSkwZ6JAxMdu76BKj2C+E
HUXVWGXExUGyc7xGHXYgwYTeNXSeYZyGe6N7lX2/i7fVZtjpVbvuZ9aUqhFbQN8Nd3lXTNBMZRta
gyQIEtM8yXf/Hid7z2PlfENQTTtqBT4ZImT0FPCzq36sM3XLv3SDNNa4kr/WxiB5arW6v1o4QP/D
2HUtSaoj0S8iAoEQ8Fret3fzQozFCy/M1+9R0rerZ3b2xr4QSErR1WVAyjwG7ofLqMzG7TVNPeg+
wI7H7QyxvrZpip3U+MBKx93C6LDeNODKLS2n9m9qENBu6IxDMREY5jbaXwcgAWug/pIvy48wmkAX
wTem+XPAifn7RWiGF2T3Yw1geLtiOmWDwqUBxNZUH0yI5j3B5u5AGZBRxuGa+mNI5u5mWYG5yuRZ
Pr7XWvdkcCu5F2kLJSXIo1AXnX30awz0+18rs0g7M6OmSwVclG/AtpIGICG6nuvGgJNGPoBA75oJ
k28s3SYr1n2LyHXXPPs1Z5tiyn4Fxlh3q6qtACo1Pbs4w3LjYXR8tZMSis+LrGTQwUv6AeVY7OIy
6pywEj9TNJ3RAYTQhxYqQDtmdeCEQSkcoF3wl7OpW8DqiJ2oDWME8zTEfgtjbth60AD10SgdPD0P
ihftXiOFFYfdlJEF7ZbAwyIorZuQQdabROFMv8cmp866rdAyapB7tW4y2CrBAWI0/KNdM/iRQIOn
Rzp+Cs/zaZ9WAHmaxjHI23IP3FB4plE6oKzbLkIb3HGVxOm9kXQbxZX15PZOes8BDq802pLGPlqp
AC3sI/JjHjAiwM4q3DcYsr2dVeWvQKmnG7+fisMo/OLOMXygSbW6y0dEWbrJRqV2BfYcwBJ9DjOk
LW/HHF49oVzP7aDxzGVT27DphTncAplv6ylpiulMTabBjdTM0+CXpcT7oG5dx64zoajyfVbZdatv
9CbU3hifugIQt4+3Tur37/o2Iakdwwn58fru2byAn15m8SMU3lHAMzJ7NzMoCraFEEf1qILBvBgD
lkfEuCgspCt6JPB2xMcoEWZLvWftZLVyAhSwK9Z/Plz7dLEItmsqjQ8SVNm/xbUjLNJXNOLqa3W+
qw6RDbMUGMnfRloLBHfzEpTC+kAtOG/L20BLf1QKfhqyFvn2OsBZUJzKrj1QhGdCu9yRId9c35HQ
DG6BvJ92ZuEjnX0duL5F1xBYiG4iJ/Nh7ojvSKEZxUOY/gR0yLpLjE6eR3Af/tb/e/xky/f4aoSF
kuGzHLxvYfrGDd0cWtjXrAM2tSu6LwSVbV/60X/kGkdJQnZ0qGBmuOwqWJtc+9qqbm78rv08QH0U
ch1gY+Xtc3gS4NEOrxMgo4NlEib5d4hgGF7BAEsLYOuIqvb5jwAsjivHSJaNC4X3TPOjwrQ4eW2D
JBqD+k41uimeyazYeJqYVXMwzARLXjPPg4J3DfmDNgRXlmY6VZStoRPwxMsUHrGiqh+RltFmI534
gbzYMpB8hAcYJOtj7HEgPmXnB8ZLb3ONDTXSEhnjJXIB6raD9+BCtlME7wruL+lXRE3LiECQ0b84
ak4p0o7XJo1eg/99bhf2N0UpdkZYPyYtR228hkBQjV8h0uLxElZwwV1YO8M2Fh3AeKWrLlkNy0ZZ
O8gbYBKJoV4npVmCVGL4Pgm14dX7zzoN3P0sptyLYRc2EzsbkC2Ilh/Nsh/rO0dXXnUXajbsLGyo
omRVvPWglHMPCAT0Pr2a47tZO89SwrWaFGuNUaxAXDbfJlmrtfCT/Gh7WPNdIyJtk6MjgGVdz68I
yz6xKTVG2kaGpwt0Li1PjVMikbGn20HH+2Ylii4+0M0C1gtz2Bhk+QECl+tW5O5yMkTzNWoAC9If
dC/MeOFD8OsxSpCwtytZgeUPshp+y++xSKx9ijWwyjokXSarENpPaofqOmr6XpYP8DDK+HIGSgjd
hn8SX7IqZuuKOd6Ktyp6MMfgiWnFcJDEwGgNi/RUA4n50JZwjNViY9CfCJZGN7z3j4i/9v8en2mx
sT/ir9dhQbWAlNMOwpIc4FILjvXSiU/Q8eoO0KKRUF4pxSVpZb5uS7CUKgO3MOx/jTc2Og9u0ju/
vP4uM+D+ueiKDv4+9vjNNMxqAcvA4rk1jRw2I7h23Pk+3IzjZL42iq0SSzjDQQW/zde1vrYPJ3Jw
XoTxFnMXIGXR7rjnumsPatDQjB7EjnAnfMygZy37x9Do+0tg9rCt0ZqLsrLkGh5pCNPaijpswDf7
MdZhsmqbBYFbKMzv8eugWQPuxtcwuhqF2ayS66l20hUSjxBG8obqrjGSCogic/iaQjCeQCddzG/B
mTVfw6YpV8EwRjcJCk578KCCrdvl1Z0s4WBLk7ACmCdZkXcLzHK2qWNXrEuteZSPUDrqtBhSPAlx
RGGBemiMuqFeNMAtj1vgul1nUHAjIe+Pa7StABYqysTSKTMwlOFCkBOgvxoB1CwhmTM3XYxSU4Jh
eddoHoCeMLRZBrkGeE7H0HHCT4ivaLdITQ4SyYq2fdRklv+5SaO0YaRRcCj5Kpp4sK/hMbok4aWk
Z99qpC13kfCButJNUaG8G41wnExHGKxSKdzkMZZPSCnOVIQhbYAPbDMsgv5hIlCXUvKeiuJGBfE6
Cz5Me9fOn+A8n9z3XZTcpEXdwBQ3hgldB9U12CL4qDEn6sWDRxX1t9jFAYkUsDU1P6a3cfM+3VA9
GCUQeVjFMdTfURkwVsYI1z3HsatzLPPDdaEcem11nqz0MCMdKaLKE4ihY9lMgEjq0hE0iQ7cjmqa
RK0OD1nggqV9Lg3rRuSRuG8LP7mB73CJFJwyXgFI4fiAB3uf9L7xaqtbv+ycF6ywi2Nn2HCZ1VE9
lKYWSYaXKBsDoqKtsaF+FHHCnQ0GHaxbMXuYopckb5D2TfLy1jfzX9Q9ln69BjnKAw8OF+MTAMtj
1jzbMZ6hZg9sInfM9og1mVi6aSyXg2uLk4NE1COv1A6J4OotaMJ0GztBuA0BNXzzrGzP4DX5CFcm
4wScTbakfpoejJE7TwdZHXcb09lwcKGyi2Gq0s7AnIPxQqGMZ9qyYBniHlTA34VOaS/TmOy+sJof
YVo2t4UJfXk6G6zx/WzSZ1EU1Ld0do2DVmq7LEGjb/cGQ7IsMNLikufttwhvzA6uClB714e5f3Jw
FsAKwTe3WPkVR0CsxG0J9OSCZWr6mvpwfu/LILyH82h/lFMLQq8e6BRECmoL9wiAZ7bw5YqwqZbF
i+vkWwrA4yRdIQmmTrm+JLQFPl8yTNLpIn0LzxMDnpqise9dOECB/i2LL4UN7DZo2SFQ8C8SJOif
U61+eGDvv/gQLVzFKGXdpg0sGytQKQ9eXQ8nuo5nc/s+jr1svg78ZUHQHPpVPTjGNpigihjA/gG6
uxayhloQkfqkrdQOOQzsvHSfQXKHljwVMbNvfGqV/RQuseeut2Y6sBNA3sh9+u1XgsfTAR6gCmXn
JD9QEz7b4KpV9VfC1FOXcAF4+CPi92u48MpbBCCD77GQRMWUvxRhBaSD4Xvn1rXGF7YjqPDUQELf
grghmKQabmzb00aAF7L5Y47NOm/th6W1TEVUrTPopOiXHl+iIM5WYHRPX0eUAuERmfwYOUT+lJXY
d0NcJPu64GrL0qh4lB4s1CmkNzIsEJzpVQZu+efVWKm6F2SCIBe6E24eP4SwnX6wWVQvPaHcHfyn
sEhNMhcuqDEMaYfaeaAD4hMXEuXUSGu/Wu4bQPLEl9QTUCmTFeSWSACY6Ln2ML13wg8Olk5lmuxI
VzYop4XNPXt2mbFglEctDtLHTQ50tDnAjtgLbHdjeU2H/T/ssJYMslsbWsz1GjLHQPtYmkXlbmht
Z8kl3kAUPVFl17m4Ibz0XvWd1qum7YZQe6u+QxvDerJ06/cxvU0MUwX9x449eaAuHYHIHOC3iYXO
5JaXqjO7Rwkv7GPQAt0dtdHTME3xkZ7ffrDKHFh7W3XsHUXD2uX8WI9asaQo2QTVs8cDIb6AnLfo
m9S/gbpaAhkcTeQFZB4uwt4bRFKbtTCq+phUygdSN4TCsSby/n8R1lQmt3AWhvVrCmf0fAqTlVtZ
CvdINKmPDjyL8QD/8/Qa3lrMPXbart6bFkYV8uOskqybcpTjqhg1qStemOUkv9jKHyAK0sot7fSc
Xyzk9Y3fBNmGHCPgNVxBFvoplc33As4CkBVqXLBjNYvDbK1wPYJqsaYmHUYrPbPRNs/E/VAh8P2A
OcIdU7M+NH+EJtWisNZmWjyPcJ3fEXAWDJnmRoVtuzIzg6+o2daDtWUhcNIZ2Jcnoju4wl/WjssO
xHsgqgadyQCCeguKo/ZowMZ6an6FziBvigK43WmEFwOdDR9nIYSp5r7rWQGlms99YfZFBSWDkecA
8gb4LXRbD1VYw+32nz7okcAz53rDjx01B9Ptvy+dDJpnXbGY9QqKWlkguldAqY0tbA8SVLjmdta7
wD9T26k6b1HIiB8nG3AHLdcNTp5/GTw1k4eoK6tcGCbD1HuLFRgicjO4hF0HdUrE08FzjXEpDIYI
LQj+cQ0apK7rNaiPIvQ11OxF8/EXJtP9KWE2v0uDEcI7Ufl+UHUJbkwG924aqN0ITt3X4dRdlsPk
nf6YRQHUZ8DOc1UkVr5o4/o+blL1kAy9eoBm724Kq+GGWonPXICvymZNEdh3trDW6OcWRQCiCL+r
CPrMc7MqmwMHQx3iGYZfLvt/LkfzUzdZJYYNyVxHNk+TL5HUGM3mKRyS97NB9016tKiadvk/4/59
9P+4StiHE7AvcB3vYPzSgxGSJUW6l4OElZ/mgpiueIMLY3s38JDfjDzOIcWDfkisqlURyObgsr58
jcYTdV9nuyNMeGo7hzCywxais1GiTUrwfpAxckL+3EtnuLjKyRZQM7BfJG/gUwmDzg1FYRn4Psnu
uTi0nW+0KHJWfInlFXuJSiwo4MPjQCf1UDPDh4NlP76aE/Y49gSV8Krm5os1HNqJI39jDeWBJd24
xtMpOrZRVt7yCBpK8eDk3+OsWk9YTL1RBKA+zcayzRtKnY7Q5UVNN81mcwrqs+XOjp3qnqQcAMr0
1mY/rospdgHxgHP4rZmw5tIUzppWxrSItv7pmhlw1ATYdY1a46XmWJyqIeyMRZPigQANz8vcFD4E
nLxkiPYObHxuHVm7t4XN+KoD5GKd9xaa+mD1jtqFENgBugNNigMIG6rCQBZmvmFr2KU/X5kiYFIy
HDu7eRqb5naYOngFaX33CpKS8FTrxbrXYvDQUnfPfpXOuu8U4bbVHE/y8JZhjIs0BSlizIxcyyQg
fVj35srgMEWkJg008FS4gWoQ9dChgEzPHoLpT1eVj1IIJAipHTZImrap7DefqHK1MF9EEQ4m6HVA
eK2DrnYg9V072vbYfrK68HPzOkqrBgCG3kcHlxfwBEdlY9xKvP03ZSt/OF4j7qpsAMcZbphLK2Zl
+uoFyHqAdZUswqmGf/zHmTco9AmgIgeUac/xHRE+TNZHq0RO1tmH5/M5FiIHDcgNvv3XuGmb9bn2
kFz4+zhEml6gAI/CXBRBd9wsIDaGT8fCbm6ZeHm9mz8KGC+D0SSnBTXp8DHB7/t+NxYwOI9Cb5mX
TYJsTFqu4UGojga++ze8wE6GXvhHhIA1rQyw9cq6euYuVdqGgxhLQIdFqwx1mvVMbershF0+4kxh
pODFZWw5PwvpMdi5lX+w0mJJLTrMVEZ6mDaojC7wE/rluGV7C50YWG/rNZMVwxgFVkTNhQZAcC4W
lAWSkO2ZBwqU7m9TWxSwf238Z2g0Qv3RfB/sUX/4dLk/ZgENCTWQv/yd6wugGRHz318A/R16AQmf
DppbnG4mFONfBlONKBZ5Qb0ahq47K5QhjYK9+Z7pQhEqhXKX9pcz+F+7rX4fBcJ8K4GVXMNGxYer
dSyxTqrwo98FBbawRgl6SMP6GB9TFf7wvU0Pz+YfoS3Zgg9Ne++X1nuojAeIw5vDlzEtvLUnhTzF
A9QxbZ+HGxZW7BH7h2KhBo//hMaQJhz1oKcsnIwHj72eo+ykOLVpFJ06K0vWtvHYhIVngp3WBJsJ
kkGA1vfGOcYnDf8SnF0PWbcoeWGfYfWKuk2G9B9We0mKwpnpw638b9OaCdLhRQn/Xn29cWyNNc8y
yNOQwpI+kPQS9DSwXOzqEDLJ5TD3UYjRT952Mvw3+iqFrZhObEHfMOqQKKdhQfZBUaURimoWfdw4
qxK7j1CTpGJ9wDb/qakSYw8TM2ipe15oLaBqBi2RzBpPVW5qL3kfnPqg99ZTw7BqdZX94ibIhZsw
jr9hE0+eS/unJSr+cp2UhYG8TfME6hUBTP0gnntPu6M6LsxlVGf1jvZCZTC2h7EF74tPPXL4H8Hd
qJI9cxpzFfjPXuvUPwy7xS0JWgsPaYq9YOfL/BhPeXoOzRYPMWtMnpEb/kkJcCuZ5yjXxJwGKdGw
ZA5ESfNhjFdILs0WX0UGNA6odC9OwN0dRBfi+XtbB+/9AbCDu/KjX8cjD+O+2Dr+9/7rdajfqsEw
jHl8xxyfI/OSVFD/xa2aSenMTbo3jz10EGmUmtfROfj/nRsoXPmP4I9mq0cVloqO51RQifbjLa3T
GOSgz4Pr3oMV9b7yg17/z8Lv49Mc4LsSnnbWuKTmvEB0z5ARGebV4qSyGgQD+IfTGF0wSsIHaom+
ARgrsIHv7zpzwRIr+dFO36PUCX7C4O47CMfVc18gQ9xlWXkGNz86BlCr2cRRVT/8Nod+tHrO5PrV
c6fnOLEqz8iYREdsEuwN7m3VA/v4O2Y8Mwt//zt2CfeXqHeAzdZbIkhWVKc64U/XbVQF6urKayrx
aWsVVsZRCebOW6vfJ9F1xlF4KzZh5XC9UGJAtl5Poq5/neQm0VdAzZuLyWx7OwnQI5GLd54ZvuYr
JkIAM4rKeRYe1hv2pKYTNZOgOslWjHel0abPXbmhOVJF3W2Sq3uKsZUwj1ODvCcN0vVjowK14Pfr
x+BNQHSWNtp+ay3DOqo3IcoZj1GYdAu4rBk/8nBPnwKcxiMUVMwReHisKWO7sU9BLMcjTYpiWODQ
JMBn5cbK7eyd8Y8lrbs16uDluujxtfjZLA/Q9ao7wCn7FiBby3fyn6JGJq2IvPwR28JiU0eDdSyi
bIIRtW+unShqn9oMnybVyP6ZxKypWYRFmDyyIyDFxpIeQt6EjYTXpw9QsI014Pm9P/O6J6Di3/sp
nnz/dLwEBPEQ4sdAa0GINV0skOkutPCD1FkN4TZkY2lwCBN17h32RIPUJVh6MVyOynaV5zBnj4yl
DUEiGLmlj2T/94cb4MdgZPkpsiQwaYsk1DOUaB6EzGAHGwTdCY/78CjlkG2F7MY727Zh2xpU/C3N
hpu+CoNfpmALho3aDzWk5WIa8SZ1oAevk6SJLnnpm3sk0Kpdl8fODepakIW0i/ElcdwvnZ7+ODS9
92tK6q95ztVLnMTlynChdzcFKZKq9jTtp65MLtbkJWuIiqgnD+DJRZNY3Y8W91l6DQ1Wu3DLYG9I
+/TLWJY9lM9gqQQcq3FwvK4/1UWWbCCepx7cEK7JDktgWBO126ju/V91aG2DVBhfkYJ38XXP2wdX
BMn8DoB8HB1Rmfn8DlSRM78DNF2BHUrvgFdhTcX0O2CgErSOKyu6ANvE9pNvVbs+a95K1lsnAbYp
cuZgv817E+9vbbv1xcoTUYHy2VQ+hsMjxI8yrII/nQDomCeLgqNgrU8wFKZpdydpY9QA87jpo3jj
kcJtZ4llgd/HuURh8gZUDmwOtICttvuFXAx/csup3fklS7cQpIMGDmZSAGp7mNl0yXHqQMaTanqa
5CuAk8Zz6IzJjROLb9Rqjc7dK3ymS2pmQSLWnhdLDbIEHK70oKAM1ecjNcuInwvf7e7oggV7deze
AGQPBQx9QQ6Cyk0iWs9eNxMoIXBG2IU+FOxMM7b2smEZCFG+OPRZGu9ZB7+GgCfRrsDT/NyYEEfn
zWBd4BqebZohS2HZ09XrRLXmHavUBM2FPH+AE966SIPvbTmFKJXi0JTlserq4WKMVbsU9YifXMrE
UXSBOPZg+UUrQKCxuhydnaf7aACPqnbh+YwdA46tfedxby+83H0UUwmXYBC/GnePn5A4pgNqdTCB
AM5JVPGR4a00scG66SfFnnD5F9Y2NkjCMYOZl/XmqqIDmQJjUWB8bVEk6JE22dVugrdyTAp814oq
36e1NG6TtoMlSpduIeOT74qGHRKwko4MtIGFK8BN8msBa5nA+DnZ8S+7TgfYVyr/gk2BaS+AOsa9
nKPyGHHp3EblgDJlw3Jgb9QZlaVgE48O4Ego2B8KJ/p8mMbqv5qD7guN2MxxP/g4nSemOcpW12uk
AZZ/ENUF2GWEV4p0b70OqYJWwDg3EG+85q+W6oy72I6LSxNjOQVJavGG5TrAj5MznvsShYkuDB+7
uhdv8DqEFrvX4osIB+SXEOLFFA95VXOb+hy0RR0mG7XuVVQ8DxBBOUSRgnhxgUSgyMbveTjINfIt
4eoKfSOJC6Sj3wegcgNqU5tsgLABHBU7xFs6jKkEdKdzv8L42ttf+6uxkftrLNy54TEAIPWSQoDj
+KoG5Pf9roDUzx/B16voC1PckPebzs1HyF+H/lbU0/g2JkfaY0XY4UP1At1dHr5C6rq+abgoIZxg
Tyfg2oPyFQJe9sKBMOQBimf1OgY2Zk2Qtg4rgXsQQSnlQgcKmIyOreF2t5CMoxqfsGzZA/K5huQo
duskq3Q96NwnKKllsVaufw7Hmh08EjrLp0ZtAw57055ckv5s433EL7YALhN69VQHgHUBiocR1J+Y
xpHh6wsopW7SKAS1mjmYMC9MlKeRjBsz5R3iKmpfXHcECWrKv3ttD51nCKreAWHt7C0gXDcfEUbZ
W0vQYfs9Oa564psJLi2cxsCG71ImN6YAaiTiZvRAfVEDz+N4YTX5EvTc+kipawi9YhdTpv2R+jqj
H1bYq6itXHDR9V9a1rRbo4PzVh/CZ/xF6E4upnZrVc17J7Q2h/A9tJrEe+/bH/MDbjonSO0pwKTO
gZnJV6C02kOciA4eM2b51kMwdDFJAbZaXnZ3fo4kmy5r16lXrX2RJPtJNzFboiIwz2bCxGwsh+Hb
p8AvswS0fnItZiCc5p4OlVtCRLNt4O/x0Wfye5kb5V2nRTL/mMSxwYRMVwiaVJzyS97LJUg/7gnF
SX6hLjya7csUWfghRma/BP4B6GnqpJisKJYWoA3AN2T2yjE57AUBcVo4+CD39OUMbbs8C6+HKA5q
XNR1jcik7BdJipUoeIjpKmqC/tw1BXSEsyxdkaAIHcIcpdSiwH3T7dS0qStjglhADClOFGYZfE7h
ncz0AfsXyI/AOG3TA5hSB0ycIPAAAZqpB+SjmCA2q6F8BN6D+WG6GQzYkKbk8qX8CQpYsQeXwQCq
+X3ebvzabfYNw+c891lt0SML9NuwKP3gGMMPb9m5AdBChAniMh/A7/f6M+fqdnKseC90F/U3rTGu
TSqsvSc4+i43V6oF5BPf4ak+0UGKtDlW1gsWZ/UJmESo1tApMrgVeBjQNK5qxRbgmbOziRXLkxDN
ispkkaPUHjVF5EO1Ns41TMXYNthB5eJ5PZRfhM1Rn7kCbUfgbrVxhFxyBeoR9sHA4RLc1m8dDm7/
JJCNGbidbwC3lksRGsVmUAZUVq9tKPrAXi3w2/dxqiRVKX81Q8EP0dB7p9poT1R07HTREftH74Sd
yqljAhiz0MnnJlUkKYwm6YgZlPZxDZpOYXgJJty3G61mbvNlqcxofvWWqpTYfIIM62GnDjCsocUF
B4koh8v0xs2N9mAZwfqKvyTgLwEzr31eD/maNglnJKdoUIlY0SgF+/oiJi7yxyw3kG98YO2ugrLA
BYUmuMGmHjR00YKNAiik+gx2gsUl5usssO1b+sdjLLvW0mjtFTV9Gzvqshrcb9CaCg9TA8ma1It3
RYHND34eibsd7KI5jee59OUX5mNTjtl+bs6oB5HYuxGYF25EcExXabSYv/4zxrV3vgVpIvZzH+4i
5b6D1geoFPjZpNpM0Q8SvqEfEDDO3yQXsA3Xg3Sgi9IEQ014SlIndGq+9dofr+6hy3kxmlYAyV0M
yIY7MTbHZmpu/9oGYjlZMWPCT9xMxxPnhsKeEILatLMLoU1cej+DGovvtI74o4py+K4aKHI0RpjD
dnXy19h7uCCfYg7lfgB+btJhyUHnhDQlsA6+jCb4T+a3kfaIvEIiTFCFhUrCEwEkIIyAUNhJQDJK
wUuDgBT6MHZwAtTTFX5pKGSHY4LibBqHRwURbPATkFDugY3au/B92sZZEzzkXadNlyzxoxXxMgen
+FsuEnOONQfIl7gDg7i2C4GqOIVzBym4OFr6ndReKjw65oGQMZgko7hRe9g/QS99fISO15k2tqKX
0wrGFsahHdSPvrYVjMAh7kP3LrpljWMVHKnZwWlDBXUOYDVuZdf+v8Ve+yzX5puEBd8c6LtYfSWP
V9j+Jxj/fKpjynGSR0LrWwrOlt5oqLU9DOklcLD0oVpXBGjUZoxtiLfp0hdMyIaFU7fdWeDx9OKg
do+K+Msfkyr/OcscSIFO5S6ceuPzw/6j75Mc1EdfonOc10J3YlSf5lN/ClLt4v1TNaHzYIaB+cX1
HyLANr9h+cZXAIBPRyBc8zuwnoDkazFgD+nXavC6B7v2sFyE58IaOFz2xRweaLzjVbEqWvXUJhzg
E79jRzvl7Ehn18P/7OtRqa8WMVyz4DJtcoiX/Da5cYL+kNtiQTjoELupdeZHuK1ozPSAWvQ5HuQ9
tehgOfFdDneZGUb9RzwPqwA2LPKeMNb/Gk9/jq6v46eWxxBNsY5caeNYwG+2tumVoFlBEwiWVJBX
ACmh1F5q8Wg+cyQKXqwcZDG/ibKL66blYfILsEj0JDMKggUn+QOLLcmOXk+ye0D/Btv6r0m5B4Uc
mkR/qf9nkuOXjwHsIELHRYU07JZ1mzT3uC3lUHWv/NMA5uye96badVPGLyID8xJJwPGxLDsLKErW
fRVjdCpqX8C/zrqLRNX8MksBXet/rmjlqrlPYyiqMz75pzap25Ud+3BHgzGS20HPtoddIciSaDZ9
mh9lb6HCU5RIcFfKW0bGVNxRsADkcTXq4JzBs3XMawcfO54d9VYU4thaZfHgDsZ403hY6oYaHdvb
nkACT0U76GzjwT/6R9wE5RyWYDO7aPWC4C9hdLWUmyO28wij6WG5S8cgwCM/SspzRf5LY2gsKtW1
NxY0SKFYimYinfbGMVUN34Guvq34r/bZx2P3V1WAIlz7znMHFfSVV3b+JW+9eJ+YmQMcl13emIZo
VwmHna0LV0d4Z8Io7DE1RfcrsNxPc6OmPYVV5p5roLcAfoF+XlA2X1VksZ9hiI0qfSBjgW2DIZNv
tlUMizby0qewNgUWPMB0q8xLdwLJS2QkLHWKDKk2Hodew++XhDAA+zlprf4cjmM2VPS2IlZYJXUt
N090aPRZ6wTLDBvdg8HdETIbcczmUVD6V9ZU4SusFOwaV4M0vkgV7scgWfNgBCZbMW2x6cJvuTSK
EzZhzrNnyAsW+vkdHEaH5/jJ1zFhJsVtlRa3NCPJGfwsIWC7oBkVnK62PRD8axplCcQrwVYsdjTK
rMBalA4DckFfyc6QowwHYAp9C14/Fbvxsb2Co8EACqJv3MKDPn/q88gBnbUQG89wrFfe9SsKUJJF
q6Hh/inTM2NoDy3M2Iy+QZH9LuoU1BgbPzlElcP/mK6cOP5mJEa0Cqbur9PpD19ndtJgzzqZBOz/
749jHwymBcrQ8W6GI1bDxLdyhC2DB/Z3AGFWt7qV3+jBnKZWESxohnL6TWM1/vq6QnGyHLBaZ5rX
K9f+3orHBXKp4Y4oO4mJtfsE8xBZRu0B2oNvtDagl0V/xXLjrVNH2N59LAbkWMQrAITg9fcBrTQn
Dq8EpDwpjPqtCUqrEPcMoNVlLYVZYuMVucatrPPwDkqnr4UbuodSt6i/c+1oOQhv3FKTDkmDZYgX
T8bq2pdyZW7BfgiXdCUakLHhAbmERODHX4CEk7iAUrikLvozFM9g98ZS868v5vpHSt99fzHYwn55
3xEoUVrYzcNUGKA9+A3T6fUwaafhAJybbWoGz0y3aJD6r2HXPp+pn53oHUBUA3Hu+K2o8CZ5+pC5
gT0fcLMylhHq0Svq6+zAAEFQT8jVHXU1lcxWJSjKW2Xb8R7P52id+P74Gvtg+EVpnl049DBhxuHN
/dew3AdjKzZ7cYDPt9qILsr3dtgOj7kzPFKm1ggKeK+PPL91u7g7oUCMvZ/O1IZxBhZ/077RTK5n
Bj1mRelNkfV3eHjhJucAIpCon15sJgu49RlPqIsYK5+32MfqXLoF6NCOK8+AkF8DTdOmzF47wZ6h
yUmzke7ofgo922PtV+RUi1quUuUWN6UwnUPj4svs91I+Fui896ovZWKJZglc6vdinNxTmrr5Y523
6Xr06n5DTTAnnQNDfnPR2h1GGXgbKbOQ/Qi9eu3YgwWPVdn7KxFK0BKCeOOASmlgVYuaJ6vq/YTs
KW5+OjpMUCpC9dmBBhIf+CnHoltqGbdiAANTZl4MM9E4OlMfPAPacHsdAfgIvIHJg0yymXl3de/e
E4hJOUBCmbE3bgjiFBv1WzQZ7m0YCdzGEZUw7xHyCO6XwvNFDD+fQbGHJEHhAvdbKMkOj6p0kZm1
BD7/kRTj5vMyVo8WcuC7JlLhOS3BhmldwdYxzKbmxIJRNsPBZlCz8UaACinZQKPzgOMcqEWHOYQG
fCwRrRjSkJrJ8Ynx8de2WY4VtDjGZxq9HkydXIiaIVrjJQPE6g7xAdX114w8wKkPdzVIdrVyXE/a
ajwNe9Tm4QUJXZfaPlEfxU1VOc/9D2dftty2rm37Rawi2IF8pRpKlmzZlh07fmGlWQF7gn3z9Xdg
0pEcr+x9zzkvKgKYgJ2YAsE5R8NU2Dwl0UqHeH0gmF3tIOVoQysK7JHlo4rqD33EKOHaWKE4X9j4
H4BrRJQLvJqS14KpiVKhrMst0f6sahhsWP9m752s6ZElmPEs9TtorW1SshpftouCNo3PWwftDlko
1mPr8f0SX0Hp9gA1xXY9TcJZ83Cc7wXO2HPF4mejMasnzwqysS6HFQpU4AzP3gPukOg5arIvzMi7
O2rhEAIkRhvVB2rWHJxh4K7ZjpqFC9ZW23cwdmJl/JzB4jAI7XxYC9UcrLm6mSwNCllqYbcYyltT
DP/Qr8BnPt1bXNvTGJSiavULJfQLVQlMvgol2GhExtOSBa0kzlomHHiDyrOTx+VDAyjU6/s7akEM
BRWYtDxQi89Z+gh9pjaIoXq3uk5KB7yZ/6eFtFU2dWDGRqX3orsbShFB+jY6JIngK6JVcd1o4C/n
eEsUkLAJr4MFXFjGrbYvqxTl/sFqj5+uSlhR/KvPYO1eWlD50hvGt6Iu5B0v3Pcr73JFo/MQvdYJ
lCsJSC6GrvFz3a6PlDA2HdCj8A2GvZDKLtNopJqUXabRznKr9VKDKidnRzAY02vEIbPGDRQKkf2m
PgLO0BUgTOIAOd61EXHrRJn7Lh6Bx0StYM27CpXrMVQpfmnjgQOf2PZSOuhjTV8XoOJtbCI/gqOz
s50CLowqk0VJGkD1y12o1x/7yrRNAy95QlGzgrkXqHvwhYevu+adtbzvDrbqR1FkOnplZgIrBido
YU4AuCOLOY1TiePjyB4ZLKNRp4LM8iXCGaHcpgFX/1+jICLqbTlzyr2WddMucRJvFdeT2Gla83b9
j6H/nSui6BKBr0u6hWHcN+HMui8H7r1o2aD7ViTDlyjHVaH6Po1e45CPXQMGkB2Z4gq0PH9owe04
2YVuPttODLGXwTqRBKjg6aexiOFv9Jd5l8i6Teu73nbfLj207uWnXOb+5adcfuafP4W14I+ZqK8G
woMCpwf9z2/JMK165R+BTTdDYdrLnsZaSQdDneemmLvxRLHGODrfOmMEFMj38I7/00imf4UPjf0e
/relUZQCidWWEGyooUbdzt1i2uyF8zbVuuGLY8zGPu8hRUi6m27Kln6Kj7q227gZG58niJ3HAMnZ
LgQDwtLlPs708yNnFmSDmn64iSABelsZEPBwnDJ9cV39dTGAwaTcBSebJrHKnQEZOQi3ghnBb14l
MuPDnY5nnE++bzBS/s3SVC+eQ1wGrHWhH0/0hLZr+IoyWKkbvfKBsz0ltegDUJLxLjSMbQME1YEO
33QqhzQaD9x+BPHkkl6kUSdqTxRL/ZCaaDe5l/drOBOW0CZ3vPX1yxhe+q65Yvr6UpydaOnO1IwR
CiZI2hY8TI7mnGbHHqzoDXLezpOswC6h1OGjg+z7P7YLdDp8LuwnQ01pWpYc07jLjpAEF37eAu2j
p5U7rZqqG9/d6gpnY/YQEhlq7x57dwZJ0YsdA111AwNvHKMQ1R9vWxsWH5CzegEQ8F6XpvdDXbju
nH+FI8+qAt8S1Q1zWs2qjnn9AGlwXaYpu712jbwrt5OKRckUKdoU7mxTmtRr0oj26iS9rbtkTX8H
6hJDPtzWSJ4X+Ieui6jiAdFDB8DVlmalPKRptNFjHlCTRq/NWYObJst+JHo6vwFE3fgh2D33c4GU
Co7Jjl9WMJSHUsjfB8oQe74HDOhtm0fVAqTRHRHtWQbMLMF5xejIM8R4rgDfLGGeD28jtidIMMX3
kk2+3o4CuHplByWBTzpWRruhEwqyZtlmyDx7V3rek4ik+13v7L9cWKab7iX0rVfIb7T3dS/X6Tiq
g02h3FPNWNtS4RFglfa+xSgkArtVN7SlMgrGfoeTg4zyZ3qgOSiw8CJ7/j1ST/q1QSP0oOtB2VMj
Sem8GUVX3lAB04H7zcaAXtKKmsuHrjfbpZgEP3bQQLJ4JXQgQ6YmtnagFWULbBGnmhUsCtyt03rz
ou9Q9Lza6iZK6ATFr2r1JcSrFraPegsD3flLPaf6nkmn3/Qynt68CnomfIYxu8MgB9Q6L46Ywiej
n52AG165Y3VfPKVZ991J4uLHJQCuUhAh8DjOf2vYvabHoVPPdbqsTB3EKqQfj9S89pkgRx4wYaLY
OkuyfTk4TzAvBlV6ZPVZh7k3TBDEiDezvrxvcvBBBOQKIYgDgqlCBF9jWc+h+ZLHX1GZx5uAGH5U
XlPuPtVeqArTs+lHD6VfHHNltMI5FjwHVaK5xqqIRk2/9tu1e8has7qhGs5lfVqQJlJoih3uvf6d
Gsl2AJXvRyqSB5j7mj9akT1cev59AYBbv4mgsLIfQQJeFWLs7i04eu09z56CSGPpGTg2UAWVLAXv
v6HWHP+4ho4FGHy5q3sAmoVgtnZ4Zl5ONRpQJ5u5MFxsDthSrgOi8/xpsOq7OTT0HY8giTQV0QgA
iInsyGzwG+jEba+4AhocVMTUm/r+PXOeZLEGAf5/ItG6d3TSoh8DSa1hA7gRCr1loZWXiMrw2tuF
NbIc696LpMB/MHCNDDMYukmA0lrb597j1YM3WFApB9mSupysq3wJrs5BqgiaAKCaWBc8DlWuFyUo
1sxia2aywUMbUkpJmuWrOYvrbayasE+3bhLYU4AJ0ZlVfZfO/MUycthsZzq8apz2Kxxdx/XsJfat
iUzcYcqAFNf5UH1RoXkt5m8LATl1LWiBKZSCjQL5rpxFtqImfbiNfWdAnOeW9g/gzeAx3v2kVCp9
yA4G7660PbB5y+QYgyy1yVPdp1exSjH8x6qdTqorBHoI/iY929LO4kwmklaReKBNhwOwCKyUdn8Z
c1z2odXg8bsB3wmQXFVrHpK0glLA8HqtRVM/NUc4BLRLHLUvwZWdhkHmuOc+qQPK60M3/ZTLRICs
LzKoDjTVyWYwxR4gR7izXfx2LEIOPgGP4luttwHl9S0rPUmWiKewM9d0Z4XODPqJWBp0c3264UZN
prdztsbp3+y+QMvYOyyld1Vxp7I7NelDMtNPhihcIsBg3GtDowV12TQPUa63eOvSN7QdhiLCSdyY
ob6vzvZVA7vUfLTGd2UUPlYKtDT80bYdSPNNTCmltLw5XXdpt0hvcVSAcrCqOYkYpVPf1LKlb2kC
TxGusBs3pnMPfUw4shLOqM6B9dHBhthdv5tJBmf1hlnP1y+TyXgEKUSUqDg+Aeb3a7CdU98TxtKE
TjKa6F8u+uz9Ysx8N4bI3gQPdjynCnevc9vb5GOpv0XQGVA5XCmhUAD6u35whjF7cCTwt5TcnbLw
DQYbw5nD5WeZqOXOrCbCAvC+1c3erzJHBHSDQ0aoune8fp3AgaeEQJUJ2WU1Wo0pVLrsDNC4HmXt
Lm5viL+3bAKT3QjINkNGa/TsVw8UmDuS2NJr91VTrXAenf00T9LvhrALIG+BMsoFChRa81bPbf1E
XzmK4AK6UW0dD3BbM0wUVZJB8Ryv6lVUvofdwQ2c/fo91feNq0xTXOk3RT9FeyAf6qPIxzgw0/Qb
SwDzW1OfrN2u9elSx/Z5DDPE6Eb+DZjnyn/fz5wy6w/Xt88yrjlKG3jcXPdf6M2Ud0LpfFz26hr6
9IEZJqbf4zUFgr/17F+ROgTKoWaMe1zajnlDXYTYoX44FIZbTQM7igbgM9DeAOJ0+I/P4RDno0Ec
oZkNijM9nulpvbTpkjdDD3gdaF+cs4NdIee58kZd3Komp6ZVh+J2KvS/N5ED9/CniH/kswaAFeHI
KhNZQ9WkPUtEkb00lyzBpUmj9SX409zKqCG+FNpmQHioRNRvpsFgjOgAMdU0AtLNKM3glQmeUuAz
5Nt87CaoT2GU4FJ6Xy4TJGyICgFfvxSb2h60SXeD1/XxrfLytdan/ctspAkWQiaZONuqP0Qd+4Wp
/j/jqb+0mmQv8gzpGMucaJ0srvKgIz4nN/tvtF1ddy+DF6u4qc1l47r2j2CmIPc+3lwTd1beJP4s
tXBPffS0mAuZ+LpjhPtZeZN00MO7j9zVtXsRkaE2U1OnLsKf8dNSmZYFYT+MN/QFwa+qnNzTh1qa
SOBSH3308OHadHwORhd8xU8iYVw06U6YWekXnahPL7WiDA129tWxeXZfoWDyBM7O2qlj8wWGS9MB
5rlyFSqe0ShDWNgmCVKQf0xisMjcNq6FbHjM6wcjAwishKXFjpr0KKU+iIOxXTbmzcO1LzegRywK
2DSzIRMB3UAgD7Qbdwq15WF6bUoN2jYa/gHrFqmYoCvtcW1BZOWpKEz3lnvakxhAvQMZMVyJks0P
vXJ+NRwW+llUu3uKLWVTBNybxzWNOrWtH+vmO9OmF7qbs6a37lSLbvVLi8agBG3dWTVbIqnloEVP
eYpUY9fWZc00DeEA3Cb6ljLu1w/KwpswokBZGilEGlhy4shSwhrbbU5jLupDrz66xKw+fBhwbjkA
b+P53MY75XWUBqgJBHccqAp06hjdwQu17kBX16bUIG0OD9bfw7k+JO/qLXiQbvtZucUb85MbxvpT
pguIEtfWibqmbOJ4xUaBjZoMsoebuLeKLTULaX3tkVz0R62sX3vHOSXCKx7TAgVPh5Uvghn1azNZ
WTCFzQAgIKL0rPyn6jPv1GJbPBdGdRPqiIojYKbwgp9DHC+0HvLO8A7eDAaJdE4wiEPmkFi+JlQ7
4eGNmq9qXgf4vAI3wDl5USGCWce9VU4C0Gej/X59ptOmX+Nb5xc5Q77vchC/xC6H9mHyCUSoV6ki
+fy67gSLGhltG25tVsfO+wdAdV9C2+veUXKXkPqCzidkOTdsYngAG9B1GO3xUatlfRuG0Zcsj7OX
nM8nDn/DB9aL5hm3mHptSF/AppN3MVyqgOMp0IwgxJhm3FhTM9F1fZ0NqbNTfL1DCYScDx7tfMjV
B12leQyPegDEPg/MLiDA9KHJbl6u4BzeAOKSW/aNmZwZHjO3M4vYNoNeHLRYsvi2qxxgR2kElCxc
Rg2vkO9FcSZr7+qiOCqb1KOrqrNgI433PbdMyPGIaJNWyXhPA7GNDbVtihNFUBcNcguoilLH0yub
8xCF8jgGUcYy1jRKwUkBNcjYsH3IgWwtLgBhiGqJd45MwoMGzbYENYU5aRRQE5VKnDyNYjoaapT1
40YbGD8XLS8ePVseKMr+cw2Wd0Fmy87neK98meLqjQqADEKzgP3/kmnzi3nJ/AVlJgPiyAIKSkYE
VVjAv3d6MfcnMwIJ7zKZao9w/R2LFEVc0SbHvoFKlI0CXYFD1zNLZvE44wTSMNY8887kZ2/8h4ao
p3X9GN/hJ+qZnWwFj5NH/HF3TSXbp7GC3FgdJfFrb6Lk1Qyh+F6a9omZXP4Cs3jFRjlCTxnOE4A6
RDh/NDhLN86PypLfaoBbvtq2eYJ53U1up+0r3reMtTZX/R5nrfY1Av5dOjV/Am1zuONKFhRrtq8F
wOobqKlXO5rlOtBlKVl0jgGivtdr8VPIdnhmHQjEYpK3Hc+qWzDYPEvaR+5xiV0bH/bliqImo09x
bgBB7dMATacZXpSk+6g17/42/9qHqttjVDFjR13XX4GuqA+0WDAM+qNswmbycSCdbrMhb2Gf16Ai
rFVEkgUXUw2AATvfUl8WNY1fO3zetoUBd+RrIMUMsRto2YsOe90THZ3LTof9nN0vrX40HmmMDtKq
dR1TkX/Om9Qql8i/zKtVTjCpp7/Nq8wm2nsyclYis94GyODfDjbybGnd1lCshm6KbLgNkaURr6B6
n2+XUZCOdo1XQ7hJK5ynKfKcI/BHAnxdBMetOT/gOLahWOoCU2gVluHwuKxmOP+fH5XlMt/SzPQv
P2qU3U/RbkQj4p94kTnRBWyykSkYo5+lYy49l6HLhYqhYP774jJ0ufhjOrhe1iY0nBiJ2EfHscxf
noRtTJ5Xr/gVYQEMu9n7LLbznQ7NakUTBk7PktGmd2Dh0+B46U+ADf9T5OfL7HC05Cu4Zu+z835E
zVtW0aqSybh121D38banf9EmZu7AVOjXAJUBTZdnfIMqjQiomZjuDOUqyGdS07G72J9hPnW3BBcs
gGH3/Ogk6utVqvdH/UuN+vB9ysN7iplGUR0VMgqGVFj/f//jLJbGdxOeTtB+dOONh5rKmNfsS8x0
+1hbUqxIEzQZIK0E3FOBsgkfX8EJ9UPoVS9hhtVCeVT1D6h0L2GWlBOFXVezLmGaZX1eTbbWeIqE
fp56ET9Z2cqa8x68MXywXr7YfLRvqQWFOJizQCh4R808G6xAD8NyTU3pQJK2NNj3NnW6J+408dMM
Z7hk/rCWALHrw1pQpCx3pvQaeKubePReVJUh1zCsYy8bV58P31MB5BaNUDQgJn7j5eNLWeTfG1hI
fVMXCZuWi+z3xWXockExtlNeZ12GLhfXmLIVuxHMnV0XAeFnQcHcl0a1kbKNfgBpA9GDsZ6eEoFq
1hDP8y2SVsDGtk62A9OcnyD/WkL6J65ehJX9KFpY3rjNZlmnZsZz6gr9NapMCPJCPfVeH9s+0EzL
uEGV2TjiGxBtceZozxmyAj7II/o39XtYFs5kvmASUqT4PWoDuMAi0sbPv8ckYrDx1O/RJaxcI+lb
vSRJsvweHjRssk5/dqI58WuIQEDJaHoM84LfQgyL39JVPPD3K6QVEhgjF23waYCCaX7aDY/XqXTV
q5XoKk1a/Ji6gPN5XxgBRJqigzaVzV6fMqijwTt936s+lDObPe7p96syxNekC9N9mgxzUMySP4gI
jsSm0effIbO1NpD1+qefwELNWvHKS21ASg7+d/bch3tYnMyBoXnOMgmsyQ+THNM5C66t8knTD6DB
4b1QF7Nfopq44D6Xt67fXdeXrhEPtDnW7dsZ4s30AEnTYlxBa8Xc01Mp0nEa6dPc+tD8NFoNnbX/
n85t1VLXYFo5y7MXaD+YybQvnKYJgEbQDwXYzLv4cqXBQmrpoyvIDYAecOn7P8ZpCW8CELGz7ZTq
+b2hRICmpDH2Wh4iM//HK4Ln8V+NObVI7qOfQk1AovexJ37qtd3eIONd+7bb13cAlZTrBrjzN9Ax
gC3pnZ+JV34vUWR/lmNfbHuOu8MonPdQrS6X0MLo2VfHxQusVf3qOsHOIRf6Lq3dPtDHbni2u+5p
0WhGQM8adgYJcd7hrDX8JWBQK0SxPS8rMBSEQXNvlhWgXPKLQ6DpZIFJPGiGh0P3ZJ8+XdW5Z59G
lN/+OkozejXaqrjrXCv6VjOdH0odcvWwCnlKoqk7u/I0Cubi4GRaZw3ZwLuiY/1T79rGiluWvqt7
t3uCGHET4GE4rml0Hkf9iHcjCG2q0TALu7PUkJTHqvSRTsaymFUk8702yW9NeJtlJVjVLkTRx5y9
UatgWXyjDcJB5pdpXyDEFEJ834iCJVbLkxXeZvoDjWpjfiq4kT1MsfSe5/JuUnPAOF4WpBYtmNvc
XlFTwklnwyHhEJiMyRvb6rVpgMIjTFGYWW0cPmnfIgOHIFnY+gPkwsxAVMLZu2I075w+69axlRev
bWs80kYwY5KZpe+TdCtlD6WaBOi0s6+iGPbFXjWvuo7x1eTAjsVpX5tai39WtuH5s91HD6ENn6EO
cq/I9qfiGdKZ3ynC9spbHU/oF7yisA10qbqDKGAt3Ki1EmZ+WisGBenDWpMLiZ0aN/Sc+eXIPDB4
kY1LgJI+iD55o7QcdbXuPK2NNsq313wdxNr3Uhjd3X+aBIrZDd5HoJ9gIOUYA0D5OFpa8shC8Ra1
FaioqguuQZByHl5oiHpU5m0vYlSsr32pRDH3v67Tdrl3L5NlnaMJ76oBQpcDXhqLIUzeWbk2XPHw
WGkzpGYYfNWvxQ0a0csi2wLe+V50Qy7TGkD8S7H/pnr2Xnuj1Yw+2QLF1gESHLOvTQe4Ym68Qplw
BnrITjal6h4S+9mwR/mIxHl51ybc9Lk2619Le5Ar0xPeMTIdD198ZG9Vf9fDOtkZ02H3x6piLuZ9
bWjvqzKUubPJ+7hqXesQCq65CIDHDle4t52bWnrjaw45kMGbXjy7ReEXiiarwrKm1x5F4j+jdKSc
9lkOuxX4yXsnq0vSU4h0oCu8k2nX3gnOhN4JqfskMOXs+Z8GCmCb/Ln20t11QIOF5WUN6qalkb9O
gqowPd9BCW096DKGLQlwPbOdzJvCLWZkYzc8bMK3IsV+LlpN7lEzS57zcoB2AMZREa9hy5cmdxye
Lyc3h2hdCgbat1DrgXGqtbOE4eWNAfmGZcESGcYx9N7iiX1cUNbdCcWC5ARztBlcYbmZ8qR5kroc
7zPbwAm7R7YU6q4728xATlFNfBFa+AZa8kBJ08ukCbpM98B0fpyEHNC6Le8p89gAxwl3RijqJ2OZ
P/UJ448MSPVepTB7N/4BbSR+pFBojafI6LJhS6HXmYbKfopM8kcreaMxHndGYNr45Sz7hzUWxous
W+umR4104T5bOSyz9CwqIWnaeQ/m0H4hTjQY/aq86VnAGQ7VV51/p9l5blg3eQ+oBUUVPeo1La/L
kx2Z1R7viLn6UnWwcm/E0K+L0okDker22QR55TCWfQR+MMg2CwEnZ1ukJCtoLyr+zWVCM3PrnLip
tkwQoRPf2XJ61oEBvNVG1M7pJp2L3lkPEq7sdCuPJmqucCtdwvRM6j58eqdXCnPgSb9z08Knk47T
McuPeNwc6HiCXdryM32oD9fRCTf1hyaN0pu1pebS6Ke5Dsw/zya+THnmJwA0rDodjo20okxkckNN
WqLRx/cmLXFtNqqudm3+97ljxePVADL4XdRp/zR4DX2Gv86AfCtjN5Fm23cz6FHrOnLtNyfXN02h
2T9VKOwvomdRIdRToZqLl0w4cPV+LTRw8Osu/NK31g+HWfqvAQJMeA1uy/m7M7H0pWA6KoahkZ2S
KsWhjXNtJ3RTnApDolbzey78ZPRf86pKLOsXDK6+z4M33yVJ2fnMcQY8sazpp6tjV8cpGOqcv7qq
8p67UbabyOm0I5Io1SHBjbdlrWecac6o5tjyvsDWRHPa0vSAB569VaaPy0tlY/GgsbXyaSpy465U
tza9bCKdW200brDF1EaFRc38MQz747rjcXZuw24M4MWoBTMHuk9v0sMQttF3UdlyZU84okOzMbwd
p3xa0QADBjsGYevlP80EYVau+rxz1F37PCp3lNZKgxnZq3tq5ar6gCM/NmdFCrRQ5T6OCdIrNNqr
CbnIP0+wq0YETW88C5lrUH6b8AoAJ5qEVdUWbPNxV0K3/1WY49JfpWm1Ded4WvojZKmW2pjq/zM+
AVt4MyNDCztuKcs77LLfwPKCIirrk/lcl8i2eyZ3bp1mYndGhOR1QTZpqXGwjbH+EkJfejc3cFav
oVT7kgKyTf9V/3EmaOJ4ksRiqxeG4QQzG1ngprn0sauWz6a0wfwxM3aL/TW+yenPFyb6vYe080r0
TQj+mb7kayDYjkqvPf6ca4kKdMeKZ1tNr+z+fXqiDUAyJj3uvtxt/DSUi7BzmtUPmTvwM9DCw6EK
pVQY4PGNZ+2DPhZInqfdebad4TZUeEG4QiT5k2caj27cSj+Z2nnL7CLFoxOMSlVFjBvkz3LZGzvq
LydsjH/pV/H0l5gd9h7PoS/st9B+WhOLU59gV9voNgjCRBrlFkrcEDhfLwRQTZPgjBlbPNew31Cw
XQ6QTFA3DnRE4wDkwGplZ+EPSLVlwUIdzFx4F+k9ywKqvlEd7tr34a3RACgk1t1y02oQaFAvRPQC
lZa5dQOl2yd6PcpZClkHew5r34Oh2I46KfgSR602C6HfPzj1Lgtd8y7muGXAyAictgC4W3Uxt4em
RaOHGqgJQ7mlTusyXMyoYvcozS5xUP9wDqhFQb+xD++qvOt9qCFXwaSJyVv3VhgFfW/Ofi8jRYZp
J/Mu/erwNITpgOpp1IxQYsbSrnDDBaOaQUG2WjVBvktMx8LyIMIQj7VEJUTk26wUUG+MRMSOqZJw
TAFfOeaksQ0lWwRVc7Y1UrwLMVAcz5CjeIXouw3NpXg453LCHW4W4YoG6eOEgup7cBym2moYYLZH
I70+8KNVDK/UAst9Wa4vDRsIWSxOyxVzE64GqCnI1Vuij5AqAEllHU5IVwSa1v4zjMOEN1RzLIMh
Md8yu6x9WZTD3sZp874rNTCSkpR/H5BY0ewCEp7QVwMfYqzOYVn1AcXCK+Y9FoUxh2JBss43g5ya
U5Eaq7jXGlQTKmisOoDZ+qpPGYt8vlpGwTLDF1jN+O9xarQAAhz03wzyFspClNU4X3QQSQbRa6zM
9dsZ6jbVjW5CwdBSQrT0MRnfzc5oHqkRSyiBex1vd70SDoZGZnUzA9m5xFPf8B6Pgwu+PCYEFZFi
6j7HA7GCr9q/Y2lt+lH0uyDHBry0weSh1j0HIu2iD0ojcw7C8pL1sl2LARuO153TZLYPULGCsora
xiveLv0U/5d+1rj2AaTjrSPBxqbtNQnhKxd26Vcj1+HAgOfDHsYF9hNPkzMFpDbsFWCGIO4zy5uP
ZgHtAql27txi8EeO/jUTON9zA4sw6aTjJprscoX6dv1AH1bedcG1T7NhwoJDVhdMkpWrEac5BVhQ
MXX1ZjeQWSimyrqLRW/d8krTV8hFRd8BZA2isJheoNLXBt0QpbvULuWXqImPFNBkFaAWMXufCTyW
vuoUDKqyhyCF39VLBZTsNrag9VWUJxFW9aqdnfyH1ll+yCrrTVQD5K1SsGksxy1OQp/rlaFoGyqi
jxqoA5Ys3hD2kBCHZQelQejX3lAXARMv/T1AMDeQVAGAuddDeJH9jqUw6qKrS3/RNpA5uvS1TK/2
XdFAEHw1suaQZRC3gSRteZNEkGgZ3PBg2DI8mE7Kax9FJ7v2P17/GUqzKZ6u8tSSW1A+8aCJrOzU
tuYTHSGp1f/R6nK2jEFTIadIOoq6qqXGMoi/bIzaBZ5UITSmCEBtE4Tr9fXJkMCPZ+nzKAtJMVU4
WVC60AG6u8753FY89dLp43sNEjiPVgz7TyN0IVtpG8kjfcAOesULM4RfCrp6SHXAT1g/U4smxUUM
xrjWFOtr339daDZK+5TEEKlXjzAbuVALUpV39KCiB1o+p+YmcSHXRxHXgT9jaTCuLGOj6ZYGiO7v
ZOKf61KLgAhjB7dk8NTe170u7lijb7q6uX2/HbTYajb09yry4RUQeP2O3hZQM3nVPVhu019IjUFO
8H2srgGTUGP/h3kefHZ3+YDUstTEWQuxlwyhhH4iMwCnL90fOet0YGbM6KywGtu+x+tWyyfrlHYQ
K8XrmQ0nz0iAy9Zrp6hMqjWOTtGbKeE+rRzdnLL5BvcW87llXba1Si09pNwr7ijUs+0PoaYhv3nN
iGxoitJ0qc8GVP6hcifVG3U7I9tmRDGOk6o5Oah9ldJy79ywk1/i8iu9aEeVZxxj07F9apZe+XGS
Jb7Z5XNncEiVDxD7ARq5RbVsGk5jmG1AOGke6SPNYcHiGeCEt3oEHFoISUcflA1QwNUM23WHk+Ol
yww8i5KHyv2apE28kxJvvsJWxnyhPsdQN2g8nGOcBnrV7YsHqwJYotg6kKCQD3frcfS1dB5P3ZR/
HADPFnfF5A2nDhC4zzOcuhzh68iRQ/LqIFK+V6bRHAF3co+0KVcKOau6Ym1yj7QnU7/qkirqzy6a
uGzVl0lyAHmIQxwUOnIoNfuu0n6deF1BkDxptok5iVvq+zB8jYFVGJQi7WG3rDrBoCcoBFT73n8K
i5ylnQ4S/1Mw5Hlve7BYCUavHYI2ggtIrxgDyAL7fI7L71qKB3Hltfw0wd56r2lZjuPI6JwtDtyv
peR7OrCUKXYwHKggG8aLYTZ2ehtGmonybJHsXQtok0H5L1S8GnyL8/TOdsA2iUu+IQ6z5pnvYdSk
sI6F6SYFXnuF+yEQsdP/Ajc1gFvG8OvS8++LP2LKKol9p6zarWYCPA3lYkA3QA+5d3gMyEqJcxk1
pdKxR3rXPqg46oqYnd8v/SqW9RNkZ0t4DvTHuZTzY9tX7gq21+meeQLfNNXEH/BjU0RWujciHdwX
NWr+GdyLtNjkVR1HYKQN/A0W6hbMceDIBZvrtx4kZtzJmjJyUcZdYfjeBzE3UGnK8jy0uJOR7x4e
KsljpMIncJwyWFw6EDYFaS//cY3orQl8Z+QOvEhr8cqE2qHPOTDuUHrfZwwWrtCjze+FYpiBxgKL
q4inQacryTi90pc4GuWZ5vfLU7TO9b2hRL7zIuUvPaR2O8WOyZUUuKX6uZINL6AHHrrh9Naibrdl
LoTr/9JP8YXeB0Jl060QW4PMPOclNjkqHorKoQONlsbOSzNW+abwBh2ulyk7UijLLfwCNh4zqgyk
QqshhGpCD4TvmD5NUJ/Jn3TdRrkJNyG8FqcVH6PxkKZD/5rBwAtiCGYbAf2r45ATK+MQCjLMajxM
UVc8w8TCN6xyJSV0d6E/ylZwToIKiM20fVaVcaB1kII2Z6UWWprOz0ts7ZYQ1lOxtlT8YdnHQZSF
W7xp9vfgTLzHw7Lxw9ocxY0lntb21NoUayr2xWVtsBdz3wP2MoqMYg0YtAaxHRGfu75t7hOlyEYA
80zxs8RgajirQRgSZrDtvSVrJD4gwjtHyxHpeoCKUU3ZD6b+cj2XGQxE2TDB+8LvNBuoeudigkME
yHPmLlOGPsh6/j/avmNJbpzp9okYQRK02/K+u9pJrQ1D0kgEvQFon/4eJFvFVksz8f2Lu6koJDIT
ZUkgzTn+2XNVqzBGlmL8mTUsRe+DjmD/rOX1JvGNrcvLGqV4lgZYpRrbwcEtX40WH1YFatzjUFgR
SPGMFQLj1WuJ4tQt4NTqDamNoL4wU7Q+kTm3cwt/IKgxZc5y/mbeJuYKyWu71tLHqLbbJyyxGdAt
eY1Q8vzE7cbA1c5kB5q084yh9bEPNzRbhml96NB+t+hd0T71rezuUYa+o0ky6MN6o5kFv5JClNR/
eDOA4wVwNx1Bth5tHepoNPK4B/YpsHrosEKyNAZVlVe59ySqej1fdcqATkKea3fHuEC5H52S7KZz
NoXoWPUNsTe+kEUWrsAKGOyov3eo+duQWnppFgVGwY6G8+zUDHyz1axQ3zDg5q2bosefRzTXDJ0M
h06N/Crz74ZOBxYwylaDCK3sgICCrEE9/DovxmZFQ1L+3X6W3+xJFCDKuHCsCPhBIsuXQ+yXJ+YM
9SejvxLkErCPjEPg1nxFQE0ftIrsGqVpima8tHL0tT4G1cHtO8Dj4VsKD2hpv9A1ky6msQUEYHRv
efiw2vrsgzn0ajQAOEegtECPkh0ifdj3/+igfATgkQvycMPYNA6un22EaELspPHLYETNyvMHft/7
ybjlBZDtsGvF7cLJNISagvBaDJ229EdeTj5R8Dj8k4zWm0/DNd/5dHtwv0zfoo9b7QNnxfcKsYYT
xd9HLswNr9DGStH5Ie4NEGZGe4rmk+jf9GOcdpe6cJHpdRVCBgL8dPuhkR0X96YtUaHGG4/m6MYl
4uwsUTR0Hp3gxU5BEdeqPh/cGlFB3novSQncWPmniBQsUYorOm3etAycXZbKiPxI0JIA6LL5SarK
Pfmi0V/c07I3YxrhIBOvgxD9bjg/gCehCx8q1cyWg8ZtWYx+uqOhn1TjwUu8bkHDQqn8xYCFZrpD
7LC8Q0nDHrHV4C4H78b8elIfNd57YG3gsvDrIyC1sAmx18FbJd3fLVtgf+NSCnQd1BDrah86XMoW
GNBMuJ+AN6G/dshZg2QV2ycrFNXnnj3yLkd+CYiwO8D4xBsN2FKvsQ/GJcMunuKyxv8iQhcnyf+P
XjXNTVdOrBnIhVhmIoBiDEDHovKykzVUJ39EHXCoQKVInrvtFbcMiTJuyCdRngO8FjhTq4AYLzNl
qtA0SWV+AEwsEIrB9lzHuMrRT6lLZL/Eb4BNWyLwzfRLBCvZtAeiIVOzo9owaWp2VtZGrVvuRGai
vWlwXGBausnEDkjDCAzl74Y0y8FlizSF7PC3w6tHiirFb4Sle5ewsFDeYW2kUQDQQ30E9KYtUJlf
CmEunKjnOPMpE9PK031MYFmzSWSAnKKpxxcnBP58XwG/m2IfNoBwbJw/n7XaQbDVzBKEy4f4MzO1
NSmMjuMstWCsz2QJYp5oKVTUJPHKybIwhjdLt0/iz23ANxRvyUbtvaVeeHxZK2iy25qzJZinpjXJ
9d8s7cHNDmML9mnQoX9pO6N5SuIowekg0bZCeOYTL/NXisb8lwIFdBoHu1PlAQ1mMUBT63ce/k1h
dFrzyWHl618Ufn8NSG8cEwSM0cgMhDXX1O2LBGw+8GMHpNSijj8PTvgT1YTuP+hmA3ZM7HwZa3Bp
fVAtLG9SddSp5KZKXn3l1XRs41DqwEK7eSXVAQhHqKa2v5Bqm4h7K/GCba/I6Ix2b+LK8oLSweYi
ezdDGw8QOYH+H29FJAD7q7QSYeCfD3b2859GlrTAo6RwO/9m1Lo4KUXK5a+V6rJvLmREvqwOP7EP
K81GXY5f7uC9/K9Gv14eGTW39zSv5CI9jTqtGF+zQnFrwVhwRoHbrnOBxdu4FiANAjfb26LQTtMQ
QdAce0Mv2pIOPZgC+BiOYOmSRbF1TzKrbpNzG7W7uuJMrgNWolcxCE6zVZTFxRK5RwDfBClbvLvn
BLkOTKXA3dD1d7rp1MCKJdl08jeVDjA13c187SYZ6YBuQd2Zbn7INym6Nz80dBrnzhirCOUzCZIO
yRjxg1TIAlXQxpee1aD6jJ2QZIp1O2mQ481dx2kWXo/SSr3C170xhiD8bkVMGx7AsgXIGC1aFbrn
bZkqExi8MQEWmlYtaybzp9KucDXu4m2nmqRIQ4QaOJEj70KjInH+MO/dGGFwZdAFxnAPWIJtEAb1
xgBV6cowKpxzHfQT8SY1L6AcfMPHaHOAoIrU4yvCxiAwjEa1VHrQ1SR0Zzk6b0AiE/NoxQkFiJRx
8gVQa4sM74i3g4PgL38VjbUYZHj+iM0kF/EDnTamI4dfArfUxtsO1QnETkxx9nPQJKgRPYBcGPxs
SoOGSSbEOSj55IMONaOWBovYc99reL80Zh8tyCL2ZPC7D9Jw1OsgHxkoJFD4CHYAImbHMRxEpWFx
Bww2cf1dpHIo11p1mSutJkHJBY1I9XfRzVAorTEATYDOE2fTmLI9yj5pjw4aDssFPe1ds0UfqIa+
Zs+O0J81Guj+VEKaJptJfVJCrWYZLN+JSY1M63b4ydwGwI3ozjpWRQv44qwEYJ8Gmvpjjm8pAjcf
snuOFYbrd0LSn8bgrlmaJvMqCYSANYrX2cVWSINuj94grUaKXInoIcWphy2AyBMueVznYHBQ48lE
aTuJtplslQNJiISkHQE4b+POQuHok+9JZ7aZfb9bEABNL2JK5zRtHawsQH4LZ1AfIpaZXx4OSnJT
VgX68X6fAFogugZhVSOHi4jo7S0qNbICPhWQHhgufI6eAMIVUP2GxYLFiMqova2ax5zQluchNK80
SSL0B+Gq2CDQNWt00KDRrDH7sHkrzxq3Jo0h8fyFBFThsY0Y0PmK5DnRqugauOmVqR4ps+3EoUSK
GInJsfhUKsBoWabWlmYBz4HmttrtzzRUPnJgMD+XuoZ6QvhAZqj8ZCkfFYAdl7Eea0+NUH3TyFLn
kSl3Q8ZH5EQwDEMHqL3iWxj4SMIpiXRafRHXbXWgYWD57/VRXCEeuPsNTDneorOL8eyljbcN9UhF
op34E0u1Hbbn0TcP7fGIgMn4MupMXiLHRlJOwUePNVit0pC91Fb23jIcwz0pBMoSdR6Aap9KfPyO
tZ8DHqwrhZosUuPayKb5DLrYesVc6aOMNDL3MbBQt34o2isvGzB1jLn1tQ282chGyuFzoZno2NRN
bcuRwzJS1jgbMFCwtT/U/cJHJ6D7QGPuhkcmkmTRcJ5/NwCrgaajHsRQWbNJTMfda4iPXuvAahYs
BNCU0uAN+g2EkM1mLAZ33/mFew2wj5o0TDedNGYfs4bgmfPgFuH3xBByAbyd8kRHeBqGaPd/N4zU
kE70nIM75MMs2U5QYGhC+DhLtmAOZ8+Asn8/a5g/dWF9U232Fx8kwJ/SZlupJEA08uJsoHVhQcNS
dtWmBK/RligQx8rOF/9lNDSxA+i3tBLRtijRHz0qYAAHe/kTPaMHdcU4aDxemoQlQLMsFp6xoRkw
qAH4ZS39Fr06uAnV9V07jv5daw/5IgBH7Q6NrRgqGaJG44UZP0liW2g1XDhxY21cF61tuJgAH/Jv
tqROtrbx09ZtdnJibyOqWqDeDgXPDq6UKAqx0fL3S0TPbnLSAsYK0pUkA7j7pDsbcNF4wIN9k5MB
U75jJVe+86SJlmMG8mCU03lg7Ay8U4/zYLtwLd074e+c7drAeKQRPYAjbGgXkw6phyVDLWEtDu+m
Z3VyixxKjX7F1gBN6c23rRaYFWkpYY+P0wLpEI6/lpmUamut4/uM2B73neSEsgw8OGWZrN49jbpq
3WctQCrSADWvs6LStghYgbSnp21fr3U7c/bvPNDTkpz//iB/U24LDe2thQvyYS2Kj3qgx0c3qOMj
DePBineM13uSk4gm6cFWarPuB1Oa+GD2tyVmPR2c3bTYLJpX/GAK0uMUKXG0d9GmmOnc3vusQkRK
7b7pYQxH/d5bB0hZyjXCID9kVAX7eT5oCm9VRgBEnnbnQ2Fb73wYajtuOrl+z7FdV7v5pve8o8GT
q1eKzRjHw9daA0d27/XVFXXbiKKX1bD3+4HfabUA2V1Z6J+RjLmXiiRWGSW93n/NSrBxOU1WXQPs
5La8ghEvuHsqUh9UQwHATVB6t0dWESC2AJVfII+ffXcQggHLvXiZNeLAE1G/MPvY3DYgngoyr9la
ODq9lD3CAjUoFE80dHPt6Gmte23AEPfcy3wBOlXtxSpM3Mvz8YdV1OEngPkMQCqK4hVNotx0XPuh
gW5ipasb5ptHGgaAiSePsV5m5JEWqhqRAcfNHw+FkZ/A3uJPGT9K6CkRLzr/RPk/yvgpEVBZUUGu
soQk8qty0qIRqd4MKRM4ohY5KWV80PXOxrUNL074mrYWAQund58FRrwc9Kg90mxXt3cF65Jrm6fa
s5Wd6R1UPJB3HRNfaEQOa78Gear6LFDm8uaQZg2nf3M4fVJwGKFdHtQPMl4KWXVnJ9UtdDgByzkJ
+01p5f6nhpX5Nm3aatf6VfAMgkIgEkGBAbYVHB4FvyPL1rOspauI/Ox0eGdZ2Hm1c7pil7ptvsUJ
03jK2yZf5Z0eTEP8qOQWR6hxxRPDeDJSwY6lw+sFKeMUHV9boW8i5hvNUiQIPDWaf6XJjHkxEGwS
eaLhIMo/HGeJGAGZi2XJseiD6s2xif70oOnqpRg65zQ/sBKkTjRseIpidxkds9IrW6TB1eM8PekA
UxA9lwBQ+TBBs7Ps5muWy8zTDjrSLHiNwaU0zeCCOsF4hWJhD2Q+JorqRlnzA0u0K6kYEUMZXWX2
e9E0CNoKtEQsaMZRdkLZTToeotIHJ/Kv5NUtntAlXhy7SPKTh7xvvKKn0xi1rfiLD9lStiY/kay+
PSOZqNF7v6EZMwlRVRz5h1l5tphlHxzUI46ovMIa8cgzgag8VpqeGpW9s90aAVqAJNuqOzXvg3LP
bNNb4YiBinILDR814/7ZdmXxjLjspJahaGRSIytSAyKpN6mJJnrnLcqB9IkYxJu3UnlrEl48q0UB
YqMji54aW4cZ60EkwR1t9P3UKbYo1kcvsToFTBt9aIDfIbijkVXwctLQCVXiZk+zOCGV2xqE0KuK
Re/sgRSnrqDAYe4J/TtWaOB+iubQuB0OBR90cdAf3qr7tTA2jnmi62jKy/3pWdR2b89mWfgXmRaz
+pAysbKKsVpTijOMLWBLhNy8IB9VPtXS25K8aitzh6roat2qdCmplb1pXDg6cVAtxcsl6NaAWWA2
ZwrIUOTE7NtJROEZkt9E0lCJAQmIQjKaIjb1ryHpOlX/U6vi4Q5kAzWSIwoaE3eFeunakTjjsoi+
d63beV3Xg/DRBffR2A1fGvxrFkxYxWWeAKC5vRQMjWeAjMvjLQcB81locEqJyRwQMCffzr9JM0L9
tGuAZt42eHn4fbZBkdU+L3DH66SOgjqtLYAHPoBoIkJwd3o2y8K/yGa9vEqcvYX7BWvRStP2Wyqt
RavTuELmvFhNFblegkM0PQVVPXJL8mIJ23JXrV2Nq6gIy0mPNAzZeKcEDBSe5PyMfqpuHcW6vdBG
hoal3AKuOz2lh8KR4dlJzDedSEdr7OKjUqt89B6zUR8G9dn6nSLp2GEFEJ8+R2waaAe56br7sNea
qd1iHs6zOQIoU9crzeqyaCflVuCNuW71My3A6YZQugI6wrNeCm9PQzuqTomdy4cw68SD0Uj0J/Ts
EzrVvP0HI5LR7M2o1VzxYOJ08d9GTqrhVCOLaaWbEb0A8hpVzdvLA/HYYxhk0dfBB8IkmIGjhXqG
30GJ4urbs7z6JZtnZ9m/6eWg6PoGOrtNGJs/LKYZR/pFJmWmH5DiRNSIfrC/z8ZR+zart0hsdMgL
J6CuJHg9gt1zzNC4gAgJKEY4WaiHWcxs1IT8ksxiM5qoo/wSHD9lF5lrSsswwFwtuFE5Ux7G/n04
z5Iymr/HSfm/bW3uD5soqUD/nuTtAVyO5kKwJnvC9wyaRmT9aITq6OzJKfIv6KHLzsDvzZ4qAcoL
HbjfG9KYzWkW39TfzIf+u6lJbPwdIOOBYDBzBgDUBYEFLEcSTFKF/oijYXPwCnv5h46Umb5AJXu6
y7T86qpsg0QhYBZoyOY4BQAa2so9dcDgOyGAVCmGyv7Tn6pargNTEVvErETZV5XxqbjLU1VfY86D
RQ6ErzUN59KvD3oAjAPTqdLLZPqt7wCsNKSVvWxDD/R+kV0kKyD3AWNW4wZg6+ykTU4OoDROrtf8
0rrJaBZVpAkKnBpv2QKNZ0X1/3GYubtIz79SswBzLdtdhbn53QfS+W7uEKDZm+6k1tXIcZrJT1fX
FT1NJPStaTOk92oEvUFW2N+bYZvcF2xJA5kBOKNVD6NtAx/aLLLdR1NSJB0y5S9l1eiIA9RR7W2x
Z7C3stfTl8qKLgyV6t8skVgLDeU691qOH29nufaKJqKNX3jVN2B0okHBRDd8wrLh3gUx94LmaxAi
iyjxn+sB5yDhV/+L56Ln7TcEIDzXeDb9dg+AbXZf5s0SfAH6Ba0kOHNJZMYXnleWO5q1eWbdc4Fk
ZlhIfzmQDrrrhiM4Ba5lXcDk5qa1Gv0yycgNyhnf3JAKufFsbqFof03vQsbFDydN88euA4hxXjqo
gTF0/ppW+vQxoBFXX+KcEV24m/sAwEL5AL0LgC+sXPRtv5oachr2wK09NpXYvGjNz39zzeyMvwKK
56Nrz/C9c5pUX4q0umqpX76avjUudCsQF9333Icsce5JXnWgPg9FD0TyyK5ewwSg3TIBtlMJRmlU
pbnIKUFusv7NvPQK78FIrPsiqatXjjP1BtXbbGUW2pmuoKMl7QNHFnUx3eKpPKlASh/du910kfVG
0z54YwAGXFWoRHpM1uFCWlh19iKCpFg0Bvia0FrRv/cQi2QT9jZwxUWMSiHAsQOjF8+iuFIIV013
H6pnf5v9H/TAoOrnT5bGsGFTlUwIYqtzEdqfqPgIH2r54FnRkgOQXy59MZxj063uaBLQ8wVQlNJm
T7VLRVqyjYeCzfXsSfAebTOqKOrmaSpxUqVPQKI7j0xka2ww+m3jxKDbs2L/2UixCwP6DP/HcLwl
GnPxcVXgieVR5XzNh9Ba2GERPbWl16+9NgKMedGa+8xr0UMdDckd0s4mcrjdR0+j4CJcaKKePDmu
Vi9G8YU1XvMAAJdwx7vQ3+kZDr9m4gMzCnXe3y17S3V3LVAEF53evanqTeHv8KP5V9XZ66BU9daO
J6+D5c9eC4b8Lqmm6KfZpnzAGjLbVuoXh6qUXYnC4acADHwnrxX4bagfuKvhTGwC1eqMriR8ZQyR
CCVnnR1s0ACSbemHbGTa9oM5yRMPB35UsTwMQL67Q4IXwaxUxj/SH1EfNz+q0pALCzv1x8FG4XSI
FqOD05vlRUOn+wr8m9ZnGxzkbQKCJPy3jgJg5q+pzpDTLICPVjNVHuCV6bbGkecxc3Vgbul+9CNE
PaA/yh89YARRXYboIvnPS3s4sFyUl8rlAHJX/oE5vnUQJedVDsz/BpV7AXh/Fobm7b1csG9OBJoO
HFmCF9nhb2uPjnvtwbqykUHc4JATouQXrfn7yozYSWZs3BQVCql406E5BhzyzwZDWtVIHP2r8Ni5
ihgqc1Ln3TJl7ZvfELh/WwZUBM60jN7U75cB5q+7smU3bMxIAlHY44BaVF1jcxPZ9EzJqKeMhqTc
xCmKwFSzGcnowSqw8/N9L7mUkbcCai/a+aXrbWQTm7uoNKrnpEJvNRuib3mA4nTAxwM4yU/4eZBJ
uKLIiLL03Hh4Z5nzqH4e6+LeKtryHMocsenYzU+G6F94mKMo3gIW8sowgbKNkj+Mm0oeo9YFFEfe
yAfAGOQ4s7dvyhLpkxWALIDRivp3nOgEaOIUMGhgr+Pesu+n7hCExHAgc95GYG2jEfUmhnnmIGnD
vWNj9c6q8Z3uMuS+2Fd+1wJPoGZ3CBznK88qnE/MGD87TPFy1Vv0kro/KrMCTvpQli+B471Zl8Bd
3KN+pt35wJWerC2HjU8trkC92eEYFhoPDFnsu1ZBR9MzHR3Ah8AbHnJiLp9lN91QbWMj9UA+msra
uxpqNdwUXaE1iCJVfqFDI6ixoQSDIVvs+NS0JQbgCFNuQZdA0hC1pVBean8n0zpcEQ4qAI/8XRd1
4cpsgfAgu/FtVv99SLMfbGk4KFuCIw1NhDJasxjABYhXUCJUu5ZDjh3aBCQ8PScQ4hljGDttuahy
b1jTBIEN0ywNpZTxphzQJxZWXXkVbruvo5g9V2msn2vN3tp5ejSKyn4RQ+KcPJSQLoqW2S+c68Yu
NkCQS7NAZ5XrpuTD1sd/7oXZqFzys7yZbNsyfOp8md2TLigJcj92n9Fr5l49RNfJZPZPSrN/Ws4B
yzpqpNphS7OaX8B/YQ670I3v8GHXx8GR9rFObWtj+7p9HX2UhPWlHb/iCPgkAZiLG26+QPZP+wlm
M9RZGs1nUHdZqlekuLZeH2+zKKqPHKfnd350Cda1RNbv/fjAlpKoIXprD/RQnL3hmT0CgTZ2QXVr
sU++Jv21I/JuS8O+Q6l0gl7xO2z205dI/07ifzXyfc4epGwR70RUT1ilsyk5AHrRKOq/mjxuj3Vm
B1ezl8F1tFeRn7dXkvgJ/sWAfMFFGbE+EsU4yYLigXVLUqeJ2e3sR5bhF+vmmuQgVGfSQz2vchal
ctyKEemycvzhoGoFAJrtXcJk9mjGffYE+Kt2YfOcH2XnZ0/c0pHbc8xyTbNumo0nZVkaI5AxcAv/
YKmHHT86VZssppMoEIvlY4JSlZVux+mWtlFWKpL7MAEuMnMQfsEmCnz3tpdMs2MBdi2hgVJSUU1M
lNdNKNkOKEOfZxaJqHbGb4EHmgecTlHnOsT3BOBwG1FTFjpFpzmKRdxGNHfTbGLQ0iS5p+Eg49Ur
MIkmlzSNwY3ZFfHGQobgGbjeX6gHAViaO0Afe6+kGkuZXHKlypMo3mS8846Z7pR7dwSDAJX0VXVw
Bc1q+DxictchYLJJeOl/5ixekQL6ZJJVWWY24NMj544sqYwQu6bJ0rhZ4s4Jlgst+gE4J5B5yaby
kPcHRZmh4zaCG2PZn7t5KspLc42rgg1kvbpeeepYSQ90mJxaiMC5dTUGNJrQBJ0tfdzDABMxVIjV
WeKkoyV2Y2gWX7ZV2fH1oMZgf/7PcZK2L2FjPDKUW34C6W+3RQrGXKOnqfwUgN1riVpX40CzoFG4
K2TXXNEhipJEq12SOEn0/NygzW1BRq3edNtoKMw1zZIPHXDSaHrBClWY3GXxmC97DTX7OvZLG2DO
siNwe7xj2VRIv+eF9iDrDueoxrW/VqG5tRX/JC9b4Bkj54XS6nDpRan1QOZGJtmxKkFmMqB+eTIP
pQjQC+NZL6gHPDWWBmJFPc6300dOn/7bF4Gat2kKu5kI2FFTt4wLIt3VdAyfjuRZzNKDxfgKmNw4
m9Ox/O2YTgd3Oo7HfZMeXDdclToaAae/VY9m3e2ogFuGIQO8XsGLqVI87HAbFyP4BdUklYvnrZXi
xeT98YMBVZonXpSchWXvRhwHSIH4mIfe/cPIiVi+Ipe0ys2A/OjKQIAUYVrFLeJHpwIdmpeFsWqv
zR6bMfxOUBVDD0avwDZwsDV1cQz6yJ86oZECjq1SU0WY1no2BEPJd+qUJsO05O2V+qvB47R4R0XD
k5fKcLTddMmYqWZaTAiaiBFU7ev6k5UBRaZymPaI7cCw1nI+nJ0MSHwcwbpdVbLsrghdNJ74DDvQ
Mc7Bn9nE/6DFaJnUNs44hRyBLFyxr3/zNA6ppWiB3jwBYNrAhtv9po8eYv8hL4JjU6AGT2jDtyFn
DMgN7viYuk2MKhIpTo6f54AJc/xNW/PkwdH0fInNo/UlH7WD4wAQRsDcz5txMge12vhoNrhUGTl7
M4/Lql14ow58BRSkPXjKx6hp1pe68Q6BCWAYcN9OPrjmMLyhP33QSyDzOrffmbsWuKlvL6GI+ev0
mywKYBbF6Z3mhvYhcWJxV/eNuJPqgefxJCdR0bNiOSIQsi0HALt2Mde2El0hT5nn8b2D3rIlDdHO
2ALqSQK/jWVPJPJdAYa7JrhESkTm5Igmcz+JPprrndjivvv2DyxCb4LcoE0wQvtoX4vyfEFb3VnW
o+BoMW2NSUdXOhPcI3r19L2fVb/mQ1mkoB92j17aNasY8Y3XMNWzhad3xp2j4Uced/KV5GCEqdbI
S+HMk5nlq1Ze0tHOPqdaKw9xY6C7RIlna9SronIJ1iS3zKheJ+mwbnmQrWaQzRk9M7OGYOuN7nfX
YhJUGAqWM4wEAk1jbX2KNL3bkYxsJx0y4YH1nbz0kc4WQzJkOyBo8sdApgcuQNBLI1DkRbue2d2S
htSaXMnogJ4L+1I1Nd6aH5Ubv3UaFL8HaP5kjX0FVfs/LlDWvpQCKQBAiiZnrXLsq98W/3RhMXwJ
g6BZdkoeBalDctKPDRRmAniizdGcUhXOgXLtlE8nUeu4h4jaWIdYThrT8GYwNb3ehlN2vrSA6Tv1
DLUAqdrUroOeIcDmfosRmQRIlR3rWzWsBuCkxHWU6lvh1dOwQxOegeNsq6+DFKmWDD+9o6wr8DwX
IgMCHgr2J2EXeBDSPPN8+ygslv05no2qDGyupE4PLjLb0rJDQ0OeBZgHo4+EW8q9QjzWuK5vZIYi
tFtj1ls/VYuOIaEOhGoioB6tFD0gCzam+m7WjmTeXZQDMpvlgfnLwTwhNPHY6dGwz7TqlPklCBzU
HtFr+R4crtE9bRFRdArk0m6wdjQJmCKwn+Emi/ZIGIRNUd/JsjxNe01lakdGdD9tJ5VpAcr6VZME
DeDBUveYA7P5GICrbmMUofMAavVwqTne+DWN812a4Zadtt42B37E154Dy2D0NO/Bd/t2k1eec6zA
23D0taxHwd0v86ipdTJH8Xd9tPU020jX/CTLQHvM0Ty51zMt3QQuj74A1GBB5QxxOPQrlqThKRQx
A7dgiIoUVedg5vZkOaB7ZbJ0zZF/cRA5rGTRf9bSEox1iHGANSDZRm3dfjLLFFdi1jRnGmrlV/zL
tGecQ+0708Kfw7PaT3gP9g4t7jgIKBst9sPVEOfhgWbFEN0bfoJdUpslT32BBK7SGgbOT0OFrQsN
keN8W/fNJcdt4Lbu4H7JY+1tXaPUv5DNh3V5gnUNG+HuMEnXPBH6ixPzn7k9NCA9sHVE1fONE6gg
cGSFzwVCoCTmiPHf5+X4SCMc11B1PBj2NOnIAbfDujFXk4t0HNctOLq3k6nWNuCXSvsDDdVy+CT/
L8tVo/m2HK054gi3i4aAI3gw8jvAJ742uae6DVBqtGpjFI3kuEuBt6/sglXT8G6nx3q4mOaZ33cX
rdxEsemEQFMKX4GkpWoLyiZYVaGWr1q3tldaLzJrgZR9c3K0cp/n+pfWcr3HorbTfVtKA/fvBOjj
KJyhUPnQg1hY2lK/oLKuPmdRrk1B9jh1F7Fg4Re3aN215yY5IK5L8YCmVhyjVDKhsEx8V+1ffZOC
7eMc9//d9+BU9VkG9bvXLXKcN9EJ/Pa60bUsHjwAUk2vO8Vn0v/+mYSan51EGA7oda7W4Lfsr2ik
MZ8KiUihZnfRqfMq4wkxZrmy7drEuYEZaNs1jC2CLnJFs9ag81PuANaGbOOo6q66lGuaJIPZufI2
O6fJegzEqm8cc0sGfYpe5KBo4BzlRKduUGFVlvKtrHMNjVk5fxV1di7bqn4UWjJcEo7SxyCzw1df
wlNo+mBHUUNgPAO87jPI4CVSCW29IumYA5+Wi7y9gJWveaw660RyWsMsGrRs/7YGH5z+4xqsyuoD
vRSgNRll8RgBGImAbcKiGXdlVEfoyhgRLVNUfoSYE2CHOE2QjB6oxRs1fe8n5h7veeK/XQmUwi1k
DSjz8rXPnGDjmXpwMawRh8UMRBFJFVzogeT0bPCiL5Vpoz5eTc7yOkz7te/JYTnLSKUAiONJR60F
yXXpoLTp5qm0ODo8OqEtNVTrbVxgIIIQp9oaLlJ8I+DynkKndJemgRQSTWql1PdjF/IlDQcr7B50
XLnaXib441QCzNa8c4802/pNDWyVIlsD1ZU6+o1zXPTPuhrd1iqCor4nkaZudi4gGae1IuzgprVo
9rYWOUONtrd624yy2sk3ecwBGDKw+uR1ZbZMM8QFSyUrwYArFzQz6NWbDg1petYmWe3b/Gh57mKu
OPRaDZiDPLrMFYcgqp9E01Yp+KVBeytSUyJPGc1+YtQfuoLxSUSqNz80ItXfRTdf4E6PLhrKfha6
kZv7AuedU2eOL3MaTs9Kc5GEzNiTrPVDa9YYI1ausAMA6kA0oqYnSCNgUY3jbsx6nBzViB5A0gKi
KPwtN76LElHXjWJUMkGv1oL6WIyFgzC4ms5CZJ7tukWdzWyNZoldEBXiWBglqm0sA9g6H/xwPfA3
Xo4LGwFc6FxbofYd5D/CRbRHjkAvUsVIN3kJ2Pm9N9hvcpfjzqH0cyUnfQLEsCEHyEUCQpv6oz7J
e5YXOF5U14Z7FvCDkfHq9BJtFHZdf0EO+KiXo/iJZt6tVbPuq1Pn6dLhPHooBJJTokCAZNSs8tw5
jVizxG2fceICJ2zisx9JuZqs0+Ef1LH0L5ZT+Ssv8NGggUqG/bykFjfvluybWPx0saR5W9JmInrA
vjHbxrhrTksCsU+g5s7X94mGPRy4BsRSmBF/itGov2oBjHDNctw4NC0E8qAo5f9j7juyJMe1LLfy
T0560swiCVD1qfwDM6Npc+2hJjweEZ6gAkkIynXVDnpjfQnzcPPwFJXdo57wEMADaJIE8K7A/l+p
j8Ki5a4QTbOHfHV5UIWttqpO5GmwMrLGTNi7ppWu4x453TusOOBmmtj1o0xrC3thvvgUNhVsxnEH
exqs9J63SJhR0PkZsJcpTCD3qoG/3gIEgEVW9Zwt3D4/kDCdvrFBfUnGsfxS1W63AArZ+vAPXnRL
A3V+0Xky/OFFZ1Xorl1Pvbxox1NAMgGz+Kcvui688aod8PghOfYaJFLgRzZ2wx1k2D6b392lvtTB
cBep7LP5HV3qTTykyM/1o8bWuBnnNd78TjMfcJvL+HO8qX8X3/+ov4yf28BGaMj/QBki+h2ePvIQ
ZSPFS8TOcOaEjz1L6F1fcnqXZHjKj4T4m3OR6ey2YbBJnxvPnWroTWQQyoWhSZmBQ2qxNaC54/U5
RKbhdoQCDQgdGgJtf3HBl65/crFRSzhM4sWZi/mBlFCNOUKDpY5haTDeTyH8zbiFvcm5ZA5w2ZPY
cEyjvSm6kU+2dugJ5PoRIoSY7n26hfVncFfPBWtKwqVFgDgxbTB1T0HLUb93DPoWS7+3T33tj1em
NwX2c52NXh2bWOx7Rtfahd6NbpWAwhKuXFU0fH/lzDR7UGibr2pG6uD8vKyj21aO0Y6BJf0pmSB8
mtTVhxoK9CdSZeHCyGbYpYZQY50nOyOqIYX1JgxCCOHC1I8/h82jNSyv34xmwmAJ2a0C6DbtkGl5
f1G8vZfRTFg0h5nX8PNrMxcNU4mZpIP0ElxjkCIfx+y6aWl7Giiw6iZrOjKxLnppfUx63MmgAym3
XUnCR8ldYBGQVu0hifW+p1m6DfDsNj2hAMk3VPP/pqffAXBvErIjXL1Nz6nDrax6vSawJCcTYJDx
5tXmWiLlnmIi1HbYB27mdJtDy+aUt9j7Ndm3S9EA4BK81ZMJVkn3Enzpy1y0mr4m+NLXjGxaL8Gm
9VL8p30LJmY/71kwJYPrrhAUm2/Ii2+NuB1AjdkqUmWwNekR03opTnX0NvjS14LSxP4Ff6UC9alw
v3nQ9cRudjAVR6BMADd7PQSXFifBjAXB56pzFxNdwnt+HzU2RK9saz24ibODYlJ0g6mRtfArN/8+
0ftknGzAunJ/mQFkcWW7WNjzUpO4zyrYPoro1MFo4juoa090bIpHCLphYiNdZyeojm6qeSwTgbGC
NnPejEWwotqPSMfC2D7ElngvPtjc+2iwJcp2dk6r9GcapeMKMt/05EKV6fBzqJFoEggdG10eXF0j
dat8cG91DSVVUblwwcXMZZonLeYsaNMp9uDvcp7gmAYzpTGtHLgKavXuEcYBGKSkADuMsuAH6QPK
EJ93Xyse4A6+IIANHOsAaVJI+PWHdhYQrPno7V2Z1wtr3tbLZZ7dmxBkT19C+g43BnrmVo4SLOI+
cUFbA/ksOzhUns6im2ZV8FpnFhTv4kxEDUb05iwV5YbwAS7sUNpf89AJdrlnbz0eAsXQyeaOEtdf
T24kDwosv2OfSPDmUyyRQtDQFhJQ9a9RXazDGVHQjtU+SC3ri+neEau+02Pkr4sJ33zOgd013VmU
6HN3C/rRS8cq2FkNgLa+t+704CzPSPRL+QxFr/PaP7cbLDpEXB8KlZc7NvtNDLOP+xC2uL9hrRrD
d3M4vWkwrfMh80Yk5ETkrZJaL1WukOjyVX5IWhXdWMhRig0NZbr85V//8e///Db8L/Zc39Rg0tXV
v6qW39QZBEt/+4UGv/yrOVfvvv/2Swhf5jAEwCryXC+Acp7jo/3b011WMUQ7/5P7Ue27nEagTD1C
nE5dAQRAHuvJ+WJK1tDB6aAfcC8cArrkAvLH5kdQRVpeYytjE7otErHYwaHLLEFmzPxsMh2W69wp
wXWm1Qc1KyfWoR8tC8L40VeWdTfXl7CGP9dDEr681Jv4hlhv4wuHQeXY6NJMBFsg+AjdLeWW3vAi
cx5JT+6NGklVIcdSjmq4jxTQNCYCyCT74e8/Nye0ybtPDorJPqbzvu0SL7ApeffJlWD9wtUDcrD0
NgVZGlpPSdVbOzVhs7oA33+n+yY/WIqpHe0ZyINz3Z+dFf34N62XHpc4KP85ztRilxB4EmR4u9gj
MprFbGryOwFUdNGfb9Vs2rEUnm+8K+0lvmeoz4w19qGxqIJO4NzSwRFsyXiESl9AiYin8mbE/QA0
9p4cBkPydt16oyHyuTJFqK9BDmf0YlMyVG+PwzS4Yv7bDiNXcgWIfh73TuMdRjJuuy6qPyFdmQNF
04s9pKr5beTDRy/NJ/7t5wjulVAqK7ud+T1VdsjWQZgw+DzPBrvKmldy2d27RvPLNHU/Asxdq7ay
9NzbtJlDKoCoqrK784/5L4Y3vf/22v/t0KpxX145FnR62WLLfy1nGWyjhQ3SerOx4Am7OBdfG9xC
1MDK6ZfWSw/TcGmlIMkuTNEMUE5FEo/UBjCDdMO1xb+04zTTNB0JjHABOrnG/bxsGb0xh0xrfEm5
GuNL3ZiBdJ8L8DRMLzV3lfNoPv0cwA0JeYW5/+to5zqIjMtVGuF3ABdVWOyJSMxqpDOlPbuu4IwU
gnzZYjeAcJj1mdaozZ6g+hzs+NiWmHNavT4kU391boV2PjwC8FOMz+U+PY8FViHGUgl8cZDW+jFW
HVlfihamcow9RJ6EbcxQSB77fUaRHwiDGyvog5tWzhFlj7+qgN75IqRwSRgJXZ2LJjCtgDGXoj1h
0YyQLgRas26TdnsuF7Lk8ZRGZBWaIcDbz3almuBZMF/GHJJ52MH45Hb9tQKMrS5K7xauBNlVIvW2
BIbz1lR5fcX3MsQf1hRNQ4Tt/TU0FyFRNvcyhzQN2pXtNmzNSl7ky3L25rasMHkzFu2am76S0/Ey
VNgeFezoAG3+cXmm9PYybJ33L5e/vKR3lzcN5vK5ytna9M2wnb2aSAgt/QCfDrh02LQmM/GTuNXB
rtrh5Ak3uKXDGN4k9rUpBHMNFB2jg7Dcx3N40IhgM/VFteREBLcmru0JDIYFtJdpItp8yUQynC9h
RjAxds4PMGh8uQyUqMIbX9ycx3y9hAkX3F8w6lFsieE/52Zlt2ccs5/XPxp2A+Gs+doA1jjE+00x
96pDG3VQUBUT4QsNzcB9T/aE59ZdWtjePTzpFextIw98OhRbmM7v5CT8hSmaA+ILqGHf9Yr5b+Lt
GWDhhW6042CoY2rlc7n0YDU1j206mrH9oPS3Jla9jl0A7i+XpN33vLPueFtA8qPsjtijGU7Y9RtO
jQdH4URJrFOhZAgSxGx6YVrMWVTkfAkiWh1nTolm02J6m2ZmJeW5OQHB7KV3OoBqVvuwOiR4N7BA
I10cZUCCmkPmpi91fFYcL+aDqZMUXgYmZMD+zZs6E2KCL30v47WTIqtL33fjmaEu1zVxJkTXUXOl
JrLmWQGGmB4lMJeDvE9ZbR/ppD/D/k7em6qRTt9hKJUCNYyqMMSnHLGQL02jOcA3Y4Vd2f7GSwp5
D5Iajf2sQJJgHjEJaHnbuRW+ezSaqqkHK80jQm7NkNALm47FOH42jaYKerHfA+WlR9PJ8vTLNUsg
pprZp2PVJH67Es5UxeYBBaGMYO21I/RF5om4eRRlDV2qJrBvzFOrob5/jjg/FLntLikcWG5Mh0vr
5ak4teTcXzu419qtDW1tT11DqxQa/114quE8AQYfK/T1MIpznZoxGHaBbQos9+VC6TI8nYum5bXv
m7h3fdv2eyHzCDYKws7KGOpc9GiJCsKt+KWYn8Fgd+cqaQTowY2iR5Y3p8YUTYdL0QQXE8TS5l+V
BvU7lYF3lwXQvySg7iyxO3gcsT762DZRuKOFVa68maTX9hGHNcwU7EzxzzrklgT4yw+Wjb69/HEu
fw9TlzHPOYbp7bvqUZIPSeoCzzeU3aouKMCPotZ35qAnvoWkuouHG6pADhgPqUi/5loAqvBXHdwp
cq5IG3yLIEWCmU8HSk/UVTGlIf8icncJ8RT+jWM5t6wqSASbCJ3jwSvx+X7JG3h5pHQdNVaG5V1f
CXXTz/4ZVLb5wgMW7VDPbhlOISpYnRZq5c0aswnscG9ymsTBXDJVlw6mv3D9LE7t2i9OhWWT4mRI
xdU49XBYoOC9zmdYDETnM/Z6dmm9nIEUEO2yQPT7S1zlqu98HPDleVZ/yrEQzrG5fi6ZqjdoxbnV
hi7Ezk+b+qBFtwVry/pEmiezK1lH/bTGlle11XN1TcFCI+2NXTsQX4Ha+CrUFb8zZ73VlX999vdx
AHq+9J3mM6ifstWUPJrFlOr7epUMcthCgos8XoqXVvBGhm2n3JdWU7y0/llfAhLBg0/PP0LPCb4i
O+GBXoMnwJv7vvm9zq2wRYeX09yqpBCbyJ3NVjpSbt0Ru+ApycDdIY17gkzDp5Z33YM5yBTSgwBt
mALj9CmpEgAr5/ZAiGrVaA5h5bl4GcsUzVi1LD+FrQ9GEcYh8zguwOObFoi+QKxbDg0pkuT7wAb6
AemI4s61w/wuTTXyGqOFJH9d9cUy761v2JIsDqY1igD21P7mEv9Px2gbx1unQXAS+JCwqTLnyfI5
d2YOgKKpY8d7ua/8YnWp/7MwUyfkCH6Ngy1yIf1H8y8xB6SPrnqROxDrxL9HMwYVmhDK5aaIfHx7
+jk+y9Krdo4HLCM/Qcjiyjf7XDzj9roLIEc+b4CBZVA0H02dRh0MoiGNExWfleeQqz4Jsm2Wl3rX
hxzqcgJc9cHW4SfHGqFIVyfPTgU1dseqnwCYx9IAE/Tbce40NVrvsClSXeu5Uzd3CkP7uqyajT9G
4lrPu42BhvVfrR41h7rqj4KaNy1/FOCnbgrOHPaj8FMf7GgppI+GO0ynyytdiCs8aaYrczvpkBOK
9bzBbT4kxtL+BJLgo2k0d6i/igeVAffrXvVxI+ccWIINYHN5U7S14y3NizbF0sVW7aW1+rloWi/B
f9bXfBguz4HXmPsSYFRP0N0u1sJO20NDChG7Vce+lA6YHkbEC2D1pRsN3vW7CAZ/p4xIqISV6spA
BwMsT05wRHkx+QJAMThBpGdjGg3C0ESMytu4djrBZKP9qEJYeGNqjr3BrMBzoFWwR4vsT1oVUczg
jLofpiG8AUkSanvzCtsr4T3RR/4iGLgrvtbI7sWJT5JDjh8alEfmU3PQXZscHA4xwEtdqm0SywTU
J9OQmi4s+NHlElh5xU0GZPoOXr73573tsG6vJ5ScLhMxJV4Vw3Y23VocKzGD9rwc/qyBzpOUFAIH
b3pc8KGgZ0bLyfjPSd1AHJ4PRyy684NjpcBhgHx7C8hEsxzAo/5CCfQFDQ52yIFGl3DNYqGzEMXk
3dtwOV/z1+4MyOhNAvunW0DVXrrrHLZnEFK58RzI63j4kJdkdiSanGJFQmWBV+pBpKqV+gBf0+D6
5wgWDOPN+ZW2blZcN/ihp+BkfaxSlkCiD/bemAw2H22fBnGPz2pjWgckp+E5UidH00r8ajWmSj7k
Y+HhtalTkYfQ9XsdwxR1ZsEcQwUNGN3+dGAMkKXalymUwa3pOu/KFGs5YV+zAnkzc2ZaGazQr81Z
XWOruKK29jyoFBSfuKp3PbNSCYFHR/ux8cOxwyA7ZQE9e3ObKuO/U9adQMK2s98Yz0lS5icC2xwT
lvst8mQdsf0NIBwfDC5UjMCBO5Fj7afZ2QbgOXFooU26wOMKe4zRDEY3zWVFxxtYy85qk95EWQyV
ZWhxYGr8WAJ8cT4zdXYX+o/mLJpbL3GXVuX70HDnPhVfByt8MPcAGJWk665oxdrcMFKGm9OleGkl
DS2RC0V6A0qA+O3pcdjjX0mve5cq5P0m9j1ZGDtnrmE8xkFuvPaBBduPulTrtu6bDx3swk2EnY/3
tNTtBzMUaDzDHmZ49NrLYEmaO7b1zVlehiKjiK77MOqXWMYVS+pbgHD6ORSRAjtdGCMLSpxVXYbV
k+OwaNlaKr8OXOCFTWwreyClEngAGG4KNtdXRVtRLO7wrNBVs68KZBgMndlXTrZNIKe8NCiLMw/H
hZtWnnpnt4Y01HiYdCAYXbAZoMTvMxtqWqbKi2bdzB5QADPkZYwW5oRAUDbYVKqBOwYL/9bt62qv
aVqus9TLP9ks2+Us598gfz4hte6KW4hH8D3kV0p4G4010p/4ccsxhZlcOT2rAloI3WyEkszOJ3zy
sMejnDEOMvkxcqYMDo14kPUilScQDlGcH3KDIuKEbEG2MN/4pdU86Eyr6Wta8RlB46wATj61I7DK
htR9hOR5H7epA6NA8BMPio8KmNoxudej0y4gzRR81+7exx3h2XSCoZjzGIR+H09CesfREv0BEFO1
JnCJ2kWYC65sID8NKdCZYC+ag85yKZUoGUpgFg7v2177VYM7LPIAeoVpO2G6Mn+KIbwDrEZFn2mi
ZSxpqg4pT4LrS0SVYMHUpjCCz0iBhUMoMUVsogb5v9mfpWIDPCkD0IEUTW5xl/iGIGjpVPj6PfQ7
2Xma3PajOsdXJED9a7zEOIkDaPEYpNEqyLD9Yd5GADuFA9Qv/PN7tIrsbRH7I/WhBtKLmv/pWJZ6
hXmOui4mBprAfObUYbEMIqIAtQEadiHlAsqbcmWz3H8a2jvzjMxU5i5ZknZXNMUSvQzt6TUgSZ3y
G/P5h5qoAYIQlZ3wu4iJehnOMqB96/sbP/MdoDXb8KqalT/TdNKfKCe35mvNgwALL0qeTKdhYC+d
BrCX3nTC7mc7C07AnoLGTTKxU0EjhrUuzsyB11wtJRfu6tKQOk3WL0y5hgDe5vwEZxFUF71RHl0R
yqM5M4eI18ky1y5ZvmvoIKajF5dAEJLk0XqN9kNkdUMOg762a6MrMjrd0nxuMLVf+I3Fn0bX8ldg
BvLjJcLMLeYI7ff8qSp9kHWBSvwHEWLgsGjswmqVqPQQZjzaGz0QMIUtd9G32l8L7jgLU0mNnBEM
dPaBhWeHETIymiFnCRGbI18wB7PA2zb+pD42gQKcqwq8W8jD622BtNLWIQ65bUsWLihPve/HcoDj
D2PNHwLtnsOd0QMrwljHUlB643zEXCvHc9nbmzJtLAJLZDjLPvV5QLadD5b9BdZGCHDtVUKxQzqN
bYpNHsA/TNlA3EygN8c4AdKlZ03TxOmfDJEOohUOZHttH2DtSc9axLirGZ7dmWIHRnUMO+h0byB8
Bglow516UbohAIi9xtd8AfyZs9FUnvGBDjYAWA1XMNPSQtd50w/q97PZifE9qbFvAm8LxtakAHd8
owmy3lbpW3FYlEgWgX5Sn21STIuJNK4pk+NA+488QUQRrlJZGGySvrFvEl/5yw6080+inu5MWlZh
3dc78DlhloDWuB9UjxPguBC8Yc4JC5z8ffdxKM/dU5d5vw+A2wOPYy1fSLi8nrylXWdiie03+TKR
hvaKANBDy/NMOpl3LU2diTn7H5o+IgjkG3rPpc7MwKORfWRBNm2tWSELjMERNidgFxotLFNnlLTM
2SUED5azwpafjtZqgkTBpsRMNA5EEt2wzGpiTOVfzqCHGN3kc2ttNwkACz/FvWtFWu0Pcba2/VWn
9CpkLo3PLrvmP+I5Uh9p2a+CyCPBaogGegXyjYA0bEjjs86OHkHWnGNaNfJTnvClIcRyy/LxGiHY
Z2Ad9Vy0sH+xlvNGBn4tfizdqF8bDAhgLwDk/dz6rq8pFl1Q3sMUHDIFGTzCSn0X+J66i7Cvt26n
UKxM0TRUQ/StSIg8mKpphLTh3CltNbb5Lh1MrO+F6T5J/HvbiqDmYSUplB5mO8sB4ix/V4aXG6R8
JneJrDFBugHcsJaW9nU1hvuxrmaqclvv2ymioG6DaFYXvbMceDBsz8Qx0rbbd13tItlfeGdz966D
iyWQKPelVxYHxwO1WIbIiAoYZGr8nyDVwFq1b135yEMWXQOjCXjZfObjubaa4OoSv2sAEfAP/WXb
PJrBcwXH+DaDeEQB8B82eIo75Q7WQzFCpiRLQdfRLv6LvIQPxiy06VQ2NhRgIXckFOsWcKr8M5fF
cou7IC2th6Dvo23lOe66D/A3nHsaxJTDoLYi0LvrYUlssF0eWCywVBse8yJ1Tg1L4Kw0Y776sKDn
MIPteg3D138vgJPAXANWTti8ZyVWbAsQRcq7uoTd7VDemQWCzEkSV+UIjazziiA4OHPjebmgoyRu
W/WjET3dvizvDNvs0tMMZA5RcPAGniFxzWC03H6BSdd0uMh3GIWP2mPwcTD6HT8ijITH2UTaL8iX
l0kS8ZMEmtP1sxG27cSj9qj6PkjYuwe0GO/zVEzrAnTxAxa9+ckfLDAYGi/7kIny3EeQR17U+nvh
83ERJv14n95WMCgUB+A7ILEcVSQOHNjs9gEeQAU26fcu49sznZt7sj/dlyqZDgMHE2QqSvWhcLsz
9Cgcgl0ycfmZOCGgR2ogJ146fxmq1L0Lo+OvlBZYSsAh/b7qBrpVBZGbCo6+j3AlgBsbFHgvETnl
wxbmH7Unh5WBwRiTjDEPnPhSZ8Qds7B1YicfhtXFa8PE4U0Mqx72eIuaZPURWSdssBRw2DL2QH4Z
vS2a1omFAOHOFokNr4b3wRLbAG/6XoLzHqL3HGDRdZKykmzM0Ofozm/I75dyQ20BU+x0eLTYfoZf
ARiBtZE5QQ2rKGpem3CS/aiBdWD00GT1UwN/gytm10u7qNQxHWEBZAeyvsL/f36OqmYpp0ge68xB
qtE0z3Wzst45eLYHcxYqDfMrg2H5j5/AP8qAgb7VzSihxanfFf+9ea6vnviz+s+512vUz33+fbpf
P7wP+Ckeo75cdfWkn34qxJXO9HjbPsvx7lm1pf4BTpoj/2njv57NKA9j8/zbL9/qttLzaCyrq19e
mmYwk+vRNyCeefyXxvkd/vYLjtnX7OkPPZ6flJ47/woElEds13EpID0UY/XPc4vj/BqQIIBOXGh7
2BuyAfQBmEGnv/1iOf6vQPECA+QAABTYjgN4lQLbZ25zQ7TBwjfy/SCCYJv3y4+3/oLLOn8Xf47T
Cn8GGzkeIdSOHOoCbu7Y9nydtzAtQNPSNEwgqt+VJ7ILclYvqpA9+akVk7AXCwgb7t58OH+CDJvh
S2+AYY4Xek4Ywc0XQDqKPbn5Fb0Bhg1jD63shPyOlGCxJGWxoRmB9/JIH8Yp3fz9tdww+vurBe/e
31TWqhppKhaihWnmWsmkiNYyElosaqumD7qVvEfOqrCduCFuBikLpmkIlLSYiuss9OziFIEMSg/D
BDb8ivQ6aJe5VC3sQNvKx77XgIXBXkaBFxyD1OvZQ1eC43CQ+O7Ugcz7UUDwpgKyyWLpZDCQjEZs
x01ysuMSYI7ivhrgAJmdOluk13nQCbyq3rNyeaptr8gfZG95ExTkXMhqqbjKKLexDaCHyDu2WokM
oodFBN7Wd8Iq1wLrS9QV/Uz9AdNvMKc7O9ymTTh+VVZPIWedJB6HP2vtgMeMJUcXF3mjJySVBpWf
YM8ykM0wwT1pjQRIOH5jtWLfa5k5WPBrmKbfwV5+OOVpB4VHHbq6uc/zDHPKtGN4JE0ZvDRhcuz0
9R7qyJaKy3GsDlCKkv6+s+HSioc7hNJ2SQR7F2SBikjONyuQqrbp1EwCMxJnljqGLBlc00hJ9S7g
lfdpFNwOIGzWMaiJ0CQTq75CUn6hWjW5ixapN9CWfMI/jZk3feYWi3QBWQzpzFZs2fhcI9PTxP1Q
98VH4opa4OY6ZRNEGFQ2QZOPc7IRllJeOIA2lU6kxU1nAu81LW1ZM2g01DA8WIAH7PCthpxgt26w
gqUPWI20+UekhSNxTACGb28LoPeTTeljBhvjljD1cT060CtdlLkXuBC+HDl06Ua4j2zIlKvkaFU6
t5oFIJAkDaFc3Q5YEuK+O9dJr2VfeNeLSIL/53vtLGduDz6UFwOhXL0oQwusrwIGBk5nX+uwofUW
1uYjJKP82Vbdg10y9UFoyFtyL4d5/SttzF+OYH56wxU4jD7ZMzcpwi2LWBalMCscqSVX8Nsrsq3n
c51ik6bl1j1+7169qvG2YQ3ZcNVt265sKTK26VBsnKTvnOfCFsL9UAtlT0trwGLyugqQKvoCmQww
gBYDp1gkQ6WUB9ajYLUL6yUseqoBj1NqWwfVQlJcbKXmmn6dbBvyfsr1vPKjbt3av4E/mNvfQ2Td
4zu7Uj6MTx0tOCQ9XOCTx3UYMi74Am6XEOtdaC8HAmiEsnX2LESnU+w1ONKyMqgmQ2jDg413QUKA
XibViQ/+2Jds11hhXXymPdCAMcvzordXJVxs8ZSFeHUurguOv98dTTonPQICHDUHiJkTQJtbUmR8
1/hghV8HJQAByuFJsoC8KRRng852S5B1hRMB4lPA1RlMdzC04UVRQ+7eTTsrWuRZFmzzABoesV94
4hRBfqFctBkBM4cpRzS4ieFbDj/LtnK9XdN7HCI9GT4FrKf7nmaLFk5FUFagOdPJVkQwVVqDLuqn
yBR2AI0u8TImhc1f0oIpI0WjDtwTPDk60H9y9p0XQmw077Af/XnwRJfjZSA7ft+NSldxB5qFD4q6
3ULeth4gNcZJNNKD4woiVjYyHjBcyrN62LOuS8tvYWJNKfRoxybpdk5ChmalG1cMqwESev6DW0on
jHtRDtgxYROAAg6mluEKxO+GP2vMMsEY5SCHHZWvauj8BFHVQPBCUgkLRAihQgxwUXnYSAFcpmlA
hthY7gjjpkUUthn9avUePq+uyuypXvK8q9tFQ/zyIc0s7ENjJUfAli3Aw1m5EfZvt3bWV1+bxBEW
bJd734IfEcAR2KTyICnt5rIFi7FMKrZKMgk1oKEiU72JGl17O2mDCPTFzpC3ixXLvGhds2hGj0SZ
yxe8dSv3uXCGqbz2Qq75EVJN0FCwSdg+MmQhmz30BMv8sbFyTW/FmFjVcajKovyIp7XP1pWGcgWA
3o6TPnpQ+ISxvJvUzgMXUVCO8JpjuL0NAFOKtW9PI+4ZQ6D1/8OUbhvfxe9naz9N7v5qzvf/4ZTO
cTBReMWz/2FKt/zf/6Wf//X9f+y6OpPPb2d2puN5Zme5v9KIYioTAekeYCoTej+mdlb4qxdFLhCp
xA4pwO+Y5LxM7Rwbsz7fJxHImp7tUB+dXmZ29NcZ8B1gPBeTBQ+bov83Mzvqec5Pkx8vgEtQ5GOO
GYXYn/YhPPXzVCsoe087HLpWElmY0h/0USJNvu87ulLpmN9CIPNLaw8lqH1CxJCaiG5zYi0HVunt
FIQjzLf0skxq3ByJvfMCC7uZyBJusBu04+2g78JxXIM8XCww28DyOMjrOHGr4Y65Kk5aPSITCUYj
ODzHiHc3lZ84cUQ7IE6hrbfO7f4jkmMa/B57PEw5O+FZ3O/GBDpf3OtOFPiPEyNJuwJGf5Zky7ND
xoIEHetyEeUq3TNrQu4KPDVwoGBcCwql23r5k198dEV55WdMfQV+SS2EM2+S6GY/lLn8IOxTa4/r
foBw2MQCCIKzm76k/k67tIkWUKsC52X04LaG7dxitgMCHPXlUGuaQ+EedUqWC2ZnxSaxeADFS7am
sAtd2x33Yqd2XggaAedby282UTXye9x98cmH3SkjVOzLgNtHVzvbZHKQrh49/4RHoJgWfcqdg6bD
SqYtXyc9bKWsxHY3LJPtCsnn3UhFGPtW2G6r0IOOfA8dF0w0yt3Assc0asUVNATDYzkNC9yQspsU
PklXFM9dUyKWym6QBsGDIsH0Kvf0QedRdkQ+ZzNmhf0x9Mmmxs/0UIXim9Mz8QhrCzxNR29Vlqkd
tx2zb3HbBwmmwlcvpXvM2hSGB0UHz2Z2B+rhTY6ZxjaldbMKICgGNy2MMnXpCiFHOJcGxzapuvsq
793VmPFPIJqxZVPWyY05pADpx596lpFlVovuqpgPEOalG9kgqQrThK5fONfayqwj9LWObuF3O+FF
vF9Ba6U9ARnzKezdDwEs51fcwVQawFxIwnY8VMOCpcHvcFRzllYr7yTUTbKV8Sb0whIGhSO2yADg
no4WuNlIT+b8iCkKBz0qxUsEAWjVlpNbrFwy7qWTJJsOmLY9T1MLacnAr6CN+lqupm4DyteVSzC3
MQcvT6xDzckxcZjcmqq25PB8SmHjZUGnBr8PCwDS2XwEaehozUEVbmHZuIVy8bfAIsJZsaxMr6DL
kV6xD1Pgdxuvn76UenT32SQ7sOcaa1EoFfXIrzcdZp/aXYR+Ex2ijr09tA00ftshu77UY9MiPMgq
/yKJtKE3SuTJHABqVSe3CKw4Ablpgd0eDeVxZOgoqZD3wVT1iCf6DAKNoKike3tfjQHYIyPL4An4
OXLy09RSZ8ehoRynoiEgi/dQLCXYKK5tfGZWwDFNsqR3KgHaCZ2CgBPUt2uQQIe1FF64UpiAnRJO
j4AlktiqawbdFuJOSPh10cmGeRCStMkIS4f+riNFsgF+wzpYXsaO5ixUvgdDbAnmLnh6x6iKbOB0
KbZPmCpXZegV+BPjzfiAUFvUL67M4f+wdFZLkiNXGH4iRYjhVlDY1Yxzo2gUpJhSyqf3Vxu+2bDH
O+OeKinznB/bvKpo6M3GXdaRRWx2ZnWR5VV5b3Xl3jO7tNibZUDLUDZaCD/SMdJ1YSfoJk1yq0zn
3hmoy7Jaz7xY2t61uv62DryAmobivDn+ntwOwhWMtqQKkEf7sAiHWntj39AvJVbttvMpGzBKe2ZW
o+/Jgbqd+2XeNfP27mflIdA6EZHO4YapHOyQH60Py9wNkmnQrKSYnPaq+R/jtn2zHL2OKKV/GZYV
4yH5EjhziOinqrIujTZMg/5pntVNYxta0usOJC79mmZVvToOuzowwhyOxE/jg/jNKAPQqzmEsR4P
adWHNdUvPBwrlr0JVXufpkS9k5QxtV9aPzWnbqM0ZWxfDf8O09J7Pb+Wbo6f0RSSmB3/c8tJCx5j
4gyquGt1M3SoatVbzIldbca4GwxOEvqE/CWIJAdnN/KqeVtzmaru0LbTSTrOg10pBFASY6xZPk5B
c+yq9GnIR+ptbPOmtUglppNI5LCkpZORDegHj+MeCRnZ4Z14c/L5wasueTbuqyEZl4ny7Lk6msJ5
TYM1rhzyoKg8g1PKglh69d282eSnt4QyOdpFFePec2wq2WcI3PkwNNuTO9rYvTNLRNlq33tp0EaO
QClUOTLWJjfeLHHTDmPSObbAvtOTyVI3F2Olc0JD+sPoS+yU5HV2xQsJIGlUOOUXJcRe2qqjiUfC
o/qZRheRtLnvhZVHFetWysirlJs06T8DSsGYZbMPFkLOnHUOB2eNncG5VX7phiuHcMhdFCk3/bO3
Ikg2Kxd0TprvdPCUmc0zQMpjkufrFOV0aO3ncUzYgCocNPCBuYfuEBPjfMlqeUPIuzwZ+HOOo5m9
L7jONdoE4lKsX4XUP5feGQ9etTIjUOgSVe0R+J/Kkj4ZhpnuwKtzq/W8sKsMapUWL64IagWAqlhJ
cQVH4NtRXawfqx6xzKWc3tfEeJI3iXwV60mHJIqc0mbSCcQY+l2NdSxfkhWKzfedt0G70ZtanfzC
nyKP3hLVZUdCIA69oX+UaTAnjApJhtwAjrx6tPkiIneaC2w+nIjiyffksts0Swsn+mH8K2WL5BsM
JOVEyIzqUskgO1pickNkZTw+/tXp5BSUF21QhbSWRNRXdz6NopvirPHNR7sdCQb1DZBaE/dSLaeD
h830XPm4ngFSciLzL/Ws9efA+xObQvjSSm9nD/q/Vizts/CnTw4azlZ7rfYc8X9uat7q1wyrCYU/
f3V3Z9qTHmkUtCXg++29N467YWKDylMxkb1dGJdg5PHcpJklrrdE6TrXCWEgRrhmUl2ot8pCYrbm
fd0VzE9tdpdeY5g17qBQyiJAm2TxGqNFeakm88FuzCgP6K9bLXdLDHMqQiqQMBY1/aklPTXytKvT
G18j6Mzmnhx9HqOZuql42UoRqkX8TAtpBK2VRlMHMuHaFLJK8lPa1Q6XyR1iUzVpXCJ8vyM2uL7T
Gaws3y9O//1SYbf1XV+kNTn+WIZNVff7yvL8hJhqk4BPNzsru8zPbZ6i/DNVnLqpSKbWfVj1mmmz
vd+s8itVE1HHg4qywTTDZuC4NPDMwjZx4LKthuK1lo1/FoW57PIaPSXaoH0q3gD5b6wF1GGygtcB
KCbbQMUYtghmJk8se1jtgJ5RScPS7OhPmCafBso/tK09DKvsjnRsCrLoZp7D9NvwEP2MubE8V0Lf
27RYvtszpGBnrXy0HHPvRcrIy31YnNvSuQce5Ljo+Y32XzswTxAjudPsIT94tp8dgtEdEjVY81vP
aBNJz8hPeemHqjHW/ZpRhmCtdwbZ9TtN8u4E+nBaOnKhpCWSxXWmU6HZxcnrm/veq1H3d8IJ6b4a
QscpzcfBYUScqupTSv1Xrh04MumKR9ugyVSXpnW7Ek/jMcglzjpVsTF7eyHVrV9V/UGryp58nbG/
WTRV7CcKfkIiD95n7L5Hf8IYF5DPzfVuMJB5XQ6Cpbkni3einoJ9ihQqS7ewWSK/z7WjGLsvQxbp
EA7tAqSk29r5v/9kDf7nYM4H9ublECy+9bwGrb2bVwfzyDBYJ7/XuF0lXU9blU9xOagHXd/yqAmW
egc6eHK0xcEtKN9KnbMX4Vu/t1DECN3K71yNDG2uwzDNL2OTFhSLkxO06Pqpc0mSVAFZblzzz005
/pYWpzDohkYWlsZ1PRshKURtAmbU3fRUp0cYuQKayUBCB0QStTv2u8UYYzc33ciTHE0Gh8BKhU/S
z0vS1748lFYznHVzgeCs6WINNnN+3KZOHVLL78JmbkTclt1ZEkV/y0KQLOgfCZiOKQXpd1qbU9Ju
l/dlkP+ZqxK7dKCUHKzxhUBMNAktKkA3nIO6SIRxp5d0S1NsHMQWhGpl2CScc7q01F1KYMf7skEy
Isofa97c2BU6opFB+9Ud2pjT7XsiROfEtbNF15dCH5BqbUtkjsbR6iYzQUx4xxJDEwgejCi79bc7
y9XbV19lVmyNaosKu3tU+M3MmfrlPJvPGUmRVK/N9/WUtYDu/qOHl4gnZn5wtSyLAj/zOH714JTj
Q6ObVKFW7EhEKeOp0uad3mbLTUZe6OxpIvEqj10BnJCwbSPcVpWhfFmcyzivR1NrtljpPmfLFASX
UZ0M7LQXry8Po7X4sSiaOq4HSkDBuZO2f+zGnMiS0bs4ovj/P9qKwnZmq8Re3DJU7toCnHcDI2ad
dHi5jmjl9zbm6bjIStC96gyJ7YaT0XS7THlX32JTLnHdI52Z1yWSen63jMFX4Qc9+vrq28sJ018t
1GqlbT4VOnM5tTpFDiaOHSeatOF3Dqx6L7tbVzKtNY30I8Pw86it1pcA+SeygeWxrD3c3Urck2R4
cKecTqd13qMApnm8bOxT1VbH2ppbls9Sp2q8L0Kj4GYFbSS+yPX+rVp3FmWmQoIj3im28neFncqd
VXb0Io3edzr7H4jpTm6v/7ONXaEtDzhkZZjBkoWTN3URPvgYeGWiAVH/4a+HQ3u5r5duZS5d8tNo
+tE6aWQrjdQD1dJ5xPRhh37OU9eU1o7WxibkX9oDP//2I7H3JeXClHdIXCDK3Fk8THUaIIDcBp+d
BHNSb9438HFMfqZI6uYsEK/oJtSIsR0MYbRxJ30rsTXtXC+NPPWbvOUL5EWwJZcUKQwR04COKqeM
xOave29i1uuXfA3Xd6NmJYd5tsOOyhNw325XGj05Bo7NDVkARVNU4wO8dEp794XYLSNcVC8VGopl
FrFAhg9guexGz3gZit6MNPbDMPNNenJ0HNt6q9NWpqWR+Wfixd+bjciOSCP35jVlIajrSFOEwIp+
4vTNrahBwg1voIXjNfTf1V4zogkTVTe/8EvZaWn1qE2vsc0z5BUgcUaasOWEnG+IBnu3Dskl5ydp
YFa2m2rrl7gcDVzahrHsXPK6Qn3ZkIToICpzid9s6t+MGuxiy78dryHC3e3f6I1vksqYrbisLcm4
iLLGbh8CgnnZHZUdZs5Q7bSV46r2nF2QpiRw5dlpBdLeGxPtUWNa9/eNU4FViR55X9PvCNUQe8tD
DKG3jqTql0C3wTP6F9NP+fSHx6IoaA6CcawZmYK0ZmBt3tONOPdRPpLq+NKTAXdeZudNqsIhEJZg
P9idDiWYlJB7/nM/jd+b8u8miy0tv/KB7vJiiMDfW5pvMsgLOnWMd7vbPDQBJOS6FL4zVfGTjDMp
rAyoBzzKRBFXgv3E+m6AQ+Il0Fair4MLTTdRw5OX5ES67KnACmtAncNkpOHa8pJlqx6uzbQkvqse
ZyM4tVfo2UzVY9WWUGdzd1jyjZXrs1EbKehIOlGBPzaLw5/vgUM5+brvvCAymTlDxM24TLbuZRgE
H/vSvqq8fGpdeaYSLazpNw5dn77BbfhYUT/te6U/t3r+mTfGP7icqLjK0CfHeWdwSTk8pshatRRo
j2wCW7V3JB714di2LELLdGwqI48NY82i9MktHTOR1m+mWfA7zpu2/Dl9UXC7HuzKuXcDb9p7RVuz
Rp2XuqTMqV94UdCOjT2Zua5dnrjaREjm4z2pyNfEtDxhQCAq3sXFXDRzfija5bbmwNnzB1dwou21
57k6iKqlw8l3fxsCh47o2dLY8ccROaEXNVZH6JZhb/G14GYpXD0SuYN33sjqEKIRXKV3rlPrWGEl
A2FxHJpttSKI1hGWLPetb1BOzkL4IWhO+3UZt3Vv1F6D1tivYh9zkSzBLtOq/t3oD5m17M7evDt7
5mjB5vdDegOZOq5lR6EkDWovDPcJ2QgPoFsQTshhW3l+F6FD9Y6J1nVlSNoEepxOOeEi62TVbeYa
TdxATOTnnFCR3WjMD47BsUrkfE5eNF7jbl3NSKqxjW1N/aWjVxGCijxHd0s2eGxgkQjMIhowu1Y2
m2pZeloogY/DDC9MuIC5haaRsbZd7RKTt1t5pNO2TExnpBVscU8NBlo1/xtJPhwzh0+X2LCyRc7d
nzQpR4Kuk1Isx3b1Dxpn7GaAJzew5GyE7eumHNqT+SpKIoVi3ebB2jK4Knvywizzx3DptJmtlamo
7Y5cc8EOIraP7ZJleS3z+0qbnlGFhoP1yQcbO4uzJfhS9dj26jUUVq/OOq0fCyejnRWUM4hfo3zT
NPvTynQ30r0i9CgpjDMyzOKgnvFOd+3HQrPvkaqrvTW1HxzB9wV3xxk4umLzUkEILEukHDA1kYd/
pkP8j9QYKou3oJq4X7svWeltiB3aN17rNDvr9jfFDzvHUc9DOR0MVLaoK7dTRxTbUHdWqFnLrs+y
GEGrmiV3ol1+EqT5q2R/yHP5Tu7bEJqrfCvoDI6LHhtBa1EoQHxS5HC+Z4jFIsc3wqFZ/lqdhH9U
jx954F40bTZDpKHLyd+C3WgvhFyB8p6GBV+Qqz2KkT6a3CzcDz37bVZa42iG7WqyAErnVZKfaffF
X28PX3D/sWkLFI2sl6L+Jyq+Ad39VzYQr1IHbrCumiuOraa4aoAzEmi9MVCH2cmIkSZLiiaqhLPE
uB6BfrMMkKrmG1/yzOLXk/X9GRjduqv00Y/ganMavuwGYaXxlS/TFHXXZ6az5b3CeuAvHUMqb27b
9BU0uiAMpgMzzo2fGXdfWJoC8SAbNhSv2M02cTLt5nCK5Om32xl6ospdQ62BWovHQquXeKubP4Ks
5Unm+plkDSOiXfWcOs5TYaakL2NbhmEk8YHCcjfPunDpVeRbNw3x4IetwHMleZxILvpYu9dstq+x
JeJp1H6Lmf5SL9DcUJAR6SEod0vW3Sbrz6nWPnt1/2tVxpMx1hdtY9vDXrk06UUSg4Udp6CyzT8b
ymUdIQ7VlvlhWVe0GmmEKQ6IP1/+FsBxIIUbXZ+easONlD8mtchup7VRXDWLpLprjbp5O3hW9irW
Od7SlzJn8+WPPee2vDFM466VLDCu3+z/+1mHxf/TaIscmlfNl/vABhJtrKG+4Z5+phqZ/QO41DKJ
w0sbfOTYWS6oNhEWFQJh3fKvVtZnZiw3m8NFldbWAeHgR7AEMq5b50NbtE9nUxWfCeiaw0xurTQF
xEbJKiMrUiq6R8TKTL+jFUJsvXWtgNLWz05pHIb8ei8Nbej3thYORn8EfXgqW3Fwx4H4VUKIClkQ
Y+FTs4H8tVw/TKclzMZ9o7M0iIkLpWHRCG77kZd/40Gze/Xll9lDa7Lylvxvkv2YSvhkJK80DajW
WCgygzrDSRs16ChCzMdJJSyH8WMS5KtJBKVq37fi1lMNcFCa/W6ujMRkX2oT5p6qQm9u23j1rCrZ
1iHJuJ+vSPX7xJyHfylLQ7sauUyrr361vKjtuizE7nHynPlztbsTfXAvajRyXuzpZWslaE52a9fZ
A0XHx0FzyU03Icvx2/x4WXMEazcPrSESvb+dcbqyoIlwmBwjmi22x8Inu36oAvyBRNA02vJYrUwe
rbbQh8akldsK4Nh0Y2E2XBaFVYRWtj65so6cWr3ahI3sem7UMI9pzgbLEx2BKRuxM6Ad7hqzP8s7
xrWIOqDbsRpPRbm+iM1+oluANRLLW0/AYoAIEgTq28r6D9ebPvgewwpr2aJRWnNVEIRap19wrMEF
zBQDklzLp8qBXH23wyGTVuxdyAJdxRfLDRtRWp8LkX5BbtBJ7fTHIF2tmAyrqLVEGQ+igCJrbnQ0
Y5HVz58kN787GiS+y3KgO9ndjCQ0XJW6TJ3+iV7jHhXU/aAxC7M2RFqgfY5rTMjEGwBltUepQweY
waoxuXds74m9VT8G6ovQnYhkW1tq4Kt303qcmNO0bTtaPkEYQy/HCDr11mi8JOP/NepN82SR3siF
557bTL8hpBBK+XVjEgrretPZfK/jS/eA62mAMGyAyEXzkw+UiY5AWaNrxrW3Xarq2nGyuEC7c7sz
rRKpFm57v39PEauclEp3Zs89QZ4WIqn5xW2awzaoL/BxPJ+OEfvaokJohCXUbJ8K4moGm7XKaGYT
imunfW8rtmZqFyN0NNvJzZosEWNwUaIp2HaoN049Lz2Mixabwrw6PrRwM6qb3GTi0HRzBnkEtIU5
GXT1aF1XlSJ/H+pmjFOz/TZqtPKkMUU0CFphkLLhE7rE4l9s5Y7kzc9iNG8VADNlnlpcurp1hJ3f
NzZlm5smQrCof33xLX3JB7SIw2p8WdYaujP2zprqxK489f9F0NjlpSXdEJAFt1FaikPVibCsK5SC
dp5Ho08BJOPVgdqf567qjsPUPwfm+gDzpu8VoefFKwmL72SYvXotIls22Zs2Gx9pVoKwj2YyRtfM
uFlL/Tbo/Q9dDgf+ansvq9AwuTVEgeCU8SoRpfrKzk4XItvuTuozf+vqklXOjZfKxL/eM8NipDEQ
62M7WZ96ododZX1h2jK01enUog2CpumZatNgglby+OWA39ZqGYFbKZ875ZKR57b3NBJS91epg2dI
fgcPtJrTpzLj2K9lcNOo6ZSP3Pu1l5VRMBhP8JD4Q/NDW2PdNb3P66Oe281jP27E+kj2gbHdpYUi
+q/eydr5CMryR+vIZ7BtWBVd/QCq0OWbYcmVxbAHaz0F5sTTL9Jdtuky7Lvsp0m5WJ0scVLvx4bg
YDLtX1dnccNBxZuXgvY4b50csMoWlGggNisidIDKWfswMCB5xNijtJ+tRECp6SJnUvD+gySWTwO/
PdOlTq0Sd7+11flh7YlfRpbIDVBwMHRL7YWDr92CIpHIrN8T1HxXbgzCvdGkO3vBH1wMzWM6Kr4T
yFfvq9LxXlYjrMqaP+soydCprxSGB+X9lulRJVxUe1c11yS1baeV1rM/MknnNgVCpe3BS+TPc0MM
l0sVqiJJBBnCG5pUQdhw6ewyt/9oepAwTapP+uI4X40n0QwzRewO98LQngJfe7EByo38aBnjR33t
vwhYX02aSapRiwcPSgkHv9sIc8dKYdAHu/265r3uTse5uHabKPNg8IanWvDszVmyXZNcSsOMocjg
bq18YLBC5sGnVDdMpr46SEJ4kPFCYWF8/m57uKMWQz5OGfI4zL3fkulquGEROMzrqJ8wyjltqA8b
hwbu91WjfM6x1+NAE9TR6OCKEQeHlUbGvt47t6ao5oOJ6TizecHXBq4zR5m5CyZ7hDNv9p2qBfVj
9hXz6o6pZvA+b62VZMKM+xUCGW62OflEuoMpEL1VoEHtQYzX12Je9rNRzbvSRAqjsk+1+YkgQ7mT
XgOj48SzmVkcaatMppkwpVoceqXx/VYmhXPySWXDqyhQ22Z6PYb4bC8SwMxxskNdjoze076oeiMU
fssCbZRgELyXV1WwJf0Xih8Om79d+Nd/sm280DXDZFvxYYz9sej08QxOKiizDDP2jdSEv7R4o10i
idOO+9y6mioVWSs5leNLcW9eb4WBEVeQF3uY03yN1Oi+bpV6nIyJy7f5K7L+RI3Y3ezxBa4lz5p5
Fe82WT0l5hUiY7JCq3qDbyVPGgWh5TLCe73hRX1Fc9gwUXFIaHieLwgU87YNpWq+LNU/ptP6LJqg
2NHOG6OO2nu+/7HiyQg9cwhJZ60QZ7rfA4O5jZKWbDv30Hnae15NZyeo/ulCMxJ0iMiXm30/BsR8
IdYxRjNcthyrycR5YkDbyZl4izQZXOuu4ClSVA3urcCZqCqHBqWddmejiwsz2VCMNnqfs6Heqk7e
LVfcvqyGm4qkodlBN7MCdanlWJakw/hIcBoDEIXBI5TDzptxwCqarfCQ/5vt7OTAQ4A3Oq+NidbZ
r8/EW2KmIIjQTW+tlGlFz1qFIaPgXpyrc4fjFYtV4gfaMQdoCC1MSxGFTa/S1WU8lfhD0ZGIs79d
L8IAbUoNwI5s5mx13NXW+orC8K1YjoXZkLkCV5bK9pkemhuRcwfh0K9h4Rp712wamOP0qRzvoyfI
T5tAyOiB+XAKb2IACb7zLr8fS62IO93395rN2bUhkU7tXwPsODScihSTq4HZzgcEq8BwwzidKqHt
KMT2H8S8X0le4OPrSxvUDOJpulbOIYFRJxfZLmKT6tZxENYLyy3jmbyicPYvY1e/GJPdx46BZjQP
UlA0Cqk8Rz77YEWh+a15oGWQBsUOvRZliQ4KtK6SO0i/KraIJgPJ1mNsTsh69lbW1lGNKm8XOAV9
OtcbzgmoYx5INd/4eBYcYww+U+i40xRfl42l/PMs9czI1pzcdruQzC9ultTnqS/6MV4W7na9CY7q
CrZp5EIkrcybkICPKQwUepsNIYECmgHSKHd5hjRaAC+DWIYkhX2Rd/AvAJ13teG5Mbsb2kbRrkin
Qcldfsh8RpQW8JMuuR/XrjzWaXf0guFbmOO/otdDgMj1VLcWnsByQTU3vpUGqpuuqtD6E161duQc
GT3MlRdVC/ICZHEPbsP2J2qHaazsvlrvsWgDWmZL8z417cNQDUfM/6DfDRICTMCDgqCjbrfWQJTU
8uRw+8Py+fsq83i7efjayvhHifNjM+h/iuzI0tXGENHxCQ6OJSjIj63FJ13bp6CQNyMU+qB7aWQ1
8L3rlt4E2btQzQouuIHQpM6H24kjbgHsr59QKj2RNOA8mYMYr2g4NTsbTy1pMHHK/snd5++Ey068
kc18Yln+58FOGcQoP8124F1yjXuzsXZV6v4FXrcCkCA0Ic6h2oHELRczy74LbTVDZglzn7qvS+Nx
kU5LlRBjUN5a/a4CJ0BoMmHh4OlIdNVkcAn2NVnhEb1DE2Lg7h9gMEnHfAl6ohKsaZr2avQ/2CkF
thDxZdpNUuTS3FG+jXzYVEmPCSBytmeUW+5+6dfIJ4xztzWuFjOsHskmxlfoKUCW9NOyqNPrbGSD
hqmdyBJEZ+ft9coNPvi1gWayaGPrRLOSESOaVZGFWCAc0lqL/GnlvSvopK20rdmhPfjJc2uNMopp
UfFR4ejpVDhQAGWPoFqD8omgWI5Ua6enFPsz6QO3WDooE1qhGr1NAKBVDhL11opJivtD1FXtCVf7
YI+7pmphqQZ93KvgoyTsOjRkLhIEPF+eJVf4TVSJmjHg3jG0d9yDFtGc7QOUII7EAekJJ48w7Rfu
aa7Zcb5FjvTZ9PoPHg4Nw692bPr+bfGBbGZPHbOFQq6AH0nPCO0rDu61UU7P6HMSqr9AJE7xRKRl
ZNNoE4P2F4nZl3oESxMgLkRtyZhJfHWmwI9UkZ4Rp1x9ft5OVM3BujrAHfK3dji7f6vJl7f//cOb
ZwbanAiV9s3Y2MaaWge1K8Szi+s/siaHFAzT+RnLQe5WBPAYSB21cxeoFao/f/xKe3NVOd0qkMJw
xLqqffWppW4otnshHuuDpddKTG94XskoCisJ5Lxl03cdUC6RdtOb3PonMoMi6jTfchi1uC629y2e
J0h1SfhKs0j6z/tVgz0FtdNse4RR0NZkaHmpe6CkbSAGaJvt21xCjVhNdW1b9c92m11yT93WjJpE
XZ9GtY7HwUtvcsu80S31Syw9B+hn0KS/mpu9oyp5s23mfFt9qsC5QEbsF1On1XFInEHQacnFSBvV
UwO+Cnl4VPl0cIL2HJgpsc6Yf0BY9guHoNOafczqgSLmPSDMyt34JFdpUy6l/uppfR9Fin5wRXGT
SvwxDVhKjvAHDQ7beE6dJ+ImJJr9ncaKtZmgwJX2S7CCEat2vGTly9RPE6+4EdyQkfvnBsPj2vo0
dA3eMzHB1RmIHceFfmyh60agmIM+5CaCq2UAgP7Ek8sY4Wj7HIDnrjGzuF4pVReqfc8Vi6zl25/Y
Ynn+FyReWwniQvZLEfLtc021OQChQZhmx6FH+O+AJ+r6HXxjRfCPpl/aEYQ7nF5gj8yph1QSUood
8E8nxJfg8BIko61Irie1FXmzc7uhRCYIA+/t9SaRtTXA8HOJQxXuGOw+R7zV3xxVH22nHdSCfHCe
XutaqsgeSE3ym3I3CfgaOd/1RvuUpQ+W765RvWSf1SjBdWhX9nI94nB783mur29CtWQqdnvrXV8b
RooJmNVCzFbYYVV4+c6cZ9qmJs6Eav4iHfPg5wG16MKPM49bPGWAmbtnIip+0A/kbL/aa4P3Bu/V
se1+XHUotAD5coFCI0PrDalkX3DT/26x6+qUO071rqFELqzROHWuNHmV6i9tGEiTRHI7BGhu4JH7
ojt0cu2TbMnuZD3rzPHivcfmgqhEoZyUlMMWs/lq5+pFx5SC1vhWbqyJa/s1ja+pHEFM5c2m1t3k
83zIZjrnAyMwfGS3ps8YrdmaioNOhmOYG/Kvo8ONbMk52iDrQ0qDj9IkOHrx9DvCoJIZSimRiFAj
yaHXBCQtO3V3zD1ygRzh3BNU8bjY5ZthV89btVrQKc4Ukacb28L+Zw+U/Om9e4J8OZlKP0tzvl99
yocQoO2K9Nnt5KfQg39dqbrIwL40dX8z2HlLnGSh38KNxBrTYOhTVeR1H41X3Xbl/FhYAJMpdNzG
Z7L4dFMIht8Q3S8vQ2z0WRjk75p9206QoGIedy5IP8NbABiP2DYSs7xrFzAOhOzRMODB9/9Dyv13
zp6buXduRKB/4wzaofKPAhU5LQtRme0r7bq7FocsL28r6gRJLkGQW8vhKzPqFkz6Q3pE8xAlduAA
q6Oeou18HL8tLGy+a3yiT2OhlGBTHWqgdHZ/hl7c2tw5U6a9uFfjs+8WTmiB+5sIgvABzfee498t
yI+vHZsRjlWM6msAA2/frNrcJKu5PbjVkp6WFXrTrXs9WbkaETAskSHHH9cra6BusKJR09tDRV1n
WBrle6lVRqLbxXYzreKfCCYKpLwJJSaMEWUNvJEQ+5Xzh6/raXBzcqjAtkOV/npQCjht/DyudSpm
sBgSKP+RZQTcym+2+aYJnqThPljd/IVkhSK14cUKGra0qg7TzgCWmHETuXnzK4ORRCHwQg+GFSsq
n1bWDZGQrgJSd/cDX+VavUotI7GA1PFVsw9b452ygaKXoEjXqOytS2dSDWebM7MC2WBVy5LX+Szp
Lo8jdAP7YrnzVvJLmg0XuJeRagNIeztjvmOxrH4V9sadVZQnNQ/HySacYWoB8Rt1M022dzfk2z61
RRDSSFdHk1rhRM3tn1/68tiMix7CEl3ggCs4D/nL/L6FbuBeqaTuBCHmRPgheVK2nBH7J13UgzR4
YckUQ8TLx89LTxlakN3CjAeneRBDbCwPqblRYuePvwilYzSlMmpzXGmBv+2XTWv4b9aBdRK9yWad
rE3n9zD2Xb1du2q6T7ea09QNfh17+NNB7q1Cu9DIZUS6mYN6apJAztKY4v8xd2a7jTPpln0iFoIR
HG9FzZIt2bKctm8IpwfO88ynP4t/dQNdwDlo9F1fFFDAn2krJSriG/Ze23LTdxQwxY6FSeSVi0qk
47q1kHY9Tz5T5VxDDSlyfS8k6U0WSe4rIB704BZqNW0yIT/BJ28U8e0R+k4Du8FUf7i8C6fcMjD1
qmgLpzm+6nP2USIySMKp2iKTbB8mvk1rltK6ZznHGqLTPuvmjOA24wg9X6yhdKJ5Ktmg+MbCccGC
E/TxjoUzOnOeGSvAihDZ2abSoB25Zo7kwsrfVGzDMQkIH5z9XSMrTGdIZ/4GtXG2hk5bO6VEUDbS
m5SoPzZW8xlN7lfjFCPzdW1dWvljzclOSN6zhQ56BZT/fU5sr03FbxNH1FTy28j71yI812Pt7Fr8
OR0jBK1NtoPbsmPXQZVQzqE2TRi2KX16sLtLFtga6ggsj8Ktd5M5lE+da+K2DqJdPbufjnAWj5vY
N1Z6j9rqKR9tFsYl/oikoxHTO3PL0DjyYqNHS++8utqk9lNTQI1gpTvZ8lIKlifV2IIhd8hDbdM/
Ficmm/z63E7JK2UZrSHn+EaxSJ86hBL8V+I1pxWE4QsTnQCLUiG39a5z9WElun7YZ0y02bhn+9pp
vpLW/kkmpmBEzX65efxXTxGpF238VtlLSE3GbISx/W/ffTq9c3ZIG8lL41DppL50vniuMK7usPK2
XgvzysPLkm+V0x/GQnbnUuEkrEp5T9i/yKR6K8OpOYZR/1pGPh+9hjLSLCxS8xoWzC7aHzl36LeM
6RJwUXYsIH1/bxgjMgSE+ytVD7hGtYs/qOWo1QuvRevwOM/OqkrV1fDDiQhccddc43NOZrR9WZov
84sY8bB8yrMw2uTcHUZgnvV+eik0I94XzDz5BuVe3F/Jj/Fc5eCl0efXMjeAwaXpWVflLteLTy3D
NpYIfBEMrpP2Bkq93YUCkQ6rMRQEPf7IpN61IkK0Eqgd3I4/vRw0T5rVtZjYHoxt+SDq9JBr84/Z
NkAP+3hfQedbtWLauxODGjk4P5Uav/kf3m2vEPPVHxKm8C1UShmkJ8vQsKxUUGCI9HmCp3gIxo5w
2K65h222boPq3nLWMkPCWFq+loliiefa70bsf3Q6O6zl/1QyuQjtkkIaR1iLU2Ngm7SLYq5s/4m2
qV4JoV1ZRHwExnoc5AVsKuY56V5B/zcrpkcXmdGUUPnlcXXP5+pqduY5yMqjJqZLnZo00rqS6JzT
XWONp6r03/sheoSpjQK15TpHXThPxO9qluYea20Ta+Ss5L3aqj44GNr4iHbzQWTYU00K6M7dmtGM
QILoPp/Kq7aMl1khxUvdahW2tWdZoWewBBuWq1hZ7iX0cd7M4TlWdKB6XinvnqS4eEaHvyC6b0By
7hpIhUcoRvDUsoVe623xWqryR48YsFSF/lgf0wxD4diN5T5EaoBUz8EIMr4LuzraAeP2NqYNNiN0
r9VkbBKFIo6IsZBmKTnqTTp4lTFeRYORJjKBXVvS+DTI7CMfRNukqZPsZGP/tLaDdBt06FYLeLF0
ePyUIEM3bpTVMdbHvVZ9pAy9D2YwXBO7/O4CBBIO1n4ydJB1mJLdikUVUaVL+mLM+sn6UtA6N0VB
YYqVbMK1XLYI2IIN3deDK4Z74ypaHmqDdV66+OVctOhcA12btgzcgCyBFSrV3eoe+1I/6ZZ9s9uJ
/XRBXSZTPlJ1TpImOpCAFK6iQLybYdV4oap4LxzzfbLanqVA+mbTda4ywQE8RCGbATpkr+BTx2+R
felEVoJtFOziKygGCnVGK7KMjarcCeW35NvFJHrxR2gK133NlDRlUtNx9dL95DdVDqTc1Sepo8iC
pPoyaiezQdiWBOUMpla8VMtYm7+zxk42rCzRv1rMrpCTrPUornF4VjfWuWgME7YROPjLyirWljGW
ntNzgy+rCJOEPxEXOoEi/sotZiZs5mAykIpOKac4k4d5PoT4PIK+Gq6xI+qNPkFhNdKMJyV0jgzQ
aIqCRh5CyAqrnJaCGinZF6SS7X3d/vYTgZABCXudGrsoq7ijhizbjvFX2QwwXXVLflGzpNFwzZPS
PTodujs3vcqC7hI7CQsLFyxv/kiXCm2s7b6LDjl3Mw392g14iRxq1CY28q6SwTKKHjNd45fMDyIL
mLjX6RkHv712QgS4tVCEI08b05SvaDHDFweZ2Cp1TW0b1JU4OEg8Qh5t2xdipzeknKT4GoF2AsXI
kZkqm64yyqTnJMFLNHpaA+4SUhL3qNH96lPJCCG0jEPZpXd2SO1VCwYEsnjgViSnMoqKIgw0unqT
I0Wb3sQ7B9j+DsYIT58+yFshqkPtz2dIgv4K0yxXvLD3heioGSbk13iVd8NgfpDf8appIR1HuisH
LVnXgx+sFw+ua2OHV8nAvKGzPpiXCj5tWzz4qYaXDHkfysa2f3Ba2HkV74jdvbFyj7HdFteWwq4j
uvStGiwOzy/NcDc6f7hrMjaGVf+p+sKbKCMxk2AlU4m1s3Xen8RBo+fk+SWvxjui0BCdYMzUdQi2
rtGZKMnCai1H41Vwoe2Mpho814oR32Xzo1Vm/sNkcUSXFJq9qv0D62+EGT47C4sCEe8j3IZ5JbPu
Q3QzfWv7sgBSoMjzRdF8qjqX/QoKnytRfL0RFfvCBANAphBzo7BnK9vdYOJdHVSSDMX0G+SzZu2O
LS/C8GZAN2yi4OlACdnG5viynEyNix3uCx2aaptnefJd+4PRSbpGANisaDDKFZP3by2MY/Q4nH4s
6o5Fmt+tlvi6otTRLUn/gXlkwvZn+JiZzGHdEQ+SM9ozIt6AIOat0NqiZKSCKKOJx5sdKK5Z931W
6WUU4bMru7dhZO6bLicGXWQz1IM3A9N3KlRagfHLoG7Dp1iuMhmI/RzP+zwQD2w/fiim9FXpuF9t
/neyOnR1s7hZaYTmDM3foBMraBqsq6Pxl48QNm5APnnEBDKyv7TsqhuMBbAjHCufZ9py+J3aGJBo
lv6yllgjdd05CR9x3HXmQ8w4ttox8gO8yP0s3fkc5NzRWsINU0yOggET5Wtpyb10caw0ZRkeHfsI
roMwEPWG92BYOxK7tmKay/CnSpM3M82eITq2G9CHzUrI6S3L3Aea4auY+m2gc8u/25ON+3e8snh9
dUuekZbFu2bWzspWY76SgnGwYs+UiZhRjbjX5nANFjVk4yd/A7O8G/WLOyLJ4lO9N0b3Bvt/7wf5
PZmRoyuHkO9YiWzbjOYr6vDVXIC41e34bz6TBk6S37UwN1lXvJX0lmt7ArXR7fSBXz3r2cWuy2wb
JcSDmuWxHeudHOqHdP5yreaw/CLNVWgG5z96ob/ZNlNZazJf9fiAEO0PqitwqnG10v2WlsRFppZL
ZgE6xE5nUb2Y1r0K7+EcPje0vn1HXRMu4nLUU55obUAf0Lq78CmaeGe7U+jPP/VcEMil76eWBib+
pnbJWOA0y0ibyhWLuxZezHk+FcvSrE5ugJWFstESBEtpiqJn7N13STTSSqlqb+Wty+iDJOze3OCl
WAYu3E2yMI+YJQ+4alnmt9fQjiMv4c62LRTGDHC2RHcyRmTM1sQUE6ZvbovaijfhTIno8OVflB69
PvG3uY0CTHEWbIJZA9YrMHbE7oOh6TujCjLPwK4ypzaXq+88UGva60ySRFjbf2x00IwPT0HLsheQ
erevpuajK6u/sjeReHEFJgCWzw0bKcdu0Op3yYiCnlcGjPHUqzMV8LjYJbjVU/uoAJ97WhLe1OzG
AHKZIXLpjN0weuQuLNYE3PQJwzIRHbO6zvcNaQrNBBOxjk2QeUQz9KzNIQkqGdR38zBL5a98PQfO
Hr6bmtoFSXMByxBsYVa+WyK8w61dNgC4djqDkAk8EhBimBfJUzxb2Unx3OMklj+Dz9JUnYqJDs/g
Q44jLnJdmI9277Dn52RMXHenw4OEhfgHa4m90myOVnZ4kHdq1MTTEQDvHW8qsjGn2kM54YtUZgtn
cB+hiPINVXldnd+Y3a4APq3gn0yrcmCvyVz7jVqRPrXOnjs+UOojdsgY+RmYswkPS/chljkxMOrN
J0ByrXViX3KJr3orvbSReJ0Qo3WMGfWqOcWd86dAFI6DK0cvpX2Ngv8w+9xgeCp8a+A56BlElKl4
9dk0aOFgPBN9fLEq2mGhrmaV/4ly9UKxdwq4T9kgAx5ijLp4qEfJNsK12MH06CmYm1f4l/+WemOh
WU6eW6vDa5dhzqF5xbcTDZ5I3ZPivOByr96skG+j3TNU4e2hquUbid04awkzdK3xu2D/x7y0irHQ
IGPpJXppsmDZvnOXwevBgJoV6DOtTS8UdOdAw0nSlMluCPEIVEN9yXvniStKx4XX4KDkIxGsy0ls
hYpLWsAq06gWbaTKkG4ONKl08oV1YP2HPdqQr53dwAGCnj1WpDlbwV9Kd7RJFECr2GIiwIvyO/Hd
2qXmiXF6xdv7Wscxfm9Bp8qKQA3lns1r3tTCs6v2tnxCExLDvZxeyS3o1zKf1xp7FPa4vImI59pC
8Duj+ZnTQXhJZGj7Ovgt0TMgeQ9gWDrt3imm60gCYGUSL1JmgkF2DcaKM7jKp4HmFZFRgUxiQg69
qFtuuWVqyD65JmaIITyo4QzSvZh+ollWpwqE4gb9w6XXaHQ1c51bvZcLsmwKWtrA63d1Ub6MCLHW
uikEHX3wOPrjTUJP0LEzDrV5c6l+vcmq+1UhCZFqhte+Nx6cet4pOX1G5J0qI3D2HDGPYZWyngzc
mzbQjNpIEyuYH0gF1tNyUPbRh+qV9KJxztFWapDoo/wxybZKQpryBQMc5VfJhqr4Qyv0qwXSDcPC
jB1/cF7w1UJU0/MfX+QfljTlOh7z7xjwgZl3B0fZ4U3Y/WdtBr0XBKxsSr6hQ9jjgQdtN6jA3eX4
7tdNYx9CrUTo0BgsMPk+mZxsRfGEtkxS+A8fdUupn4bqSq0cbzWa11gzEXVwJ5H3RvOBqUVlR7Ly
RpxUxsOsq6swGANnk70nYITxpKCjn8ZzZAQfAxiYlbEA8IvUoNovmGFwJS/PHONXmybv4qOjrdIn
Q77oFZp7I+i8ivkBW2gO67x/DICTrdqxIAKhUYrhOvPDzi0AhYhPUda8vRoPuoUtejTtbdFhYqwY
JZv+b0oWEvpMvvBdEu//eUNTSoi6UFeK8Q+oqZcAHW5jzl9NSsRTOU6fvs/hqXMaJkLeWuzUCoeD
yRmzLByCwaWZ4CapyWiHADAeWQjvi954oazG/Z6Brau0BWlOuJyBOChLn5Tpvjtpy8E+ME9vz6lh
7qGt/+g+3mN4yNfCmrGJc42OtTxnoOPCJL1VGiMmRfPmyb65VdI+J920rRWmxMJ669gyrFq3fS66
EWVMmLzXMsvObLQ1vz9xQCxHoim2U896k7jgaQnoLEvD2GmzxYjOvgQTzxvMXFa7Q/8BH6XejLHz
B5mq2BB4dmqTV6AI2LUNFD9YJSWzfbRO84YmvfdKeoNNw9jUpdB0DDr2yS/fBzEiPghr5rTVDld1
sc7n2FxXyOR5SL46srB3nJ7IP+wzziVqFl0x5TK4nK3kkreUWE3vbMDw3WRDlWdFZBv7xLjmMUrU
IAouAY7DKfVf8cif2GNiWcloJqrors/Bc28BL0wRFdi684Wp79pb2W35j6aiWgA3fl/ujW4rG8dY
MyG1GTuxhQ3mEzOiDqm0ZOWQ9jcjinkCSz9eF3m5d5ri6Gj1nRybQzkNDHDNG/HfYlPa8hXZG/KE
9EouG/sNXHPHTOte66BqVmkzRt4s0WO2zOkZfawrO08QwhGcVqdoY+x0z2PO/qM9TWyVCMXA9xk3
I06i+FsE2FcHMB7MNCe5IZ7vJax7BFAqvCM8JAUCIX87sMSLEB72GmplBu18xvB3upIxY+a2m5qI
FFw0yQHBzFDBvsUQ8cHoxvUivAt0JsjuI6NzPaPT/mAzvQ9NcS4j+ZuiI0eklXy7eX5wUY/QgOQd
zUv6o9fmazFEFz/zP5ndC7Zn+glx9DrSnIfORvbBgrl7KXtWTMod3RWUF1jJ9znqS3i18SEvs0d8
xunWnGOE6AV5o6K5LF8WZ+CLnUq65jRpUTQnPzmMjY0GLw7p26niZ3cVa9dippdgXrGUDsFTP6u9
HrIIADUI8IXNIDHfe0M3Dm2yNvPiJw2ibsuqQY+CiWC1YZVmEaYmtR5ZNxymlDhdq35y7ZFwqMT9
EMib10slaBhg1xI2BNTJZIwlc79Y/j3dEueh5cIPVfpSZ8MOYt7glQiNNT8hDZMcMg+naeyZ9slp
omOe628otT6zpAm95b7B+FbrKE5HQTemalIy5al0qZqQfqIzQrpd1bjz4rEruYwxqttaf2uK8WQH
wt8vP0obxpTqNd/qdSc3BUcbOrxTqfMeLiJu4azGD22Jh8xIHEpcBMdtMd9UG134UuRTxTi9IxxD
lNhYWb8EDuiG7kPLsgOejD2DlZMY2bIqDK941LGAFNPgjU66i63iBN3P8uooZb3Vxd/tRIIsSs4N
ynC4CsNrUQj+fVhQ2jDdjylupYaHKwQggqGMekVrCi5W6W/k3K+XOYyKxGerLSNup/hINOZZOabp
fhA3Yy5NZMsmg5Ci3um5fh9Ueh98FrDVstA7xNnEBkn/cotyOEgrxFUUp2tbVqymeSl5NjFI0qKD
GdohUnzrnPv9Yy8pPNsZmUhoPeJYY/XsICqmA7nkpu+5lHmF7vxwmT1Re+5lGzJHDjFg6MbHFLA7
6G2gMJOLHmqr9yWyIVLwVlyaVH7JWB2RE3t1XJ4QUmyARvyZ6okG139Floa8UiF6Y32LCvnDmbGT
CTy3niOiax0w7OF+jby+PePB/5gkNeLavmpxtSlichHKSuyKemC82Kc715/ZqU/jMbaNGzYZjPau
/on7/CctyrMWo8uEb9iDdhyZN9JYkNcVP0cM0TZ5bU27XPFgtRHKyP6jY1ftoelhgCr1bgNYBlOu
Sf46kNmvuM79f6fI/y+m83/gir/+J5L0/xU7+N9RpP+DS/jf/YH/D5mECkjg/4wkXHVgPb+j/5NF
uPyFf6MIlfgXRgZbOrZ0peEIA8zxvyHTCyzaRWbiMie3FKATuIf/GzIt/4V2RichyWAaCkhawAfE
N/IPZNr4F2RCG8a0Y0kbkqHl/r+wCHUKvv9gEUKnFJIfpQx+lG070A3/k0XIC6i5GMrX3PlkwvNX
qAqagDIezLp+Kho32QVm8Da36U1OCWeXyeQIv4QeTHe08shUreeyWSvGcmz5AM5oQ8E2PPO6klEY
thR0jWPx1y1Io5hBUyUFKveo/ls4GVHIGAB7hhJ1ljwBON5BScaSm2EzLQq+Gypkl4jTjULUfgVc
cglanPQ4Wi6Q7Y/6xDQ9VqNckfV5cl2/2TJTLj3X1A120ygCGzW96O58EQ6KJvb9ySnYi4aRuPT7
XZlnXHgxiD3CyFeVCLZJMu9YYtFDoQLYdj0OW83tdprqqiMQ/Fc5KrSQ9gt5vrtE0ez6KabiOJ/h
Jy4WWBj3ZI+d2nB+6oV+o6s7GaESKK3g5NutN45gtey2+oYz+4qTY9+aizDfKBFUoFdxwfkOC56E
sCIsA8jnBgtpTZMwz4ILfE7Dbjg2OT2rlXlu1+h/lG5QSabwt9AlPDQJkEO++OalN+pNIspnNfXg
b6GfyDR3ny2bRRbYkGyVWmzly8w8TLr9C3uj3PGIvBe+c3LqgNzjlFl2HZwBP/IPlgyZWNyHUFP7
2NMJNS6/AZCYOwBhXmwBHOYfve8EiWgJnKbFXe/gxG08u2vQNcX1tM1EcLAMtnulVEdkAVh8g3El
tIgFT9Xu/VaMmzROcTcyjC+nR7PvMLP22mEp4cOB0zWCFusJGHVrw1yEU3gesubFZtug2/I6NFq0
SdX02xARviIW4E1PG/4EEv/YhXDo/1ipdnT3sU8jpuLmHLHE1qLwbxjEj8PMM+VPilxEWr90DvI1
UPsPnqTmOAdF+hjP4zHp2vNs2U9IBTrgsj0vPo/xVjLhb5EnIuC81wRxKveIG2oX8VGuSoDavxk6
sIjKvqX2zRe/ou8v6WGwkJlw4GGU9cA8wGBP0DpHcxEaytndAvhwGZEeFgPsbEfXgbXZ1myCG7Oo
E9D0aUts5kMUmc0BPeGgIXli+MEg1HYfjd6BmZU/h0J7gGaKgdWSdAVfbiInTzeGV3aeOTV9jm+T
0UZjqXzvj/FfN8abENG6JVa7Y9HASnbDNhG1jq+x9Wdkn4TpUx0bljc0sD2d0v2qQ3SWhWHQ+GrN
N0abB1LSnyskZQzz89+07VErlvNL6gzVmoirZGXWzUdSsAkB90iD6kcdDoaBHhRFNz0hOX5jwwgX
zdaKqUbtyWYxtifanyzjMexrynBs8A4CIHAg1G/oJJMt694/pc05MBZgQacaqQoYOdnXCLe0p+TX
GTGiYFJpMchhYENwxg5YqR0SzWgXA9kUgXqf/WPtmN2dZugURosKq7D4Tk6HaW6ih1irPSP+RQLP
1xNJcjEGf5rIjTaFdqM/bdcS1aQXJMYut+Lm0vYe3PgJFKoBCI26ri1N/6YPj4CTGdJ3NUQzzNYy
CzxmVS2aimVR5HFfd9syQoTl5KRmwoxyhF3fR+sBEPKpwuNkTZUFLQdpp4/XxiXoZYXi3vKqIdFZ
WuF5LZBXriJZcAKU5b33sZvWPZC/uOtpEZgwWlWHTmqGizBkPRytHj0GOiZTD/NtV6tjk/o7rCkn
MIM9ctbFZR/oa0DNAupD8jDJAPBk2W11w/kFmUn3mG8qJlREyCbHSOmPaH0xvhTQALu+Wi9OO3fU
jpoSV6Lbdm6d/rAJ+oFvhzrCT/90RvIB2uNs1c011HO+j5K4UgM2dz6aJqtMZ8YRVbAc6cp3Y2Kk
p7A67YPa3kRk2T2oKX9rHJoAF0/pYhbTdrWVXTA1WC8lHVgrql/0ueVNt2q1Uscw65xdsViimtiB
Laa323CY33PjM86wgLQyZmHVWY9GG2UrdfIJl5SooVbQeHe2qs65is9BU7x0vdXuw6bc6KP7mzQF
3qyqgGdiGhz4SyNhHuljH4liX6Sz0VvWO3haQiaESn2Mlv7ESQPXlrkY3rh54COtTEN77LKQ1Kws
vWgQXVdosT5Vd4TC86ZE/RouIwAV18dq9NEFhSwZS+iYOsCqf3DTK2Wco77/GMMIXMsEmavC6Irp
Qu5duDM1g0JdsP8c4d6CNsqdPFscqhiWWgc8UUbuj3aZEFRsphZORVS/So0uKLYi51B1PuqBtIEM
bAMJlwE2KhAlZXnM/ISHSWetLO5BwrcW97FH6lm2Jxm81HT3LtyL7iAAs5B67M1Z0gd26xYu5G4e
9K0m+O7MDBpsLPBaj1omnXGlFvKS+/HHjCpiLSWmBwjq7GiEsRFx1d9Q60h6pn5eGzPmzBnC5UEH
RmggV7Py9JpBGNSH3HoKWmfbJ2Ow1id7STLN/8yTcs7SBPI1aSimktm49YUvPbgx+ZkUVBPXlY/4
EFatBTYNiT2ZUNahruzAk8b0qGWwb0Se7tI4RKIEygpS6kSdM23cBPKNG4KZy/n49MHfCyJR1SSn
9cQG2Z0za62JezsaEC/m/JIAheJDon1wLgWoLRPNHRMR7XVwmNMUSbaOnPkN7Mpbbkbf5sTtwfz+
VyM1MYKCsEKwk4VzDwElgrjIEBNwzm8vYah3jt55bOz6Hd48CUbuTUsjtKLJj6DakJy2D2NnEt9g
ovca5D6pKS8IzNmmbCB3vDsnt9MgqKQoNou501EcqvRMIzih2PGfKFofkBAeCtdfJW70B6xPvqPt
3inRvZBisJk0PCSxxEyFJGKN36rYJZaFDXzk49QHZ+vznK3wbYOj84urm/OgtZW8Q6/jdqi2sx7f
Rh5Tts9n4JKvJoKh67zvOwA1CNuSm27wwi2HulITNpbudqVl1kRWOZcmoIktPt9DKFlGjXUqTuHf
oFBQpalqD12Av2pkYeOHGuxHYCQIiaJDglnokGgwCEZx90nTpa9NWD4U06lWxaGvzWxjJNmnM3VX
gEuIJseq5fruKIvmkfVPlXvOnMDVzlHuKcOYt64KP7qwho6t6zSsrKP10H0PcfqOSBVd7PGrUS92
qF/JYujW2JOBOCdOvRuRVYDIh42B5WknZ1l7LMK7aKxObRPd0qiCaZePOnodFR4rCijTWOzMfUha
syl+EIodgJk9OYikqNuwp/CerC1mMdSmXLYt18CapCbSdGtfw1sQMagH2mIV6smMm0NTGyz7SkZr
KCtvTHj+tgpiMf6YnTDq5xYRuFY7J9DWXD4l90jSYhHrYtaDYwCIQGeJXOgEghLfxShb4ay5k7ry
EzCD3OsxwyWln8ykvqVmfYub4o76Xt/yb4hQe1m3rKjKLci9gz5acKcse13G8Im583F7Zju8noVn
SWe5oPozmA8GxZ5fDum71LkgTEabyPf6E7meW43zjMR3ZtsCL+WOmco3x5C27av2K+yjEz+FVWTc
PAYG0jQnLbE/5RTqc8BU0h0x+gfv4ORbz+rkWRpIgskGrvdRp0DFOfXVx1jNjBbndUPmDEzDbKO5
qITxr7T1ZDDKgaeaGPq5NJybETsPgznA9aDXSOzOAl9FhEOpcPpq3V+OiEeAwTjJYqbhwjW+8gS/
0jC+ZYgxdw2ZDR4CPGr6fqsMjj7Hcp+GIv1A7PPo6wo76zKPt/zw4qd/QZxuJXEMni6n7kEe8Z10
rnvpk+pEpQHJoxo3RtQ+y2W9aWL32mAUDRmznyLKKa9N0P4bfXcJMINgqEOzY6BObKPxhiD90+n0
Eg3YY1j0LzBsAOFUqcdJflW1gZC6a2wKrObbbRn8T1bIYF/2P108fmrFoE6DsNmmSHmtTXrIPoQY
2MKNXgIFraYBVZEGJ2n5iI0H3IoiZ4GIfOIlER2fo4U7YP7VVYcZfW6BdoPalba2L4gXXzcO4iXu
j8UqIbeNgkvRPaOBl16ifgotV6sCnYhn1dFdFnwr2bDt/DiEXsBH04PfWmTDLl+YRuqbNCN5LoyH
vdD6ZVPbHgWynlVfPEckALOoZTcezPmjPrLDVjgSkqbdgE8bvbyGDGChbMyDiSJtjh/xpcz4GHBN
OZmHVow901yBVOuzA4kyT5M7HlOdW5rhrVdYz06NtwFC2UsFct0bTAoE5uAofxMcMbjoYEvbxk8N
sH7lYk91orA7251+juM7BJoGQpTxCpQcXg0Ys5Vrd6e5rKNH1kAbs0ufsGXwNW2Bq1SAcQjs4NzD
xJolRguiqTqU7NmxYhgHoPs4SLsO7VOnn9IYj2JcfRgsNMZhvoQK86/S802ybFR41NnC+WBHev8w
t5aEX18fHJ3tAAoaBKF6xGb2pHpBT2rBScAldA0dDfh1LK7Cdo6GYUmvTowC9RPmVdwaPh/Mprbx
wzWTew2jR5v9xtqGiBg13I7sCHnq0rXrdqdOtW+BheraTTmUHHdlRchY5KIGQLA9BANc4/GaDP3V
DiGVOfKeMWOLY/mbSZSwxc3ii4279KBhFvfbBkQDwEFm7OowkiLgTDyKudleTHBsOAJXgFN8f/pA
9fzPby+p5ToR3cs4+tYCFDhxNkCD6y2sF1half0UkHoNqAVdXv+gCUxyGEX3ac/wvxcSg7ttbEZb
fiUYLSh0j0lZUClaAe9OwaLdzF78NMEcWfV3FFDtxjKqB9E4n5Efyq2VvQmSfNbxvUK0tulj9p+L
c95knINFf+T7qYJrNaLqrGpowiRD00jlB6eyvqh79rqevxcuSq/CnBDwCQfSUqf31GKuOM5ulhJE
hcOCpGUQM/g/Mmuno9OQXbQVocdT8gwV96wbXN89/gwLIWM6sF2Cj7KrB5VvHNyBq7GsGXkjn27t
+AkTyJaX8aDm+rGSzaHCtxK3yVODhGImS7Hus86DoL53C/3S1PGTscQG6VH6UbX1t0mdLT7Zyoyr
MrCeg9kiW3l8yXJ1DqZvECrfXVaK1QxAtxmrv+jAzpq0dqKff9NlaTjMlden5clwhgtGZ6+qkxdQ
RywGGkRszb1s07fBqk4YaZ5SzLd123wvgWhIBfe9SOXmn58QfjSJfHPU/Ksia8tWEhxe3bwSUMSW
etjOncYJAAVHsFwmi7rzovmrzciyis3wMRfmdnkJmnA3QxI/9nn6QS4R0Q155XsVEKr4gwzX7RTr
jB9weSNvpx6JNo0VX8FNIENBkKP07M3M+MXtOGxt7dHWxpfIIi9Kl8YNquBTb2JMMsOPPpkCr4gx
l+FzWdt6c9eD8tQP6VNs8kuVFbRrEogoR3ZJA8yT0K80wULL4RvWv6geHx3EjSA+PdUzSSn7D1P6
HE0zlinXfJZV/7L8K1gw87RS3P0XdefRIzmyXtFfxIegJ7fpvSmbXRuiTBdd0Ab9r9fhkwThAYIE
LbWYwTR6uroqMxnxmXvPVcjipro7qya7g2LGJzUccrbPyvHequnbot1uBvXqNx5qc8mjSrDd1UjT
KzFZ+zBnYU1l+GHB22pNMKdedG8RIcK0+wxSZBUTL6um7Kf5560VePsgvmRp+kELbC44F2awmP8p
yXp1wlNoD+yIAoP3SKS7rKQ6d6kpFmOHIiLA3jg68RI387VttPfKhspQHS0H+31AI4PelUOtsj8D
GwcF9qBL0gUp5VqBL2FYAHi4RFhzmeW1y1rpb6Gh1YtRGATJZixPBvNu9RWY2L58Q+pIyBsCQqWc
YyqyLxKd19gxLgFKLewWHW684iSM4aTG7kthnmCn1ujLaQQhzJFM3uK4Klw7XTVBtA61o5Vll8qX
985XP3j/2yUiPvINIEFN0CgX8+7A8KhMo7IH/jOsh57FpijTYQubE5ccT4Q5/NKebdKhe7FypS/s
+DB9jg43s9FOV0jkp06IX2xb32nBFmLyQof1D/Zj4DCX3OKFBjX03CTwZBJ2eD6vRFdGNIecxRW+
ZBEwKMZrei0iqPfonQ9Wgd/Ylp++k/+d3z4ypL56k1e7TMODhXypVlQC7lB9NMwgA7Z+GKOatzap
0dyU4t1MaFeZDkzlcOWjOFDjGk8z2mPqsEWVk75zZDprA2by5Rlx24OzaSAqQYJYBDWQHUaRHavW
cz/8VRCmJywlxpVHLWGUwvc5U9UFCzwj4y+szPYiMwf/DYZEicJRDIJuP3/27PFRWckTwBmUulUB
zFVhRNMwDmmMYPDXWQ6TIQqgsnTecGYWaNmH99EGPPHPjcP/aR3z3y1T/mXb8r/ua/4fxURZ/3NK
FPGfdfGvWaHzn/j3nYzu/EP3DV33WbDAn3dc4z93Mh65UcJhBGIYjiccx2JX8p/pUOY/qD+E7eto
hF3WnKx4/mMlo//DwXHOp9IzBIsZw/g/bWQc3Z+jL/8riNNl92O4uu8j6fRZ8+im+a8bGRE5cqig
86JyPWPp3GQ8KmtlxXO0DRLJgJDs9bDxpqxd93H7EqT9JlfWGrfTOrWGaElL8qWH3he6tKNjNJAc
JtgmoYPttWTyjDRlX7EGsAyECXIayQQxrb9ZEb60RYy7v+Jalz6HUWOgW6qRNAiLtXTZyefC9adD
Q4YCKI2Y1rd6CCt10Vb5jJLD58zwQP3CRZ0yq7yYpjShrLUVE9xN2YR/qi7ESo7j3e9Dki9Rzffl
k27jiSnIEl6k2t8WruLcru6GAkWrYB8bTCjhQglwKR4/yhQnZ49hdOTk3LY4ay28PGvEeSjxWrpv
K96lU/aognyHMJYZWIksr6s8JtRxtMkAM7Qa6DRv9Er0jKnc+VhE3cbBG+NvOmtfz6rQwNZnOi+3
XqFPp9h9tCmc3qK0jE3su2sK9moxVag8p+IgMVix3k6XFsIxJoDM/8dPJKkhgm+puhQMdE1XWcLJ
niewehPa+6gvNrFBX+XMvZltZiuDYZssmufJzW7IZ2jwiiRc1k56dJE2C12/Dcn0t8fbApE/2GBY
rQqQJgwHioOTTV9+6YUb4MIvmMW/43586T2ivurmTSM6hH3F1BAqEOLm4oodYCR7evEYems/thSm
9dTOol4bREWItgirRRQZ78SBMNq0UIE1kRKbcpi2DNteANPGJ0MI6NjdtzXC0dehMIXsXJjO++HN
xwZKquM9swx1D5HOuo0LJsbqfghnmF+NaGVr2iegMxTzXWyeeKVWRMHyGWTO6sR/mLrO74j21Vru
e5xR/GoMX5ajEhc7/xjNkRJ0VL8csbIvHN6HaWUO7L4HZmzLGPPLYo4AKYzDMOTvUS7jLZkOzTIZ
bQwZ9DgowA6ZlXrLti0vOu6mbmDvpdtU0EU1RCsPj3kxQIYwEyHXhpHs4bZ469brwDyR02YMM2q7
fhkynDfTrCMY058EgokX0XxKvvxSIg/wsycPE3mX5Z9lme9REx8dl7W9x1i/3Fv4lcmufZ3CiXWb
Is3Qqb/KpjkiLd83piRIwnyyaqI4ikM8f94JDsE8IZHYjyjbCBdvUhYxcHZYWynygIKaGgeXDsEF
6zKG9Z9WaG/dTUcCxJ4NzrXCHOeOQ7Ji3zPMoZXWVtXIXktl7OJRb/aFltxHJ8XoM4uZXQRgVOL6
skQ5vMwmt0Izrn0huXx1ApZ5OrgH3w4uFeqeJXgltDzWzUC/pcZyL2ljOpLll6Mt2G3OxgLXvcRj
8zy4rDeVlh4aBI8LMLVggVB9Uiec3KSEVcG6sgPU16bElwRRdrAafhUpFHsgSxImDbnX3F0MtU8A
GndJZhJ8CSkOSyVdR52qFU+QQSxQutHY9AxILUACvbCtQfYCOkurCNYwjWNUNTAaOpORHzoq1/iL
DwGpRIIpr69QF5W+zwHKz4iMjHFK3u0yPp1dgfgnGJtdn5lfXv8HVdlN791zk7TiSRkac94+/a6C
7maU0PMyYXoHNLXWmlVCfwjmjdf0TnQoaLCmP3plfQRs7J5xIiI96q6kZM6Oog6AUewe/JLfsWd0
PqFCss7OYR0ba2sU7baMiGHpYt7MPgM8o+ksjArCwMAh49uTYW08MxtBb6VpzWdj9fNYoThZUanW
MLqHFImma7N14nUzw5QjCFDY2vPco8KORayedQf2xRYtFRU14aGo6mMIIus4JHTstu7GB8dXTyRr
jJuiQNoz6HW6Mcuq2GegG2MNn6pOuinGbF3buzPjsU+t9swCMN/AUezuuXrG4RCvfEI2F54f23ub
eSX4wh51DGmcesBTFKPcWUCAMT/kJN/SztAXAOFPNsGOF238DpLvKCUQ1qyrVztK9FXfw5dCrwhk
SPFkI1hY1Mj/LSnTOzME5wr9JkMQGqY3mfhvFd2rjdGjj5wd0+jXzHXehFZ+IEH1146oj+ZUeisJ
M2eT4KG6dS2WrqoLImgMU7zyQpOsDT3/Ad3wNtLQrBAZAJ0eS7Ti0z2xwEENMNqaav7kKLZ2jqge
JiLRFoMdlzFrjEw9kbnleBJhLXmWQNg5Y3BknmsDxYFfgoRyLQV90d/K1n+ZjUiasp7SgR2iBSuX
k9F5r6JzVr9KDFtM/NVbFypss+5fd/Il0tCNSfuz1BB6hUjMcTxzyZHiRkfioLFiF0M/FPhYFsMk
5g7Lwqe8R9WX6D/AEOc/8GuV+pPtQ+MvGucXjeNTUst0TY7Ja95Fe3+MfyF59IshBiDHgOvU88gF
ij1alu816RLZBP0P+m737OHv8SpFFF0D/ocdLJEsG33QvouIaFzcP6+iRozmfzBTeo0n9ASDM5wI
jPhNQ4/RNcyYn3QgZFeLHxoT7GBPA/MENWLnQA4XASCmzPPFntBJvwA3UWwZdcXQaG33VLRI431X
eyIkBFhGbDBH67SvtGxYP83bnCws7i5qCRdMCEJ1Xgyf7UxTO+hHSVSgOHqSJl7oUH6zrl+xLdpY
AeEHuu2ehyy8OO4N5LsD2ghlQ5zo++oJ1+YhiPqvJq+XMrTIDcucLzfyN1Lrn+3M4NR2hodIOhwl
RHC6XcPgmdwSRRoM4SWzO6kP2KOk6tvxOm7WolrWPXTNhqUPqeXsEshKRB9BSzOjOBNOZlwE4S8i
wXzJ73NZiJYMHBi+XQLBGgcuN4TfP0cVdngV2dc2YIxem9duZBNl8hE0o+ZY+S33R/GpF7ZJqoBD
A4RuX/P0bGUH5XclaP37YEBvL5qD0SCD7QoIITV1JBAvLCYzba+0+nM48iupAJmWfo+YMJnyTUFM
3NLW0y/8WRn9pDk+W1n8BSvtw0E77BUtE8RwRvHpT8DcvgWMnW1179mo4JzxSWcWGZ9aA/ZJqQ4Q
h187E1Olyfjd89WbH+vMBSNMW3F0SKGBeFZvr5NRPTItChYxFPvQ686IZpMFmb+ICN2KMW6r1uDs
P+Dff/vUGfZnwV22sswg5NSA5cf349c4E9AksOuR9jZR5BrU4/hoPNKzFKeCLQiFQNR5mU35yk1W
UVKaFFjF+yTiR11xtzOzQwDRAqaMslc2dK7jGUhcnE8iTvbCKdQaRBDdso0QuA3fHWK1+qziX7rz
Meb8TGz1t7k13QacViN7mmJ48GiuDXZfTILKg90jPNUhZG0plxpmAPEmwzkBqTtaRon30TsXvXsQ
3HoqfWrYntdy4yaY3zT/S4hyWcTueGAftfNtigrSPThR9VD/airt20rjjXQ4r+vM8daidCeM3/jo
1nbef4oeoBS4Ay5i70W35buWOJ8064TyleJLRcUtFTXy7V7mG4fBBpOrUBMY+zV3VWcqXIZE06YO
yoPcLe1FrGm3OglcdtlFQRk8/WnBaJPD2i8bd7zVXLPLkGbaM+Wx7shcUKV4Zk+8qsEbLFq3ujoa
psI+5EMN7iQvURCVVsVYzYzxgplzzoxHyWiV5ap2GWGR0nQDRcbnFKpoxNzDr9m24ammqbG+GVXm
S58gjMEWhyE1tf3kzYd6iZcoYRnFeKdv9Udb8uZ1Q8wdzhQ+ZkySblvTfkiuwBVwaMKx8Fq5qXaS
Kt9L0Dw4LMt8GxtpshU5RTxuatCVW2q317YVdyCOZKcF+UcyK9PHeIRw1tM2DNmelI5h3Rsjri6X
oUJEIdWLfFg7PVjLgkLDY/Sr0f2u6ronH6IW5VbDW0kaSDGs/Z7nR/OhZSTCOpoEyBjI+Xe1hf3T
TiM4xa747gDeXzHhkW8/bHrpvcigifem084Ka6bmLqz3WlU3GZpXYuL7lT9h19JKHcYHZn3MT2Ao
wr5iSIRTgX9i2+zXcTMA7M6D9CjB9o5uZMJ65GzOZPhkFog+Ji9eGUVzHTtqTgObyCLXeLR0vsmJ
uhx1IEQcpeGvgI0AzIAMikAoUnRI7gj1R0BhidmBESkxnAatD3+EoecI+fRIth80IKJ5y1BxgZaX
4aWrw27bK8C6g0LLkmMNXk8dHuSY+VkyE4tSLNdMz1H6IGszlAbzThQfhsYBQrovd+u1aQbE0V1y
Lv32DgLnGbXw22TwBrlhDI/vKh2XC9zG04GMbOkEzom8xbVKDPfJLpmQ1wjQhrR5BFJ92AO+BtQw
nZ22NyVotHKmAKsSXNhYeMheMpLjCXmuBjoMI9Tzp9bo061Nf8MMdgKc7esgIlGZ4BvIV2CPAOnS
GGA7zm98jcCJPkhNIP7OSetNXtU3cjKuac2bRcQ6sYZu8cinzdQwNW26cgf2DlH7ZPgrgq6AK+Qk
j/GSw5OroW6vQpKbswpyNdEP0ZtZkoWT22zKXGHehXecCn5qEnxyvnm44EgEWEjU8hk5Ih+yHHt/
QtLLGuWhtp7KoH0OutaHYylPFuTKQvbZqxtN81wBKnKbZK+t3NWdTmttOM6G7S6yF9Qte4bM6SbF
0ao8JIIATpc1jkLSX2jFQNTu4cW8YMsTtPbxM3MjfxW27IgKQCVap09rarAPds8VlvyYTydgCcbX
Efab6MZxHbEeWSEcIJhaC521x1CvdBucJIa96jvyiqqnCvbeuZb906jGN32ANGYmfLlS5vfByxj9
RYR+2hqXtFlUK61m9YBDcs5ek++dVsol9ha2fcwri1bn2iB0jDdw3NWR3MtBXRkZhseSvIIodiJy
SUP77GMpMQyEE2bFqoLLiaUCh04SnvOUQWc3BX9aoE96F7zJSBKB2Mq1E+m3IkyinSiLZe7NjlRb
fpRGcY0aByuvtw0K7QLq0tmpyZxzarjzvUDbBkM3Xi03h3eSLzhtnhmlBFjPk2mVlTBXJbBSqHVy
q3HoWX4muOMwrfFCt5gK+zLl4eZz4yD04WN5o0InmTJrcJxb5hUo+SmxxodRy3NQqzPEjWLl2uaR
DGeBXavZDUmz8YYUYjSrdgv4QRZV/SrmBUKrevOVxaxYSn9PnidhE3BXmvmhqepvBBoanLbwxzf/
Kmdc9ShWBleRazEQ1C1C49CF7RGRNnwV0803w6P3sc0UbKWPjZ1iUHd/iUlrV53d+nzH3JpDUt/S
TL+1s9ihOngN6hEyT+Rqrl5h7eD2r94K3o8yqe+hM3+zVlIcazgvc6GsjI4k6/4UwenjZYPJyj5+
JUCzWdW1dyfkFAj4DHO4ir47OogF5n3SihlWt3G9moKGAfTY2496VJ+uDJmBg0BmPB3STvloEJt+
Y5MUsoUuD8gowU+L0Jn5l/XVlS3QyXqTVslPqSVPTYdzNydQJoUNhdCSCtFuYVMU+afB3FyQZWCn
N2LsdmhH3UVAK0ICkLHhSeX3hZ2idNoIM/7rDrra2v5H3fOZb1OMP4gvH3XgISGmFA2n8lVpFTkD
vs28a6BcELfGpekkpUBfBeaqa5qDTsLsQRJcigd15iiV5nyQh5uQYeGiIIOiHQdKOU8b0Emi5SQj
9GD04bYmlxXjCHR8HNwotnU2huGuCFOiAybNWegkf+97TZ6Imc/OqR0b9y43kd9Zr9MEypbLZtnG
MGksipumJnXENosLPN6/ZWXcYjDnSwae9rptv00L23pocNyRSSyO5MiudIS92lSIexgOziGYY03E
iASjY1F0RDBm7BJgQ3howWtP/jGo4+5V4k3beeCcVpOPF5KM7gmRMtuGIeH4CaEzldlMaxCEZnCP
YyHXYaMXcbqzlLMzOjawSdneuTvtg2uI4OKkVXABo3RFZU5OiQamsmv3tZHp+0HVn1WrY8LUgZ7H
ZcENatCQoT0Ti2zaRr0lb2OWrQXM9wu3V7qFV8bLgjQfvF1O1K+NBXZEscJCOqks1iBkpiyzPv5y
7OkxuDTRYdodyxZV+uDGv9Aiz2YybUQVwZZDuOZnYNMCliI7IwsuGW6J7YQvjWEMhWQu5xV/8Lfs
rGKt2/GSK4JnsQVNRZIyqdkIjQjywlUXZ3QlGVKGziz3Zhg3CJiDpwiu8KIKI205esZXpqucUSlu
K8aERLHheRvM3ZCTzE69jtWIjjqpUMROx0yyjc7EECxFWX0Uzk2WCsy8xkY6UNdi8kkyahCiQDFm
4m64pAtBFonCCaEAUuOqRRURqbHGWIWkD/wzhQpJRBTN3jPd4Tkk6HSZZryUWgofrGFT5gSSiN54
HU4oPnw0Fqovr16+weSRL3KfiDMTab1gFc/0KCGkCPX4KkLNXvTFvoozuv6Wt7aat6ukfoy46nCK
oVQstGDv1Ma+kUjKmae067jU3/0RsFglfyS17MGEaxTqME9snGSZsF08/e6OLFaxEYH+bFNHGaHX
80RXJMkSJ+cEMIKCPm42WuDAO0jVHSU0RklrsO5NhLkCgyUZ86DjNBpCGVC387exfes1hGZS2/rj
SURmvsSrzoa0uo8lszwvKs4izmACmgy60h4Hmk1Y9FBErwpP+p/cRpfRWrRrWbXxAhLi2KHNFID4
Aw12sUnM/mzVCmkkRD4QP85OeLAdhuFURNlzr9J4pUTy6uUhRErTr+5N3xw543DJe90OvP41zVJM
3VXzInLEf33Ir/oRBKmtUx7oaDVcXAgOVmzVqC+7zX5NZKH7JDy5ev7gTWqVFeCSgypdxCG0kX5H
BO9N8oeSqnBwi8xNWtuj/6I4oTTdZ4UPuEi+xIFWz/owpOnDKvFUdbeBHaIjfNJY5SzRWx+RKBNR
Bc2Hk3aqrF2SpuEq1bR94gNSzqXgc5sQ4UHjvypkeWpsaHtCj+2lfXTq/IfRFD2CBec6RdJVFn68
BHvdcBOa18iqScDxwfrKLIdvzjcuXOqNhkcqgo2ztk3HWnUa2aA+RleSsmCPwYhduo0xrJHr8ZZn
aLZ9xNSoxgn465sLse5y1Zbd2SYHqB1jb4H27QuJNIVx436geg9xFVTt2prGdUXM0dLnQaH+Dw59
wjnWMuMtWZZ/+yC7O616AiMZbot85pkQUrAYhuRY29oPvZG98KZuo3fcoSiI/U3U3VCXqq3WpeYz
Bpgl0jcMR7QmTV20Ly2af1JbfhLAAhteMyZ9Rncosl3Szf4UD5Nlr0IHyQ+u9UaenUjKvZ3h6CfH
BRUxG3hWukTuDCNmBMdm/2sh7qRlfXd7faDAr44k1f+E3Revf31skXEYdHIrVY/o96ys29pmUL+R
YXTRSiWO0uRT2A2MDByTiYjtqlVujt4yUt29jfHoeqN+92Tq0QRSRHhhsy7rCghJod756DBDrwFv
JXFjbrIiqRdIOUkhKrlWA0aM2g7hYrjqJ5qcmsUR5TpNa5MOf7uA5fkQzZrjDcaIw1h6CVYHQjhg
MZrL0e8vuvs6cjSmbn/3coXvaoB6aVQZFxSo7qWCsL4GXMj0gmDWMK/GrcNSzxdud6jBlPXIi5aE
VFEi+Nlz0JrhJuJ7o1QwMa7nPG1F6Z7GyFwJjc/4EEaXBpeGFVvxybYxgvsAm9loYYAgWYafzcKk
m2OY7u+Mp0u+xojuIfeGoyEZOcKf2WN2RtPG0441bL7SGmalXTX3SOKn1iUEzbLbFgMuWiRg0IMT
7USd+pNZY7S1Df9v4gVH4nNhDNSMA6F1sfsi00zBs1sPMdCeRpF41OLnH0c2r4BmnIQHt/cRD9so
Z42EB7wJYFqYMdE9A8WhUyUQ31s0iZ5HNFSHZ0JxmKXT8BqMnA6D1rkLL1EdZJpO0WxLRLNv0kiQ
zfH8LQLXenc89iNxgsjGNUy5/TV6gg+kFmhLxyc6ot0Zqcs4XLdX5eQgtBTLmGkRWGwIyFC4PmKA
N8zwLDLDfA6yKYiWnqsjsHT5x5zU0fHHPzjG9oWyADJxmg2FJd4rjgChr03RkE/J+HxXQ8KyO0Xz
m0Y7jDP5Guetzo+uOwyM0FdrMAzNjjlVjqxtZeU07QIl8gpKyjmJAHk72Z9BIRmbinLV5FyFHpzE
0eb/Y937B8iIRmFWSbK7O34YppSikd3dNZg2Yh0mvEzaYNps8ABaUrwPQVmQW1StO90r9q1/G8hx
3TljfAwwQEUx2QXQ/bONpBzBuNNjcNJoaIxi3st5LvY+p4tXkashA+LAylsA9Zijbbd9dl02R3n8
bgaDXFvkjA42hpbeateNojiXOkHDXtJsMQgwhYiTs0f2GNPFJlu7AEBWlsVUwzOG97yxi70+px2p
wrrjxMfD7mE5JkhM8B5bERSBxNeCDV4nxNM9Uquh/i0wEUcYnBYsksoV/rn4HLqVvYoNkII9yKQs
50ytUYNb3vATi/TWNBkSs9JkXBe4x3DgipSY0ipbex4zQvq6eete80ne0Q1tJeHNyoHAGmiMuu0e
+Q6tLyZ7M4ALN9vKPa0gzGjwTvaFGcVduhMK5047OU7WAj7u9HUR7Qwl6n3WRuHcfu9Dv4Md5aod
3d7ASkx7dJZ1CRMWlZMBqhRXBeqjicmkhVurSHtap4HE1z5zXvJef44m+iiN4p3XeJkPUbrz8uKV
Ya5cNgHzowpBD9zVWCCxHgwyE6c0e+OWcfm72pD6YJaaQk4pPLvfQNM5smggiwvm87KEeLgPwkOW
2rC3iV/x6iZa68yziJWAe4OxfFfhKV0wW2iYEXnZzqtxmTZ/EpwoGcbQs5btXRS02zJ2RoK86DnS
5phqJpAahVbLV3CNAzO9dWrqGYS2LAKIc6p6fTd4c4ZtltXbQB/fEhGPGGssEreIzcMnz9qI9fmh
Mm1t7fX+tOrbbufoD+VC3u+MueJuj52N/b1WQ7ob/fbR+Zum5CfqYlcsG+rOqK3tbR35b93sowJ/
iw+rdJEC5yiTy1UvwGcZyD5StJNMxvJH0iKmn8CijBVbWNJseV+YyVVQ0suM/S7rfilutsu8yyTz
cOlo0MRN8uM2soQvYSGU2ZKIjeqLlLh1Z7BoYO31py/1bMe4FNqFhmQk6m+a3fPWRTVtxUdguc+j
Fe0sO97H3bXQqVLyeFOWLSac+tAqA8xcstK8g0S6zXya8WbX85mgVMzKmxO7H9jg0fRuSNpit+YW
/bhoGRPExqzbYPPJ2GcVmdojDfR5rDA9jNz7KnBpeE75xN4Zel3cvxqT9cBu2ixCKuk2dM4VOYdh
2n4D6/8qqNeYZFkvbUXguxlmv0OG7dcyTvOUVbXuxSp/qgCSq8j6g++zdWHU8z6D08mTZ3/vcGgb
EuFe6bGonI7sXnjeqTRk9+iExjBY3uc3RnH2MPv/pKq5oxvZtwNAGtaWuAx5rLPx0Eb+jWH80h+x
3CUJl5Z0T3U13sysaVdBMh54It50/alGxeC8ocyoWHTPys8o2ojhDE3gyQmL17hxTxBqnkxvj+6D
IKtCPVHsraOoVXCdyyeurd+4bwgca4znoPkqQn8Zib/h+MIkAm51NBVLFVuX2SHg2xePQ0wXCEC2
bLXQs7IDpRGAoWkX7dII4c5NATL7jvGEnPPo+I8KvAphj2xWMtF+0Qh1p0b6axYEN/Ik9wqnKVLV
lI6bVIkseC7GZkv0arx3B3zKWH3vOHtGwPQrzQ5apu7UPBGDBK2uqnU7OP68h/zwzJi5tHuoKzYo
ZkQH6jl7E1rKFOGbaAIVr7A0aq793Y/2Uy3h7De2w3FDy4lGd9fFNgc+VCTD4WOWONltRilMRJjA
n/MfUCrfYlvbRcbwEQv9AG+poIghxEUnzYPpC0ExKYjVKvbatVGTZF4LdPIu7ybOYb7wRzFaD7QX
VNbNxXQbCIbMuJUlLyOOO2HEX3p0HM322pl49AwXHKTebq2w/2W2hgi5ZfEGTZ/M1X3bBQ8t024D
nzEisjiRmTYGv2oO3lEdrtDRu0ZO/ARk4AMm20g1yBMRAZNwp4jSy0t/Y0vsa/kUwZ3h8M8+GqQj
hBb+qTx5rUOSTlpno2tRvUxEP220KeKio562dS6appBrrjGwWjyB0FcwZljrxqQOLmvQtwmbr7C0
T4aHMVZZvVikeM99sr3mV8RyH4MhP1U2ESOTTesaogF6eOPcdkgRGt9ENMMzKXQinmV2l5zwbOUE
N4Hx41BzZHy90DG3QYW5mQkB8npoUIuYfowaa20wyVuK2q8x3HCR6B0scNWOr0pGL/qMYiP6kOUq
Dnyv5m6dYPj6c6Ja4t90U3brZmxPTZG9J069nWwmEtmk3SjHV2gDbU4YYl7bhqNpCP5EanrtGNSx
d0XY25W/QJz2nHXHOCKPphf1khCfW2q7zMbnJCUZch26OV9e+67OhVtsamLWmb8AMWHHR/ZV1fQI
NHJMf7q+Vq06eVb5YdgNIuXJ+wnCZiuEtiSXjRPbxbiq5tndZM9J7b9+7V9xK+31qr22GkZgMelv
Y94BkcPyvzBjNmrcRavGRHcbpMHFL7KXwsnVVRoj2F5uu0mnNMW9xFvC6gMhsGJ4yOx+ZO7sdGdS
IQjtqCiSq/oj4etgi2CT0uT+G5cuVN7pGYMD08PCHNbtJXdi40Qvz1bEp/fvWP+raYBA2zJNCR5Y
bLiIEev7/XhJ4ipeQdmhiCli2ICDtqMaFAt/aBv0U+GxVh4ie+nJta5PNYvLTeYFqJRnlIIM8mvZ
og9U56zqdNZ4SDikt/Pm2fpQ/TBd7VaqH3lc6/jLGEJW2jIB2aVucmY34pRtWEM0D9uM390WcRRE
ZdRIn9M0ngahIc8PYwJ/zfQQSprghrvDMZmqwP5ejoICuhm//IAMDN8Q36EP/d9zxnATuM5LNmfn
Re3sPvI/xghfCpWzWrwAq3FBOe4ra9rnTGw8O33Opzjak/tyRq1TbEwjYuTrVUwT954PczELHVjm
kBzcOUgsRDaysJzm01SUOZHLSzd/LbRrdYVMU43euYBWtWWmy2aCEWJLhhxls4MqI/bWuoJrVI1n
m0HxMmsmYx+gY2OwE8CGYzqV3cMeTZgCtMDm1fguo+InZY+TeHwjouNxKmwItsZnBbOENid9iQWx
KijwpZ7WL7ZRbrI2/ajjfH6CiArgudYJo9x0yv6VkP40p3oXhXh1wuBAsPUIr6qUJ/QEVGha+Oon
xbOVa7OEiOffshI4gtL86sPwxh33atLKcNlG2DsRXngB73psui3xkuQCS20WHYVsKsxj21BV1PbN
WiqeRo5KPMO4iDQEXmCz4gQVKOgBPsRatIVPzF7Y8jENMF2CdrCO7AAnnbtMuVrCoK03OqL7IOMN
brFLtmWWAAuDFIjsHys7WPBpIu02FvtJiC82iF/xBCNz1EV4tOPoLSeFbg+kJ9/YLBTAvFX6Welq
J8LmC4fHtJ28niSaZtrpYkreXGbcrMuXEk3d4AU+Atr2NREFXjPCwrU9j8ZY8/+IuvpTEn2EZotc
ukJwm9MilTJAIGOLJ5lHERe98ZNj+jpkzWgcSi0iRyWPfhIt2VrO4G+9NvxbYogjo7r9FbFzMacY
KJlvoBDMWfOGBqJShDRoh5JjVua8zf0q8oR3ZhNM4qLAnFX6YuuYmtxlDI6YLNcI3j1Iu0Cm//mv
giztZatGRDHOS8N8qGCCspHELF9Gwsb2SWvdiL5iHw0naynI4ImykOTr5H3SPaSHqV4sajrgBDjT
KuiMB95RfcdKCDM3EBlvNM96OYmNTR4vmgr9mtVPLqb4HbkNPonpvcTuV+KUSHzvm80KRheKMI9A
jwjEWZ6V/pn4ZJ8Ag+yuYg3PrEkoDXfqLvJmWEEj9m1JeS878iJHVbE4lvqODzTcSal+a2+6GcEx
ZGDl1uVrxcwa+N/SyevXzkvvrlKSqIfxo9CbDOxZxwjdVOFm6L+MBgcR9lMADtLw+Gg2J9e4pOG/
cXVeu5Ej27b9IgI0wQjyNTOZXilvX4hSq0TvTZD8+jtYBxcHOA+7UL27q1tSkhHLzDmm+nAT/yFM
AfDbTEedaFt0ID5KQrCRhaJV2kxkH1hJ9h/8lA9+CleSxr4RE54d+m6aw2+vg/OZ2/1eLma887Xx
O3uy2aXIB/WExBC3kh90Vg5lqmenWUfgmddcOH4B7vzrm9aPkZDegPcOk3Zbf2ZpRgvhye/aZ9ai
MbvhFnz1hvDo+AbAERYcXqVIjFyyAcZpf8rm+j2i5iFFEFltjuCpO3hTfonRO+ziNSG3CgOpjDeS
hZy7R/i4jx1K9Wiw+BK8eI9ejpKiFj9NvkohEGrvR9m9QEd/xDHMclYzT6lBnJGW9dJE489iVNwi
YYT/DsbGAN6mydPngSSTWTJmHtKTwXB0RV/+Jr6+c72K/MwSiovvn6NG3SxID1bQ+tNFKIp5y7CD
fg0tiFqUr1B40DV4t3bES1+SV5gLknDSmt6drIEsIjfDfskoz4grCteRwgdqeiSOp0VmDjXzfGlc
NoRvTbm8xnIdsnasT2vLf6pV95QiDhuc5IZQ835YvI4HJIRUYH+Ya5taL6O1TclgT0I2sHk4wyNv
IaMZd5Pfv4Y5MzUaUpsxVPhoy+E19oYhKLEoyT6FVZg1Z218k7Z1QCwJWwAF2LHzIRPl7Re0071g
vzqjoI4SDr+UIrP3Na8PDYTRACidwmdXdh9hkh8VBURRhR95aActRJvCL66AFoh0wKOwrRFTJNAt
c8A5M47fQCga+wGBXpC4MFFmhHUOYmQF05r0QeujmS4jJdbQph/JKs+uSNIbHm1fmztpsuNvWAti
+i5SfZ944J4m+9EleYq5lDxPRXLLsDAR/shwQXh24JKWlFWolbkgjC75z9MsOpXBAy0o5HNBDpE5
EmtalP6vSGuwTv4Pwv/0zhxJL8+97WiwSqlLzng5/8Q5XlAz7o5J254d0jXhZBgdh0leF2zOAJ+a
g36V2aKJvRm/TIPVuHN27PAjKfvfCEUNkoFLJcmvAhR17GqJyXJsz13s1UdjrlA7RcZn0r0Mg/3Q
+96qR8fdyHPP5Ii5q4lXCaZmSdlRuMV3z12Fk9g54duQgcGccEMWw4PIbIvVbnYZ5/zOUX58QAN8
6yvQgxws5cDHs1DDQaMlrDamNYna8DCK/GKGVc4+ikiduIzdTWziDfOl4x9cAdYZ0TLUeVbiCWL7
cylpnZHeHoeCvVBYnmDMvLdW+puFX7ja5h3ZSXgcXPPXjX9t4izSfhRbM0V7h4vty4zRzYQYPdfP
6n4h/QhkdvdQ/QBNqK4jXs9oaA4h5ikfkgeFn/gm98mEBFRh3xBP7lg/+U39DsBJXHRBXivbFl4K
tlZbBuj+XicNQACizE7MwujGC0EWmM3UD+7rhlcV0E9D+ztWjAG4ZHQAKYxYqcSFNz73v5R8CNOy
YQERn4/c6OohcfDh5o06dQODEF05pMDzmEVWnx5U+G4WSAacbpDoRqZ9sYQe8NgcAbMf4ZJhLGP2
fOlDeLa9ga608zIedwJoRLGchqpUe28wDJLuYMn0ZX+NLasKogJimtPGL06NQMkh/m3joyA7DDNT
W7sCLEmuetAP9bzjrfzyIvcg3ZBBKW1rVCD8T+y0JBQ5e4cwU2/HRP96BM5vBkuSzk4FLHqmwh5M
g2whijdr0D5OfvS2FKaHgaF50CuQaelRoMVltcO8gQ15aJtDIQBeMvYfaS+2SYfXvs/Sk0mmxJNG
B7gSSoXXriPWGHDxHMQTsF+L8VicDtW9nGx2kbne9VBUUZo1xzx6xP5QkADe/4w6bXb9YBHFo7+J
SCcLa+6RsNhM/hi6OEb/jZr+vq+jq8ydP9kAJnVCArQ1UflNiSnPaeHtZzv9iMb2p5DOh6cAx8wW
CSh9i9jcfZhHf0c/NGwhvWxsu8Q5tbyPGWT+GunF0JKilzDKT2P6ap29kYmALrBuX0sXX72PFaZj
wnd2oJ8XLdxMt1nI6Is/+fmSiulVYJvWfzCVKEmj/DB5q00I0D7awbXqjFhp7RhlHQtLwZCYl7Pp
LU/06DbEftLzXPM6eLa380zrhhS54OfennTrkzXUeJdCkVwUyfmLaEHkfaZ3RqJJJL0nghod3qYt
vUtqd9PBfUUkveJuP1XGxLiemr2+QsftrpmCKozL2tpqmx4O3Ah42dwI4o5MLH88ODLXeFp5LBpj
BUHF/vtUhkGfQffpQ0hTuu8PLYirOXNfxdCD+YmtbIvzbYe2Nrra0qCONuhxE5d877Tx6SFRHiZF
yI7DNb6smhAVh9n8dnCaC2ixpyxpk2sVxX8RjvypKudj8CUzvg1OjOiuD/OXKSvJB1cN3KeyuU4E
oG4LHpCN5EzlImqjQR3WTKO8IqjZGL91icJR1fM7LjQMIG5YBbXJAMCKsfUkFmurBFcW/KSg8lB3
maNLVy3ceYdssg6afnxYwvyptSCidDkGscb3jW03IGvQjag22E3qwEHZJkl9uFblyBfL/KHlX0pO
ibkrMXTScM1XVJVbbSTLEb5mYEXtfOwVcnuN+AT9lYZwbaZPQ80I61NWY3EVBTt80NKMVV37j7Dn
DythqO311o4EBjpNxVqJ2R+rKX9VgnEQIFFiCpbmMJF6tRlUpOieFIYBt/fgjXUclP3OyFJ9cWZS
xdSQBYju/gJLOdutyk6y/Ixxr91cq7oNZXoDOOceoLmvX0JlnazfqLLuULTz/Jraemwi1TJvq/kf
qaNux8XuDFx/2ooRn0/r/rPN0oe+VAwAUWBU9aO3erKnqn9aqupukPrMOwLqhwi0U8lOv7/zo/TQ
jsYbkMO3ZGkIZAJWS5JNUHtQ6KTU0W5aku5AXwDGO24fcKWFO2P0LuUaqxujBMyfUG3LbbH3SgNT
eG3RwzOYabFSJagQZfoyJh1340wW9fRaCaffc2+8zxdXFT+qA1nEppxAHVOOTHMERu8o2UlQWyjo
6CujNXJ+CMGDu/BPMHw/SXnXwmCty5XnjHSF8RwPizs57saqWmyD/NsKYmmRhMGaXCQMpBGOo5RY
CGITdq3lENIFrZ9Yebq6ELUo+08Srpi4hWo+lX7+lKoh4DIl4sbajOPILi9h5dYO4d1S6YcC97fj
yjeZDl8uU3qW5sMDYO2lpXAUzFcnhfGSXIt7BXcyitSyqY0QpHAZfyvRHBFHwi8yJeLm0ftwMiAJ
SwkzqZnwXHjPTZnj0iRnsWsyvqcy/qp9siiKXDzpOD8bY/VTau+59asQydbZADiF9ZxXd0aClgK6
kEZ/0VpPO99gpFExYPNLzmlcqnws6fcYuatq0Fw7qJr4eOpfg+ai191phgdEX1Gm51EP9Qo4vuCK
tk6Srf4mFuIhxd3JxaReMoVAqEXvVmk+cSLcQeKwRSorUgBSjCQMZhB8lZNAWfZHUpZiCoCY1eT5
Ls64aFRr/G0sF5qVkjxVatwLB/lxnhg3GzQ4VyWXfcSaLoit6gT76nlMSRFWef8jAdxv3NSG1YLs
GquLeyjm4qWDgxk1zStrzTEYmS6WvbXsMCfhG1cYhDjuir2o5Scc6IQt+K+l619lQ4LSz4PngsQJ
F1gHvXe0RrTAowXsTVXpfb8cuLvZXqX3idbLIfSnO+0QwtbA4shjHQfkipLBhNQlV/YVOby7WQWP
umn/yML7U8ch+ugwfbV5NwqeZeazFN59kaNgkjfT0R3ERkKx1ns09LkUaRqzxNaBjaC3Df+Kobgp
4uW4AfkEO+NeIzvwsdlnfjjfmAbi3URzHJR+tkeQfcLnmLFBYqfvz6ADKjbHSxH2R8Otn8DMVsG6
tiJuQzyrEcOksYhvwZu+nyGHE5/EcbmYXzNa892I8MNFIEnf+1Wy7R/nqtlAI1ydmeKcDNYfj0nU
XYVKkgSEiVWhAbeLiQ/6F3+AKlHO5rQjt+EOYRwZAwPpLMBo6OZX5XLqDVvDngBLsuPxQvvDqvtX
z4I1EbH+ht3zjuHpVo/EU0cyRp3dcQEsNQnobRYS6Jx694UFyrDsO8BuhKC4NgM5b30BOgBwcHIJ
hhAMnJirYwrZ9L2HsdHCaUaCNNgeT4FYYAttLGyvXcTxwi/rLepZm6Sw5b8wIyupK8PmkCVzIDr9
DQGrZ+vLyCHuqmNakyAQ6WLexdrUhyl0XhLDpIpZqbJNfMuSuEH4YPlbN7KfrMe04RxBOv5dhkCg
+/EaK8TlqDEQ3cTX0aMLKXVEwT70hy3ICvQfy/RHVN4HpEEv0MYj7S4ZJpX22Hb25W6wRdDlrPny
GWe3itKLZnMTpCMscGsdxndZeWMe+EE6m0kT29/VHm6uhaJ42xOFmmTteUYRiRGroUVJzecsuS4h
9KLBMkB7zoqJA6K4behFf2VWXSevnTeCkmRPs8F69rGG5Se8DnOHhLHUdrcO7S5iAPoslZ5if/Y3
jTYvC1Stva7gpBVTOAeEWBrYVIETpbxwfgLGWBc55KNmvl8JECmpT8rYNsnkbmuSOm9o7e/cxiQQ
GmLjnRe3DikU9t+lmeU5GtmkhKYld0ujyEEyA/x75qEpIhaRWLtxpXw4tQs+F43P1jJDf5cWPgVJ
NO00My+0Pw6lAdbOHk8Gtr3ySN2dHPrBRl2cvoND6ra2mvi5MaENkw9JKv124Z5havbUY7IuYAhv
kzIC1LRgxXfY9NGne97JcvvPUXEtpWF3Lnz1p+8UcdqDz1y6/G0wSeC5FttCiBathbgLh/5Xlk16
GXQCq5REdswlTF5JlbCIJe8mnpI503cNiaEQC8cHYp7doDMM61iMmEisYbgvZegwEKY/5jYxdthm
SSnxrV3fx8g1rCZo+Qmgk72lJsDJRfPmZPbibqrOO40u898eCT9xMrQ90UoDXEwEiz3pfm5WoLhA
KFCuFOaksTgdZM90AybILK4pu7o2JEKwZOgWxHlTMFriF1dPp9By45NK3b8A8FAoI67KDSTBmrys
C80t90lBVoS1OG+g9tljS26VJep4gxd5hTekdxjkn0NR/kpGyYgpi5fa+RSa6mtqTGcfraSvounG
c2NRGc5FuhU+/NzCyn8iIoNbAraPUd/5e2tBQbUogn9FI9QBjRnf68JiyAx5szPfSzGyhaSPSFIk
SM7Zm5F+G0TMV2fnGdA+iKtu0aEE6N0HOcp5P6b+fwau8MCwEEbMcUpCVJJ/1y2ONkNBJ2xA58V9
1VxmjUxOeMI8dKg4QmkPQdSkxg7f+fgcx/X5txhL7nD+KVUhNUKi9d2IOvCaF1sN/sYUNJD09l+Z
nn+RvTOAy/9BS/rpJuee78GrefCSPN8Ky/2MhvxniTHfk4/w1VTEXWXpxICYWxcQftaj1SE6/c7S
1r0pnkpEnruqz5ZdRIrvHCVu4J4ZcFmHBsYgBvL4j+c035nhRYFuUaUv8jxo536K8KUg8HKJLYF4
SoAYbi5HfpW5OvKQX6qpKc+umI+WAfaM8fUYZHqRNKBOFwwegpfeffNhYQSyaoxAI4RIlzQ7ICqA
xhWG935inKc4lIFahg8vZQeTGUiYa9Qf7707ITF0DXz7C29bp65+jyLaWhAmyqT4kVH3xDQYPUrG
56aZfkRmjcTqmkWAEDJlX2oje0H1+jEmEQKyNsLHXzEgrOhWtgan5JAAAuuMu1RjGeanTeMNwUI6
zXiIHRY0rnJuk81/Uyf1hzlytU95vV9/UD2HDc33qzuNFxKSmi1/KCOmxFLbxbWabR1bWBNc/dIO
NrSPjmIbx/TWm/BwWF3SwubdUOBh1hzwW1eerYGnEsHKez4cpt7/r/KbH2WhyWucIuTQGXekKzyV
ofRp8cOXUpXFVS+XpfflxokGODj5G8oC5qWWeyrtqT+nKEpUZhkXZSfPJRi4mZtrsIqRHtm7wB3Y
sj46y4bgtGgggiFV8i70T9ZA0xrNQJKiCu4x9WJYIqM3MjKYI/+nS1G8Fv1IpPqAlmqOludlEthm
w8KDaLBv66g8L/ieNjr7iqDTlzm3YNamr74oLqpBiDNDkNwsHutYNBUUXlD5WsuExEFTslva4g7W
Eq3CbrLa+lJmqLpiD3m8j7qlLZgZe924RUl+0EZ9qFI8ww6xWFuYoveNan7sElPDhLWJkyw7zMo1
jyqpum1DkO82NXhek3kpzwQ0UZ4vM9lOSZNfFrbvpGzuvcpZ9pG+G71cs/usCUKZ3CPt1bOdj8dw
KNeVF5MJHf1KiaW3s/lAi0G+leY/2j6oQzM02LvlgHwRZ+NSji3I8KmxB4D+AT/2QWLCyQxG9hNc
IsXJVbhvyq8F7Szzx5Fdf4xahY2qR46Y1Yjb0OC/Bxt/jJJ2y7Db3hfkAh0i0+Z7xFS4GULmrr7l
4iXUJ6+Wb6BxH93zQMYMCwHzSqYeJwjm3hoOJadR1Lf4LTPMGMPU3Csr47wqrvzM9m2DSsBMUuaA
sKlHtaYxxfHGWjd10Tx+leNyNEOR8yNCcGRnrw4qaVRmYMs0/uAESPCSOxxTxQrzkgqVtP/Km5s8
i14aKCAW/GeYkaI5rhFEWy8F27lt6MffnYWSp4BhjNHE9HyIgbhAx1zdjb777cdMQLKdUtNDIfJv
1FFEeTW/URGj7JDTs1X7Z93Bv0EzSRkO5aHCA7+dMg7bwsFSHSZYkpIEdTRqMN0DX/Bc51hgYUSp
ro92ohh0okZHXM9eLMUCYMNRFnJ+68Pk1y3FGxyaq5NWHrvvhdSfUO4Xh8pQROOFePfdHGMjnvs/
jDP0fVcDwYLYuzH5Bh5iik4oAMQKtCvhF5hir3zz6HiP0k6ZRmXgvSZ1bEld3Bphy7mQ6o+m8wmI
69tH5gUeAsjkTs5mfkwcf9d4PV2ZOV/7sDpVITissmVv3nmLQU9qHfAr0gIYEoJDkfs3rkt/ZxQh
iYuFIPWQk7Bi4E+eGAGK8Ve05svKqT0Z8bJLYyvZt/DZd8Ja7r0WRWfX0e1klK0JUowGFQvIDC6C
oZAsvydOTs65HpPVVjC1PkYNw0m7i+1L5X6XAv0L5Ie9QpVw7hoRxKHbntfwIEHI6jyRWcUItXA7
95DNrbgg29KzrlNmEgDaWMMobuyN0KgbojqKnrEYIxsyreyTjE7GTtadD3ET2wL/kLAZ6+r6ofa9
t9waKejj07ToZ4Z43QYNwjkz3pThvDb5yqf/TWyIfmvjX+bNqVit2xXZi5U6T4jhjc5+4KP+M2c9
83hgKs0IvQbQGyJ/iI4qFsOh9NPvOQr54SNnoOag14O9FngWdGWjnpBRNyq9oPvhbw4sIa14/OMz
tOsNXgFCow7+YhMg1oEKHKcc7MqkQYdMRdAIhu5oKtNTAzx6m/bEbvYGutBMzD8yA79YP094+p9A
AzmM4yFFFAagXrBZmEDmbq+1wJRqmh9umz/kLa1gSfW+h6JKRHZYJDshaUSr2DYCXF1JYGE2WQpE
2izwt4XPaEnZU4hSDjlKO72kMRv3xT2sL18/JXAz4algEUJIcIQCeJh7sc/G+RxR7/Mez15PIE/D
hsoCBERcwUM202l2mrEJDmm9sYs1x8kYLvkQvS4FVYVvEj7Qxpx5pTeyUjDXtRVc2n3wrJ0J2TAv
Ru/EgOa6jjjFmSde1VSUpui+6ij5cBi5lJkFbf64ng4lMa2D4JPJC/EOEA/chFf+YPsEHZHiwkld
p4VFIid2SDg2DQTSUceAlaKbT+pYhRkrXGsOL24x7AtKE5Oqh9o/fiqcGZk8j7+l9TNlbLlpCsyR
cActieixAT2e24Cx4vm/LkwOylMECNurLX7JXqIhJpJDtx+epXYYX282/Jspz14TeuF4BD+Cy5WI
YAw3EyATPNaHPhYvauI/M+Kkn0S/H0IMNTCYuYiN3VxI3ChDeYw163/X0TyYyY8aq9dUyN92Mv6m
67R8ogC+VKbJcdik3bUivmVTjD0qpcpDnWsiqs3mO3+gj+VEQ/MDtKEpjXtkAl2g3TcMFKc2QsI2
EAPSe86PCn1aQYkjn2l1pBiiWAP8qth9iz5LNe+Tpv5Y/OrAs73uOBzySseuhtrdy8DOfQRafkIK
rdU9OvVysGo7DZTLsdsa4TUyiDKzyAx3YMpvB5r9DfJbRphL4NpNgFiJibGOqqNJ5+fSs29ceRHi
j63qz6kGZZkZDG+y8dD48XuRIm1yzIz4J/dtBPWbrIkKk4+oW11YpXylkRWUsfOW8ilMiaDBYxy5
pfXjDW/eUhaHDCFw8BfUdzqiLdeDiwfCil+w7QbWQObLHI0N0QRo5aYZ0ZEJ2zNrHrvBPA+GGe5H
j/kD6bH9vY/kMw4tTjxkQ5qZ4Em6LAaGnBcI2rnZmPHdUmI/HdUgKKtoHq2OtATY3PkukTo9Z3nL
i8egvud4zZ2SNyfrGLorYW3BSSUPXpsgEaACGZmGbDFw+QgjyGf3Gs97qDoHzi76JlfRtau6oWd0
2wo4lbmthPrjYG37i3xxz0fcoHvl2SeO64/XO9XBXhMNHKc5iDHFiL9uORT7n4NuMnG2C/00WQY2
q6qbN9WAtTYc5yvhM8w38AjRIUpYRwn6cYWd/9uekyciJRlPD6DuegaLHKz7pmOtmLLj9bP7ta5G
1PqXJAXODK5RK8ViRvo2lWjZYrJDlo9UsX9NIvHlGgl0g/xc6OwYzyA4Ra9YtjiYcblkQdl9mqzD
2c+zrBD5adYh4gEL08lA/0KZgJa/YVHFADh8rokeIPk18tdI+UMnSN7knCGasRzPmURdEZLkCCOE
3+Ra7NaNAKCC6XVqvRQrI/0q7t9Hc10I8SEe1cI8CtjpcK6TKbB9UNJOTZkkk6g5dxR9SoLnnSmP
b7mp3kojqWA8Y9g/9wMFbZYZa9yCc9+XyQIcPsHdLL4bZfwnQ+jhduW+wfVCpp6iKsMsVVjSu1kz
26khuu/iOUP127wAIuFMk3ybvgeYW6Zheqjm+bFBmLDLpJPwiPf4IiuA43K5tDay5LYCCOfCHt0a
rvolns0NvBp//VK+y9E+tQl8UeJmx0MygsINWakRZ4JEzHVuNLKweNCCISlFqIzi/KP2anpIH9D0
WE8l8hakN9zxyKHSUzGzJyurX1tRqs6Ox49/9O4g2/P0Y5OHr2Bv2np6GMR/Zkxjp7Q4sHFldwQO
PK8oySDqb4umAmrCrpwxpjum90bNQFAsV0EWbdazVZmK9NoLkQfEwtYLpvHG51Q1XfPN8MxkP5Ef
m0z61SeQBdb6bZrkdXHccs8qCC1a+uzNQOkNPCyBXMNLkkowbR+4zJipZ1t6iDRBqGa0DObKjNiC
V9NCSYK3xCTp0/kTQTHgx5PiLPNHsZs0SjjoA1xFRetzNkNUIUZrS7xnGoSLZWwIeqFERpCfLDVI
bboA4Nbr7a0PpjnpjRWxJBTTnG4cIr1Xr8XRxa1yWGx1GzVtgaqs5ISdVZ9bRzx6BrKvIXTufCS0
z24r3B0j1WlXJy1KPT3W+65fV/uqZmssQ2a8GTt7gyDhXnbupUEmmdiIdEQIBc7Ji+5xcaogXaIU
K1VPtNEEAZMRCzM2VX533SLgLdXeNeW4eCREARzFZDx07fQxepjwLANc28BJiYLAvoReYV3nJUae
HyLWiBfG2qBdmLgZwBulJvhKjCELgaQrD2pukd4i1/0MVYWsoSXUtgojeYyVL9kxLfgiuuZkgS4q
dmqIf3U0Zlh7EHGWAljVXJMFkKTO6zzmANQwyDPUcsClz+N1Tkp3GybwQPKluznV5D02tfMU63l4
s8xpY8tGvDuOPMtIFndGSo5kiuODWg42ZeuZG0uGiOB02m/LasTfaxW/iamPRoUxdpgHdn+YajaL
mGiwCTdNDzmzw0mpfIcCw351Z+uNcEgLfr0kwwpGgfucQhw4MWZmUtkffWckEsFgtC3DPr5Lo5aa
M4oDVxn1Zwzb2Vic6I7dgziKcXxo9ZDxm/jTgBSCOBaZs9GG17Lx+13Wdc13RdlNcWv1oXkvoEI8
TlJC59AdkRiU4ywbRDbuG9wZ0EcMPhKL4FL83YygOTLYwzMF2ViM5DYAdsqHUtsc6EVZXogUvdhz
Jo9pH3pbKxMPtVd5T6YIu1uSisAubYvFasKM3Sm7cx0jFdZYac5OXv3pkVs9lmghcHg29whg/7Ny
imTqQ/pwz27uE+6fLRKqcQd4DZuUswTMUKMTRjx/1yMgOLmj+h4MFT3EAAWhf5fmvkOReAUGFCQR
LPJs/WVV9s5telGYoLb08f4t+/dt5T4LevIkogDeoH0nR8cL/EIrMKdYBSfmAc9ZNy7sm1ZRMagx
MT9LW/+HKBudaZO8he1g3OqkAiO5AKJxQ++mfYxw0i6qm21yi87VkyfhGPUjpUaSHDFd4Cyq+mMp
WnFzVjCQSOp30+mLQx4O4mbYJRrYvn63WveZMFLKAqN7WqIY2p7NfNNLLBJx0D69253zOM391WjS
lvxQo3hYWuLMvfJmxxMBXOsnVWsMB0vqqYP0sOS44V8mD3/7OTNeJ0HKeI1SNpgknvs8bJYntHtP
1GvzqwCcBL4ptqKz4/nupVhMTgcTmUTPivjswsZlKsQAR3Ree1+ohQUuwejfUdvex6TCOmgw3tMI
l0o2p8ubm/D6hHGXPich0CAmJv59OaxYdtHePFnoi/JKqlLVtl+m3x9Hfxn+zkTmKGKqG9wgt74Y
xxdksu5WkuB7FHQdXTT596HW6tFnAEMAyeO/vxgcdHjwiO8rv3iJiet75sAfnzsHcxq8rZMGG+NV
2Yys8v//YqXUJWl+zrJRg/yKM7KuO/+IK43oDh9QkT1Gdy5f9Sk2ee/+vXyuSPYOicwXVMHOzfBh
B//Pu9Kp5lRyBmBqlHB85lSpO22ySiuS+cGOqulax8tBYOQkPJeFA677HB10UGOvA3C3+ghKl2BS
AHX5BMuHy7LwYbD9n98yQ76kVSf5emtGCySGTGxffNP7XAx60tSZuAxT6mQlSeYYWgIDqudxNGBa
yuWUpwUi0aG8jzwEtQVCWS8R9s5I9UPageUDcY6ndfnPpy61kVYSN06ooisb9JnshwsU8sbCxI/o
qXBhYSDK+AUB/S1n1g1XdueU3qOBxBrmCJeYyeCL4oOEdzOhbhs1/x8oo3UQ0wV8Z/0mLUkorJd1
AJVBR41EiABUfWuUkDyZUFecCBtVDyIwNgHElaAe2Bdw1ubHpVyDTASqdXQ08Z49M70BTtw8lS8s
TTlAsmTVdf2JYefTiV+S0XgdPMzsb9g49iNNnmn07yqi6Adq69c304fY4hGtRXf0q8Giv5clg83K
CXg0imPYxcih+3W+2IbJq4D/Hkh0u7ayuwuXKti6qDgyT+U9ASviDXqNWp8P//6EF+HmXE125fnf
X+cC5G/lZkdIa2sDIdqKpAGSexmKuWecD6imFKCbmJE6qZ6IUMgVSNwM9GLXVxyjHgNOIbk3XGva
/e/f+Pe7//nln749D78kZIjTQtY5XPhqINPw0WT+4HYzJWqsmvO/31kz2aBxPfJs4rI9Dw1jHAOV
BDz+9bccRkwPv7D8J7eWXL2uZ8Oj3cQDFN+SPOXWp3EcfneeK2gJY88pz1QS5dlmeXJIG/ugJzUc
F4h3tcvuJGmbr8nA3k/iAnlmVYDg5Dg4w3MuqRInRoT8MDLCSepLFRUDqvfm0BraIDABkwSr3Y3h
sgLDtt8MWHjgX4Z79FAH4P9+nJ2iaHzOBICe9c8xnT4UK3QxrZdPyyY8L2PDtAbEJJFJ/xTnb5C+
2DAgcFY5aUPNOANJm+1xWxRoDhyCs+uqPqrOZ0ZbpUzFip9yiJ5HMpAFyoYsREy1VGyworRKIHdl
dyyQrFOXyq9WDo951zIZ5EEuaXQZfwFkwcZpDPi26FT/lPlEKuAOG/xzyIWInLe/CHNEULv0v8W0
3Ol227DJhn1iEUuwOHh663nDs4ZmJOwfMo99g9ET+h0tbyShwW5YxN4eKFmr7MmeBQWJFOiDPkrk
xtqcWOE2kuKL9k4V7tc/z46E9FgmnMveIYtrWsglvreYJh50ZoNJHm4oVYdpaHeZ3bt7M1n2rf3O
+FdvgEjfeZWF7s58i53+L8b7e513e+wRCARj6wusLEcT211XjQ9QNkkKXI2cUXVOc/UfjMyTinEH
WA4JKDmuXfaumwXNvQN0sHKvzkcL12Ls5gA5y7BB6Stgao+fjTE9sd78cOMWZ29aMr3GdkGFHt2V
CgA04aYVU0b+rXERw3JGfuSlJ3t4cC3oWB4y8k2B8gWjBp3g2fPyJ/bmj7TPTKsy90tIfDgR2SvD
Xq1sHNds4VAt7/zU71QBUQs+Y+JvzaeKCxdlzVB3H0rUB3oR6gYD6HQJbtcA1UpczmGu2HcTsJbB
07YQThczLUSY1pePJWPArVP8fRqKgecY4xaj0xUDHPavdALEKP8iO3gwRnr7pDitbvMt6i7XWsuJ
6sOPEAHNBxBt44b4xnvMO0HHaqfM+WXs2YLBdOaAM9EuadS82tUPoiGJIgR54oX19ySd/pBLBpVl
evmX8Jr4LXm5iXEfhlczj8Idpo4CO/w4sGRFJmkabPZGOhlEU9wHZuP/6rpmckM2jmbmnrRAmyv2
Yf+PvTPZjRxZs/SrFHLdTHAy0gjUrYV8HjVPsSEUkoLzZJyMfPr6GHlxGwl0Far2vREiMiJcni53
G85/zndgeX8FrFjVCB225ehYVdg47cg8k1bUkmk6FA9fDrvQJHNjzMGRHZshid0y3P8amN5SUYje
OFfDDut/BeqLRD2rDjdMG9mgbq6lwIXrlTRhtsYIkLBTFKRW0PQn3XOhcsj9pFToVEnNlcuSHFaE
cxFGcO3JGzApRq1vmuoISnC8iSqvX0V9z20Ch42UPeEESiVdxFg83SsaKBgiq/wQyvvBt17ShAB1
jApwI1F/V2xWOLddvVdDP6zHCt9+PN/JId9PkyIHHMZbXJvGOkuByjBPuPWr5Bl6Femur3nG6RXX
bICwvl6i6rPJ5asYtN7jdaGUN5futl02LCPKaesDRhlcTC97rnOeXwha7ybWEAY9mDK5L79DK4Cj
0G2b3qhXWALR0QRMffI6yRjsggiSuh8k6M3LgQoUFqpBueRZb3mkn7mUH7ZV3DLMv/fG/ksdQKtw
ks5uu4m6K0YpeO9aBlLig0May3nYHEQ2vbksqHLu1/OU8HRA05nZ9N5N27gx5w0EwqXvjne55zCd
sAyAE435Xise0WuVs2vEqbZj3p5afNatvAwLhkmQhSk9BVk3+jENGcpBNx61gyNFFT+aRlJovCAg
aDAaRuslHIrbZQk0ZjKklf2gmU76qUmk97dtvX4rnPpIivrOGzGt0mnMp8L4MChiFN6TGchXq62x
2klEH05h1vQjzkvypnX/2BfYijMSCSjSMwxm38J/1MmLk3AJ8rrvrPMuHVF7uEUz3gCVdndWxfC7
LIdz5A0XryfFUIjPjhxbq6xriQ/VLKqB3STY1qm385sM4LsTPZB/2c198ry0FZi9A4LnUMCYGZMz
r/mdKOo9n4pz07Zv48KaSc2zLiPGm+4nxW168aSVgmklp1B7VdN5BQpubSYV11Ufmsg0tY+ONL6d
kQN7b7+E87tJS2rYlaDy6RLuRgiwHUSD3CNQwpzmhkvRnfE0isHms8s7BuvLUt8NcHWod23tf9oi
eKLGDJ1SgslryQe0wW0aN0fm71+eQ3XRHMEBMIbuPohNJhcLV7Gcra/UZb4jmYawnDjW0TWL7DBh
TUjo2DLTrDqoVCoOQT6pT5o38bh5xbVNDb2r0KU29pgj0jh2c9RYn/76Ei2/jafhgTnGIwH+Rewv
u7U2ODWaPYG+RuL16UrIuL8PSHo5SGEDYq3+/Uvalk6aufY2w5nhx3pYR2kHeBE2DPOkIKmP7vIl
CQmbDw7Jp8jBWtg0J+qL4EilxBJci6dVmj3XBwyrx99fchs7SsfPirEeR8MsoROubwHITTI8kpTE
9eTimQLEueIXzfH3F9PGJ5a1wYDRSNwWtXEdly45wowblVVvqh1ocidK0TTODnT1MbC9z3rW9r4z
FXxAJdy1GpDAYS6vzcrBq2gDlumM+26Zc1G39NRbLrftgqtg3LxJE88ghzsgyML5nAnKcsp8c4ru
MXA4FdA2YTwwmclukgxpLZz6eBMPgQMMLl38cGSKbBJbVKCynLYR5l44+ra/hUnwShQebZHVyNf5
bYt0hQYZH9Nu5izjjQ80Eq05zIKDrc9ynH1M5MwCpfNs90l1b0qi0SV7e0oWPzBmNG73ZZ5RB1M9
xivfTw5eHrxjQDfsND6HZUZKhwUswqSzxS2DGRfeBqe72Q3Ump2HfwP53LSLgxc4Zz0jV7vcmVlq
T3qUF9EGT+GSwmqBX0xjyulB9id6mL/byKYs4MvCWQye/xC7A/H8VUxkrwzgNFci2cWde/HG6dNy
rBcE3S/B6cjvR6wpjbsjsEzv914lPaFg1T/OpcPVzUn32o4nFCagw1BxVy7vdXJnwN4QOWOtgq2h
u7eJyxU/alZCNqGNmxOGVDo5EAULNsomFcL/C81VrI9Rs4/j8jmImRcWrWb8R9mpMJlPad6UoYE0
x8q6HkL+bybHPNeVd4Xqj0mkJwxb2vmvlgZfv+LGxZYC5ztoKZVGONZ0vmjNUdzrx+wCrunJmx6E
z0/E5DTQS+DEVtswoHtx56YlgOFCMTQdHooDvV8amiv/+OnlmI20m+Kf9ttzLYVcD0N1MNI4ORJx
oA025yhoDHvRC4ScccSKDEEKejHz7HWv1ePYndMgKZ6V1rvGcl4gthJrZyqY0PxZMsvlG7hZ9LOf
uA4Cs+oBMmJLtZJiPRCIYWvHMDaWGxHNP3xkJyztmIdomGJ7kswDia2hQ62cpQq6U8NNneQOboXh
scppYo+Y3syR8q7ZYIDv47QugPpPpJXw9kgkJSa0uM/MjaEYv53IhC+mCrwzFtJXY5DDaBLA1JUZ
nevUvYr2y0r6h9kxsbTn3UevuD/Qcx3eDFTWWY54iFznWaR8O1S8zG/IGHfuORD+Y0eaZNeVhAa7
7osZ9JOHlWpt2zylSBnMh5yfkxshTXjXcObwg/E6khkDGJeBmwuBuflokI5uSIX/0AX3sjC/B9q7
8+ZynQn+Yt0DZBlF/jKDRiSybzO85J0oOKnFEwZf14rG6zC50KyJ4uS6QZ2rql1pcTEidn+cDaNc
+3XBZX00D07rbsMwmJ4mI7e20ggv1TQ+kgx/SAtQgo366gwrI43NgWAeeM49zEXwRsQt+jfgGZgZ
Avu7H2JkRCqv6VzlJ8Z0q91ZZXYtnWg8GmP1FCbxqx79dJOK4Q7ZQO0FmLVW0KgcGQ4wA03RC/LM
1Y1vVZdxTrMbtsu6/IGz+sckmcI4gqdQN2AA++WwvkhZVP1Ya2lzAEnnqSVCgr7Z8kLPfU0nRZGA
jMt4fRzLITnJMVcxzMMRYeyqgp4OW9Ab6DrGNZFq7c2kW3BcuSd3krTkJtQSGDGbtN/swVCgwNYd
EAkhBl5mWW7MjHGw26NqYEMwqw9YaG/DzFVdWSP5WSe/sPBSUJAUnFjH0DkCVS81l8aYA4jTEIpK
HW6nrnDfpdEeQHliPx4YdkvTBmEInnedmvQkIbDdGsXLOLQBeh1X1QxDuOj0PWhiOgfsBJxQwsht
bPzvaoJlgUXru1P9iRN7s/rft63tNw+bf1/62T6relIott1//Pvffvdflan97S/9vzrb/vag7X/8
/ibRd7X+6D7+9psNOaNuuu+/1fTwzZD2ryfwz7/5P/3Df/v+/ShPU/39jz8+K44by6NFyd+702zT
/f0K8dz/+fj//HdXitb+8cfD+FF+fVCv9vuxDl//+OP3P/irbc0x/5SBZ2KNCwhoepb/r7Y1W/4J
K8RH8XToT3NI3/yrbc2w/jSFTdfa0tDmOZKgyr/q1gz7T4mRR/BnnhuIwLf8P36/9jy1u79q1HjV
/nqq//z9vxF8vWOS0rX/+MMyPfG3vjVpLU/OsQPfD3xPLk/l731rgo7BwHL9xzDjpt4s3qImjK9+
8LNTgkE5jjIyhJCZTUqbB0F7cxUElyAIH2XvnFNBzzjQRxdC0GsY1DQ/m3RAK8qg9dIKHSz90J1U
xJ7BmUURFbMWvOkbQZ20DOiVHpP0nYjSZlCwyDQ+uCzAHDY2ePVZqdurTesOmtHJN4ZP0oiY+Kiw
zjBx70oZtVRkBva5pOiaA/TJrSXwnqUDO1jasCGVxpRj1+ZwFvRcQ8yi8APHRBmVMDpcmlFLmwqG
mK4oYTaH3h3r7djGT5ozyI0ecnubtdWzCLrHru4eLeWc6mZ8qkh57QUfLwZGZKOcG9o5NyVl36OF
/hHoCGWI5Hu6NIJPPm03pkLO8aOQMWO7obb9gcLMfexg75sD42frD4/uArhsC9wo+QTcvhH3klbc
Qiy5t6mKrtQTcE5ORhaDqKHZok3yewxOuDLHKuP8iDmr6O5R9A/15HzLpQXdW/rQFcXoUKDjY2TZ
ABmX1vSe+nTKk5oTTdBh6KmFCRPvlI1/IoD4E1YpsXmD/C0bMY3s1EAE9Y4eKKZ3ms52AjXgGt9r
upBuGgsvPojXE47eH+7S954uze/B0gHfUblpz/AydEw/fKZpis+siHJPyuPxuX+MinaaFmBZg4Hb
Z2LFESWVK0/Yz9mY0RjXePSQpYeyw7TEaQlULYX13dJcz/gBq1xJm330c1R02xM+hwjC25ARZrvt
ioxuFW+65By4PMP0d9qTjKBctRsVdK2+t+L1tHdt5J480dDhQ3V2xt1kpY85lwuB8FTP7rNQELnS
vq7vMGzdhIqcbK8dufUQ2do+MtaBjy9DONbagP1GDMYEjot5TPnLWyTeeRZlTG2Vv4I2RoJqDqzo
FxIB94ymEJLYGs4lDcMk8RtzQ0Aat5bITgK8PmHPYEu2azyyou8TOo0Aj/tvYVphJm8duMHfvlOg
X/RvYTHYOxwvw65vEEcQ7Eijtdkv34nknkPbFo1jcepy4QcnO7tQXIX1y+oXgW/Iv1z41LGc39yS
LgNvYdC2xovrE4EqJwhaprzFAdD6Tr5gFW9b7TKXNp/ljLKps+gJDXaiBA6G8hjuyQPFN2aAAUtm
9U5r7H85WRZyO/fcSbDpDgXxiYFjqDtdmwb9v/Bb7zDE2eZ3E+qmi4drv1h4I7a7DAOdB4FvNQcl
CDniKJxZ8MYZGFwKUqxePVHyY3MYN+nBYhA/H4WufqiQ84zAKLpuA+MEOOww54O+tQJEmdyU343d
HucisU/+XOH579q1N9TFQTfFYzN8V6nzq7fBYPh8C6KI7puOW2xLPdlgL/rJYeHRYli47lT3y5kJ
1CrDhQQ5cZrJ0DlTqoBMGR9UC+QujxBSMR3ac/UM2+1HGdX7jgqGacnxWQl5HtXCoHuvgYUvVRqX
wu4BXmkIBXbsXeiH6zjbiagqNnPPOue2CRPkAE9SVVS4z9DhVJWmm66t1m7r3jlG9ZYuhobZpTVi
EItraScd5Hvl6sW3+9VUo3GucC0QR/c3ibaoSUFs/s2iKpV/6tAZdgk6S+JimkniyTrYoUCij6Hz
jefShPyXhsNrkiFc0I9FT44f0AdUSVTITZZYTGbVK5GT7rZ2P8ak7enxpRFYyK7ZporG3TIhzqeQ
a+FT+vZLnPKOiXKEOvWDUGx942bFNmNxRNLDfVF1zYWp1UEphMWyf3A865XIR9pg4XSMwGbOuNQY
WTQYASE9B585evo6ji3OolDUyvha1BFvX9tMDz8sTdtCNjk3xJ7g1Bu7geJRkjhMiGb9M3XEZ9u0
RyBD1c7X5a4FVJqAglvD2JVAOL1wMzskfjhywo63uk2DUEofKoGLgrJ424BVwsiYhfCxWw7QYTTe
d2kt4CpP9EQWq9DV5ECH+XGi5GBViCzYEDk5pFXJPZzu95gqr57CspG2DK/9mkysnn7kNBdFsRdZ
OGChIFLKk3D9PcKm/TqFCsrVyJs3b8EouRYPSwaGVPbspCzaYtj2y120ZjmsHQ7DeqZCTABBG0Nx
KJZJWRnI7pRn4jUcbb2Pe1y6CuQXjTRXPyTW4lA2swCiYB1Lujc88Oq4BVR7SNOy3qZyPFboCDck
J64JJq9e+dauEyNTj0I8QC18p5TmLp8FcqrT43b3hsPkzhijY3XyzRi6TqRfC7vhXkvN6hacFiKS
v7coCijdFiBWoV7BRzCFCcsl4QZs1fKPXBgMbp6YVOko6GNNk4YFzJWas/sxSx7dism0q+/r3uJb
mtyY6vg2N5iSxkH55rcaShBE3/WcY5qYMdPjUVF7UmqHSnKmt73qac7nh3m4WnUKNN/xgcc64mQo
/lRs82V84CP0r6oytbbmEkkaSRYpK6BgtTzPyW1UOY8px/S6qYkGMqAk112E+WPEOSpmk2OfNd+o
M/qmM24n3RzWS3kXDoynssncxGaECmcjZUfZTz8bnmzNAL5DTLXRAm9GWtg5rcVM6BSTzbBUjA3U
fRgtBbK994o8zgVeYdIX4yfgg/cwwmSGoN6vTcthzxiCBOdtcwhKJrjknHdCzybQZ9bVNGERZbDE
d/ITbGQ1LidBA1IPV8Zs5XfCKasKq7dMPI/a2BYNKX0LO8gh0kJtckhcc8y73Ix6sUFUSLMQG7d0
3oogvAtbV5I2Si+0haVrYAc/3WpbaVjt1Tw8NGXXr2BTrKgGe8hmBiINziPBSeNmVBBzmumhrifj
RlV+gker/2zoKWTQ7VMoYsFzVVP6k5vjz3E4+JQIjJzqsDTPlwAXNHieealxMZ5hbH9ywsUbcspn
poeWaf9SRb0N8MIDPPgYGcLfVHblsiGNHF+y9EmE2f0ELiiKnX02FR88CwvWd/mcMj+1xBNsCqDk
ePhubENSd4Z50TSdPaf6n8Hk3Ratc2LA8u675V7V5WNieKfCTsQLHv1XACOUPrrep82YHwChrKgo
RbgDEvINEv/MEUodvGQEvwbFhbgyypQ7RjFLjoCpC9OTxNcdHYPk15MOo8uTVn24Md1+PZnJe2a6
8khW+Whm9G23jYlW3icPI40tIGfN98GejkNsF88WtYZrr6/sk3boIaH+aHBo23Vw8U6PhrHp/RZs
meIcBhc53WjklVXZIJthHq84zXr28IDlJVwZ+ETbIsGeMvgF8dAO8au7KfGTHoMKgE+aY9EeHFuh
KWUfsfJpP5szTvZ1R0Dc12t87NiHxvqItYnsnZ//MuKA+GgV+Pyw2fHCRq6KodkmU+wDh2qXPWA9
d5KhlSvIabLUbzG/4+yve85F/cxpyLgVitcotvm+OB2ZDeACc1POFF68n7GFroiGpasQWOCtl3Dh
Aeqo1nBwFW1QULycCSiU6VIjwIyEDwChUtZSUFyaEMvCsN9GbfgrhcVQOZ5xCH3zJcmm8F6X9YFV
h1xf91oSfNlj+1yBuGhQa0cbwQlARmF29FZakIu1b9eHOjRO4Vjg0uh5szdG157pcXxXozjCWCGp
W/Zf6fxOBUw55T8IYj2EMXjuuPZv2hnbZ0/ZlzVA6JCVRvw22q3Zu2AzRuiNLG6MC+KLZYPyz1nK
d3QbBggcprfiu00XncXjFQNtR7aVeI3y8/FSAHTYih6ayuSUJ5uR/751iHrMyOsnGlnDdYXuvgrA
1J1iY9iWRKE3qhkvk+n8skyZPhBXJzJDdSHEIPe7DUqMsryT78ys+Zwppj1gGwPHllGEYw7I+Dwz
rMKGsTMaxz3YJspxGBI77fLFCtuK4tUT0tlkbQGT3KNpGPb8a9UzmCRfDboGLkWMoRayU3GA0mJi
ianjjWOGD46h3yFXaurVsPvlc1mfEw4HVnDDvZmVrov7m6KuzoGFu5/C0zFINnRJfA4MIm/GZXQT
4SDEhsCvEFwtKvwaFgahvYMCPxgW66SyHz1l/bTzWq1FWsCGnfRrwELmm/d+1LHj9swgHGm/kMnd
9GEAz6dCICv1k8+fLrwBf+DnEZKoBL5IZdLI7tf16ExYsQjTzWdurdO5DhPWXPMTN4ztMPhvU/Yy
dyLcSKPGlFou4B8I7vXotlvHYcE3Arpb2LhDr7wFDZ7uDD8GY5OpvRy1ehh6wGKiAJjR/WCnsU/9
cpAII5IfTn6izcJZ1yVic9jpk8NDqdq8G0iKblKcpXsvKu4dknWcJhMPakH1ypPFM2yjgo3ZCITJ
4AeW34dQC4k97icdEnMfEthUPZ2ZqdpoUV4CkBMPZsM9pgwYnnvB7SMlsgUJz/Ql7rD+ZWqVaNrc
B28ATNDlV0Wp+Y2oHbwdCLqynGCV0YY+I0zrxNecH+sr/V6wjnSMPF89WDXXEIVruW3saBv0nHmY
nmwK3gQbuJYRnzA9+O6afo5LiKddpWC6Au6405w9Y9Glp91GA5TFLyrn7VXsPSgHZEuO+dRJicIP
vuSty/DW8o19WYD2pgbjpE2LEELCGJ74TGoyB0xm+TSz4zH9I+qHZVUxQYab2eKXygt/w1WWa421
sCtoRSoH274bTP80awCQoTV/0OTxjTXQY6lDrNR9+xX0rb+zlQuA3ivvEIRXhsd9L8IrLOwrhBQi
9LL5aBP96MzYqYx42o3lMvbCzElDKdCbmjqSLjvZMwgYN+yGDWxZd0XS/iEfMr2xmuhHDxebnfV2
xHhzqJ2qvxQCF/asI7roPrDU30orZOO1MCwgFl+HKv+RcSzzW4TajuWBeCTrygTEIxBg1UcNMzBc
W4H7+f8Fyv9WoJT+f6dP7j5+/l3PXP76X+qk5f4pTNtx4e05OFI8G21w/G67f/wh//QCjwsc0xcf
F74vrX+pk/afDtHLRTW0XFva/IX/K046fwZ8IqxASpt12OP4978RJx1XmH8XJ02fKJyPACpRBT0E
1EW8/Px4APawiJn/Z5oxb45NsbEmsu41R7HZI2tjO8NVHzo9ZMSvOSJzP20Tm405zm9Fwlk4ryhZ
JfUAhSiL5jUZEmKoNFIZk3m056F67GP/UA8pqVGc2XTH2Ct7eu/p+Tm1rojxthb0XvVgboKQPchW
lrE3W8D5xZuftuOKDgif3JpxX3f9sULGpedUE8OMtaDQKtRbpngOw6yG4FcqwNw64xdKW8LAJ4iP
fkcz4KT0xcnZO2x4H6vK4F7aj5ckK4JNHuhtUNc+UewIzlODsa6bKuy8LgU0mF9vh858bpJI0Vmr
y5Mxo3o03oLjoj6R2Rg5eNXAC6fU7VdtYLPzzetkSuOaediO8zH1DhR73k5skraDEKtdLyCJPVe7
sS3Y0ziEu+1j6mBaK82s3GehY66JGlEvV0zM/oLstY7rp3FKcGsRzrYj/GviNYnq7DAO9CV1HmiV
WHAdN/CaNl639zqZXkFX77ABOxfa0uN7aPFyVXtYv/PWPUH/e8hV6Tx1lpPQHu/pregc/p09Pkzu
uLweChwRpkGcbG8a9g19FXolk0yiSHk8LsgjNi+aNdlqnyzB/z9hMgZ5hnIfOuBFkUH2GkV15G4b
wLJYqz7NL2KKPshHfvqZMBGQcflGM1Cy0GJRpDp0Pfb5awzU6+yQs5ODCHdmdiCApdfapSCHPqh5
myR+uvUAVUCbpm1oGqpNK3KsQxJ/QhggGoyemj6rojV/Qm8HcWceMcYTdaFGcTMZ1DZiV+CnWyO+
RKSjPXLnGcHAcN74CyKvz9yPiA2a0a3/wmYgt05ED0c/pC+8PYtnqliLTc+k6cY1EJrcsgp2k9Tm
dsI1uOsZqbvMAWgtLLizapxh+Wgzu4I34g5kYM2+/3YJ8x7Zril/K46lb8W7mSvCTcfUmN4ecibg
I7F2uUxUG5oiKeA4B2AJ8ETYa2H1Cn2i2iSwbGg8wMvWW8NTnlFeaqE0SDudHwO2r7Sptq7FPCvP
nVtlFncZVj6MJiwoySpttQRLMWzYjOLbMo04qE62uUnd+qScJH5UrhczkxQQZxbHC3dxjo4qqp5y
FNO9pc9SzfZN207tdYohl1QeNopi6Fd+4np7F+HvKVPu0bXkfBpxEVNVgvSdmp+GsuQd5a7m3fww
jH1wEhxivOiCDYTjvaCVBwxesK3KsQR3gDJviEPLNWzrlQRLuoCTYwYEep6+qjr58iaj24/OsfW4
HHqeZRzzWRF3Ef4xa82zkrUJSqO8nzHT3sT5eJuEsqZUQ0wrV9xXAd4ToxH7UoBRSpMWVOHSrcAw
hUlnZJPStOeX2ey46nk5VGmTFAYiJFF7cz5i0QhJKXQXOqGNNRYhBHhAzw0iKckgSTc3k2rghhHd
VVXK04toxDSyh7HHPw+abJ/0rtww7qMsxpz9AzON59DEWZgYECjampyCWfwiW1fSDUmwT6VUPHLV
XHV9C+mATyMaR/vmAKE75co6eyTRJjhkfoZJpPntKenGHdeMeF/H4z2HjOK0HFwr3EfrfshfmCDN
h6qtO94nMFWT6ikbPRjGNh7BwH0ZKDvCEcNldsJyCjXD29pUN566uSDq1hHVmpAsoq69uKyC91LU
H3xmiQBETsnL4U03hPXaS7ckAYFr+HUVb6ck1OtIW7ep5VnrSpiHxgu/Sya60qfKgTinIinfvE6S
22bRgIarbMYQBltF27nHKUZnq2iE3HO02VRuIu4nn92kTU5FvXgkcMFnGbNdTwFAKF5NKdIflGCS
O+LkZ1kEuVlp/TXGCjIk59Cuva3uqEtK2hyr49KMONGTxLM/zx0BO5pt1NzDJE+rsyxVDhpYDkeq
jvdpq+LbgpmZC6hmB34AR/ssRHH8/SWGySD9ZBEey0deHBAGsmnV0YnmFlVk+eXv3ye9BfqimxXy
tmft6Hp6n4odzJFfSg331lSjcEcwtMco+IzsZNtb1g9cTV99GU93MRMAIIn4truGZnHSPEfPhazP
SfWp16G9dotSbEEGApw7pQCGF6ZFyAYAT4J9E+NWhL1RWfwPsWKevBYyWRWQvA3QeqlirPbEYev1
II0vc+QdyfoBXnZhnRID+XSsiTZuq6wYr7XfWHq6jSFsSpa6R2L34r2PkkfdkmUPhSdop6Db0oyy
X0NGt09Ul3sD7OJxyJQmKAR0rhPxd10Z87bPqmktR4MfF4WjeK8IbcyR7u8ZRTn7tnJeIgSUdQ8x
wGuBOAwaf5WDKeRGdvPJKz3knwyEUxn4JPRh1cUZmnwVcjXz2LporQbq4ITekbD+Kltc721j/ZK9
x/yr6c80voXmDG3WoVYEn8QW/NxAPhvoYaE8Ywta+9fUq/ZSt8N71bZopY61E3NlrKBTDptiqRKm
Nbql+Kkq3fOEd42qp+nRlvXVtTG9lh3TwkDaNI9xgXnMwvp+GHLr0Z17DkUAMRuN+hoOc7pHttrV
yIRU+FqnHFMU2B8XaPJC9sINs/P6HkWqsBp6+jSXwhG5NkzffV1z2YNHvp9GohQYmT2odRURfYNr
D99VrOyG+nHJzeVGSEJjRjWqHUj9fZfU2b7EpHmH/kRoRZrXhBTh7dw0emeYdEHnfk2TH/wwM9f8
2RRubZd8LsogqW0D6w6YUaNFpU2ZJ0A+wzsyjjDO+wWtU3VIAHZ2CTvFONOvBW51xlSe150Dc3zx
G02lFuGaNJLQfid8mjKaPIr8ekJo/gMTdfa+RkJcCqaRLHazYqXnqtc4XyNYGEQFhruTO+10X+zz
mKvg0ErrLtI0daMBqQJ5NW89fEF1hCfLRY0zFZhFTiGhT2/ySDoKR1y1gvPp20O5Ux1jw4lg3Bnc
iX3G8ZbpuDuGpX1f1/1BAMAuw1TfTd785E90hFUzg2mVaImM212LAZwrOxgRsCK/aiJ79zLdk536
EWQmZHRh3ZeG821kY7JEXpk5M3hjShidEpxTkI78FeFkZs+QWCxQgLu8GqjN8bof6ahs7t7jOuyy
gG3BtS9FmtHTMVTpNgRKtfMcJq8jMyiR9OamrfOJ7hDMbaoc312mt2stScs3WAo3rLbH0GzEdtzA
wmcywhjyvjFsosu5eU5p4XpuWWfdyt07RME/M4phpEiuZuijs00zs9bpuUS1v6vIam/NFCJdS6+C
raJDmGDspVcQPBsNxgfBahqSBtnMQ9HcwXNNJfC03mbRNf3Bebbsk50l89qlHOwki7B5pJzspZ4r
IvQU2Dp4hi5WhrkVg8MUnJIKucvJKnUvlflpIaaBB6EUU/PKDW1OXqvDvkenabsVBrHajA/i6Myv
ug2/EohyxAnc7fLEFr3huUSHYzDQwtnnAF4Z46NJ4+WR+Rz5MOxLIgCHnsT+LuwsjSueoLKT55+D
EjNG3UMwFAzJKAG8k8b0Uy1yq+e7N0Fjpcw1EpIrQt4qr6dl7M6ZOT7purqdZO7uzcbaKUzaN02S
PZcN0vZcwNwHVrmyZYllYpTmwS+AgNI/dMlSQKhzMOTrziUmKlHuloYhkOhlnZ+8heZgG6x3oE7c
i+kM3Z5DSLvx0Pw70nyzM7D/EqPsurZ/8Yzg006Riwb7cdC8gJ3VORtSvVIP2BhxSZoqJ4HJi8Bo
XFtvOS7SsAsdlkLou7WXXOeef+bJTG2TWdyyuDPLyc0NPpzp0kf1YeKMfaii8Gc1Ve+QZPi8i+KM
O5abDWfyAJ0X1kEGD5uP/E06skJzDJv2FLtoNl19AxaAnwCDr5UTphBfjPwIWZ0T/VAfDMAAjVc/
pFI7n8kQ30UjeT08JhXDe/Mqyx1KiWCo3Lx3RlAxjFHNvWEN70rV+btT1hjghZzhBeTLsjyDu9TJ
c6Tie2+CFc4kbZlye3B8C2c3z+rFroVxVWO6zjnrDG2fHZhwNMTG01tw0t5eG6yFsmECVcRBsTZ6
fXSspliVdYdDRCgSXM3ZoaUEv45CHizNC11Rr8pK8p2/BKsXasxyBNaSxcjLy/ew2iIgZBfCOy9u
xWWZIV29niO6sQo5UUUJ3yjCqrGSoiR+OPq3dea92p6cr4Nj6kNRQjnIkRkr7HL7hhL7dfKQM1Un
OIVS1asB5Eb2NA4dtv24eoFvDvBG1vLaZs6rmydbI6UeJGv4mMgY7dbM+1tLFd3R6BEIa1d/DLN5
Ug09zZ4LeUuwdQDabS/YKOZDO02X2M7qzQw0dV5apLNMbvSYquPgnuM0MUESJC8c3HvGGV5/lhGX
9DR2U2KLaLFUMhEhbWefjmnCYjO0QHJryVaE9bsRhMM9kx/bLvTV5OMydlN0cWr64fw5mVgdJfkp
3VryGui2OzGAOeihCa6//5ORmSFwnZzBBuA16uv5MlOWY89Be4GHAH5/21mQONyI5Fgd0uwdkOnY
jXLm2KAI1UcFfn+/K35Kp7NP3D/se0VIby2WAAyV1ytXG0v1EptU4mMdAV7J5y4MzRN5DWKRRbL5
T/bOZDlyZVuuvyLTSBrgGvpmoEn2Hclk30xgLBaJvgsgAAS+Xit4rtl9o2emuSY0sljnVJKZCezw
7b68rQYGazlb9+0Is99fiCaSPRiJDebmcINl0mGH/Fg5lX1xO/U6e+OTGXQozRk966rsonuTlkxz
ok6kKs2ja9XqmQ6tj4Q0LKWwpjgKLwYknXa3JsQt1vYFh+QyBFI+Kzb1pO1PqgjvQQGBd0JcT5r6
qacG5eTcRgEvDgKtHr/OanwwPbc/Vdz0Sif8cQvQsXPXF9uS6wKQHM65MFbcPU1mLKaKZFd4PXZ1
LxhW9jdqvXkw8+ApiqyBjkM+WGN8bScU7ewejoW1QSPB1DUyeE72TtZdet/aW/jXiCpDmN2ZZJu2
faNtLcIZMTq5bLzydL4UKaKH1RBKsUfE2dISXHSz5dnmhbyjD5xeAonJwb2S7mwejHyJtgC92HCT
MKg6qF9+o9Wi0drbCqqYy7YHrzPwgskGrre45ac9M9j6InrAIPQDdp6kUcqEWs48VqpFmo3J0bE1
W7UOc+NkSSAcdmR+s477DMUIdDFfykubEB23omd+CcvOgiy6cnLDv/dm76UHoXZ0eRnwzCUKDKDd
tRthg2Y1VUbKinRtrCrroFp73AUWdecOHekgnsjl0I3oNg8etqAwZElRJaQLccQzC5nPNDpp9hAX
H4D9GwiYZ6Aa3zx23CcYgkSB+hZTg9I7HfZuBSQq7tDx5uQS2Vb5KKwHYyTkCdf7axijdxbdREdd
zk+uDwy1I37oNHhqojSpD17WErQZkzubtp6QCqHMzBi1AZw48BvWIko/DTd6aWFzIpWARZuNu1A1
twxmxKsBes8264iwrO5UaoHpWxuSuFy38JunlmGzkMA4ZQsyNhuGYZgfEfzd7TKVX/Uw/VnobgLq
vgbo/RaELKwW8RTQN7uSLs+jTSZytQh/3Cgf9wouNBAkAkTshF9sEcFd4XCLQK8sDjzbOwIPxSYv
gnoP6nCPZ8Io69c6IQOvMmQQa+apY+slz556hVlaZhjEirE/60clfJKQLbUnLARum6k/TMLqNkNa
PYdFmO8C4UQn/PqnTEw/ThEX1Lnsa1gx44Q/i8znitbbcZWklFJ3xH3GTGWn1KG7exDc98ls6Ixp
204kcwSGQru7NRjc1qQyI6/A9GB8Z2LAfd8b4drz42tveN59FzjbKGsMjEU/waB+uKvSYUf3IxEl
fb2l3JpA/DOkhauMsCgYLnuHkcMd97itV6S8eaFlmlPor8aFpoAesximpJuqnbMDBsAPN+LFyVzc
JJZFzCHY5+ZDFgXLUWbDuMYFmJ+XjJx5pWARBkBaRzF/9uWjqZ6zsNu2Fg3VrlMl5zmoNs7Y3TeV
8VwHg8C4Dqa0zEicjvl8zumAvWSZd2I79ZjC45f4ge4ddzvhAOKyTf65iXTUxOQ4z/GbBVa/reZC
rct8R02ixP6C55DydcS0bDyLgC1+5sc9ZzV5J+aUZTRLQZoO6CJj1yQy964Oba1LEOemL75Oy79G
zvuf9zikupnCNdeIMczSBua3RHeUn2VbUE7eqnbA3s5Rh3BMwaVHgBdrWSL4jfbzcZ7d6EBR87JG
p/0JYrqPzfl+9EjcemO/U8o3H0JhnReprqgAFEk75ivQLXMVohIRC3rLl+47DkirwbMTAH4/KprY
lbufafT6iXMSKma8dQcBZm4mwgb5WyIr0wfs5SSihwigkCXfEQygHzv7whnBE4FXWYeWhZHFOneF
sS8z+61yde0I3oF1KwSDbVeSmxDACiB3hmb1mM/qHlbQHZu8LWylcb30bBkH/0yaDPQsVAaUqDQF
Oz+bXCDkaBjQlyXpTISdRjM0IuU6NHBCJckSao6JgePPgyjYfjTfVJIFmyjp30Ju2CwJbgabGrg4
4S9q2uhiRu9DPAMIr/o3MhIGkabiPvHsQ22Z+Zqee5BEU/jT95Rp+fSauyAix05+L8rgYGqw1eQc
fQec8NlITOM4qD+gBHn9iIqeqYp+VlmfSL5vhDnid9H5cS8lt8ayGcEMywEwr7sJn+Gq5Vy1Msw/
6eS+y4qQ0RC+28rjMUQ5oRIX/nrKJavmv2vVJTWuIi+zrWcwPgyxfEik4P0VP5lYjXYLspJvGmov
xvQmKWd5C0D+hRcHbrskvicx/15FJEpQRclcjib7X96PTbn3mghuGi+SMVIvmcksSyXn2ZfuLvMh
mZbzOuiwEaZL+zBk7qGcAO/hcJA9UDQfTayWwU3m4RrOIHwptqtYGD8nMMW1AySGa/ZPPfHXKPhi
+hiIbSvYv032mcnliIX3uXebNxZfgNl1pJs30aqykCp5Y3+4JVHDJOegoBrUbRoZUa0yDJZM3UTX
7mLJHTSNwaznRBSn9jNvY9hiDdkricN0HwSc2kF6b30Dqt1ixFRVYPzuxaPREJxMsZ0vzcCkg5ja
Js9uOX8n7E5Y2XL7R0Q65sNwVWl4z54XKcdh2xBP/tpw+eVYlt0yb9qnrh84WAHY66fmNHQPTtTh
kyvqN7w3nx0vgS3DMvyJyDrJpH6NZu9bqQgHdjVfTabsrRfG4CvcjTeX9ICVJ8RLcbskN4nfXS39
D5uuZjcL/pnOxEVTJAN+r6Q8yS97qg5TkR/83LipipIMZbkClQkD3s13QlAnZw/XjHmiKD5wE54q
C7J1zUmR1+2VvtJiITItlxjdAgttRbx47BEfRuLce6uwcPqONDarl2YmsF8Wd9xOX9KAnD2u/dgE
9OurR+Kn965HPXHVyFU/qx+r/AYNyaBiUY5dWtm+Zcy2i+HVbLtd0/KUJZRfU91U87ypXU/hyKq1
xHmSvMYpGeaKg1Ut0a7YbHZvqrBif9Xct8twi8ChNibAzlUcuntOBbAsuukxlbgs6aNna/EGKplI
dFc/hzb3t84uT9EkwCc6Wbei8yRkvIJN6fmbzqsOuV0+h+4GmsBboY0KaK5HdqZfBH0paJBUEcHd
3mSj9WLMJKfqCSEVxUhFcAvlODJ9ZiS/DJOcW2fherSpzk0WyqmEgO3ao0zkxYOR2Ml6YH26TrPm
VDhoPaNRnCYnfQhxnqYSPLCazEc/wlQ8NmpbMsfkmb1lKIMb/eK3Ys+jfvZddCq7E4+h2b8NsD4S
UG+rUmpBslhHPVfFlh/XT+Qfpy2wC49/olJclEH2LvQiDN7Bsu1r8DiW7+5Ms2NgCwcsResFZ3li
yYuv3K2PxQb0zr3SWIWy/hu8ZgOViMK6KpvwByXU7N2aYNOxS4DlcuYlB8KV2niTMERXYY/wG/kX
MelilfSbxYdxVtdq+FpaOj5GVrA1bPiGd7kfBPeUvgFrdb/H2rpkkjlReMcAx/W2z7mrOFVPynTY
1pQKrGjRvNBZeagSrDcTGTw8us9K0ptmgvq254tLMHFVUX+hq+oafclxRfgVlvZnSRvSeixOXsNE
16XdY+nIHd5v0DQZeIekOQ66PWOCQzsbQP0NkIGmDL8SNoQ4ZEcft8wycj6Y2kvV2nDkefP13vAo
m2hDNuJkRAUJaRVd7L64OvTQECBm1SeCtMePFG6g6L44MviuarAqY/VM4J65iKbdfpMP6sKhzhgA
xbD7xWrb+lvIOacaRDR9x3dAU16acnp0nPjJtvrTBOTZTtLnwa4OdKa/afALJ+aG6rjwpP9ym0Xf
4AKeHKItAMsd7W2lnzy+x8Z2wNx4R7fmHxSWRyotcMxO5Xeb8FyzK894YQMPrZfwQNo+Jcm3d7Lo
EvbVPnAPIDUJimzNlAnF4BXIMpmjYQbM0KCoC4cpjpvA/5JARJ2IcduRxlFFKEazFezpN2UEGGL8
oNP4i4+7FstT5hTXlirWVU0nI7UmqL1mmd8pn5tkxmxM7Jf0wt5ywy8yi+T0DdxChadeyEvkAWiZ
KDt6BDwTP3gdW5dACho2oFIYM4IoOd27TskNeAbiYM7s62pYKswuKc1SGJSo4ijNa96px4V4osu5
qTdtm4VrxIrMPXD/banY4ZU6dMOZdd3VwdmPwHcLn3htBv2VdOeXMDSno7ZuSF6CjJOYs6mPDim/
IrQYu+8gMTWUAoJKF9sveQTd34pupE+ISw8nU5ttcH/gmJzbI84BulVaSFOeDXJAcbbUGocfYjLr
Eq5U+cxtY8ifAL9SxFgdDPzhqd5RlP4bO8W3euzfGJ6HfdbERwXiY4nbfboY91ZHY2vW85vvrARn
OHbalixvkXExYDP2lnxAemu2xgCv2KnoxeH9FfvafFD+QHD508DjGpbwJpzep9q/DMQWVp0PPpxV
7cnt+lWEoMa57Jh6+CE415LOFbeIBzcEuykB/MqJTxWexAEvCTY5Z5XXO06gx4KLoembd4p+rLIG
SIywgzEsP7W1eqSvr0PQ/w6Wh6Jtzg4Ybm/syGzR3oHEXCdUOwbTeF9XAN4DzUqwgSYYszjlnXHX
csE2e/GBvMbFIk2ee0TLFuyC1PyFBRDDpNB6UUYoLHyOATWErGNXtWY3SCAOZiRojqCrJdbDs8Y8
lO9TTjwb+ENgZT8kWR8bTYWwNB+iZz0atDbhJ9NeN5ohQV8jowzRl976iia2hbzTk7igfpE5XE4X
K6gPyu2uE3CKGkZFfCykBxCA4aRKnosWbxtAi1CTLbocZR5CE7dYRo0QoQcIBkGxP3nlfakkfJtS
eYMDcLzMNlWKjUvZGELr3ottCsAX98YCsmED2xCmfwN6pcIxx7+/Glnr/JJoeRoey6rQFuDpwy6h
iEImQadYAeB/ZRf3lJSQHYxPpF1sEOA/6nS4SlRuMBZvtb7IOL7aK4AhXWk+CPxqLSARG+YJa5wX
+nUOiyaN+ABscWJ8KBAkHMBPi2aSNE38HkQ2p+P4MGlqCcbsm3mG9jFFMGenc5YV8E1EF3B7eWdK
bDakp8pVq2kohuaiWLWEfSx2PQJtAjhFaYJKAEoF9g+i0/jGqE68ix9pBLriavqKOx2oGSEq7XA9
zJKLsc988Rfz+L30irsKAgLtQZ8hSJdIs10aLot5Ox3CCIYHXn5Yv4BgTIYRH8uc2ek+Js2KMe1+
R2r0ps38b7zmP6WH0w8ozAoeDVRelT2PkGfw3i8iv5gLL8ymtzhZjQG6kNPOB9/16Cj+gzT2wlIN
Or4G2+AqLuDcQDN+pkLqrtQAHCIOBtpMuls0HAdZ/5Bm89WVkJ4qsI8NHB1DA3UijdbJAn000rgd
0CvwXO9tKDzWyE1L/YJ52sdeg3pMZ7rF/LBNNcIn8emoNGbWH54NH8OH5l9Vc7ZH+r8dPSBAyiAC
kZcGZ9Y641JncjorJYCpkum8FZwWNFAo0GghqAseCXhwQwsXpRn+UK1BRLVGEmFqGvcNlKJJ44rs
v7MNvEj5gvq3NDzFKsJPbyGCthhxW++zGrYVorTLAmuNv9xdtRMFIWYFFI53t6zwvEJPwpHtHBQ8
pRmukgVfCeWMZjaNXLLI5JABgIrTaiBTptFMloY0gViNoCuSpnAYMTGRB/CcKrhOSgOeorj942nk
kwf7afLltcIqsG6Uvq21A2e/GfepRkaZtrFmZ7z1YEkxF46risUiV5E6KN98mFPZiPkKBJWPS4lY
/LYWwzWFUdXAquo1tKqHXhVpjNXMnD1rsBXkyWx1oUD2XGvslQ3/qsSxmWT5tcvsXWcV+2SImXng
ZWlwlteQzXVISo0wtQYblvW79SA0bQvkNegt4miwHqbXkigAegNnM3wnObAu3ugxfp9FM7xY092b
fv4Qsdx3q0GsMEqjgvga/uXI6wwLrOQMNSaMUBZsCVvjwojVcJY3gZSTi8D2jKfkd6iJu/atC8eH
uhjeFw0gmzWKbIJJ1ttqLV6c2bnU1vJoIrtrfJmpQWa2s6GYhuDpxFlydL+MsTp5MTfODAaaDwvN
1FA0W5rv9qQ+ao1Lm+GmefDTMjhqJA1fIrhqVKbd2JHNw7FfLbhrdJCDadMoNtjArbydNaDN1qg2
uCp3ZqCZw9Y+GAJ3FynjiToM1oPeR0ap+57EL7YUDho5NWy58WqMNixEDvgU1zygHK+Jf+7wkUAl
0tc/DZWDM7gaocwNCaFMBhTFeQsMgEu3odBQulmspTvfeF734zKGMh73Z8QinoBleMTPEizjSSFv
JCO4u0pQ8EpjY6NBeG0Rf7aGPjN4Pdli54OIkobmsfPRGL0a+ZbaLeYdh0loCb1v0cUPhfNFoR9G
OUZFKPM1rcAK56X94ygSN2KE3MdukZvzyH3MwXSAePXSkUpadzrzNBTtybSnPbXa76VmAlbAAQ0c
B6aGfhiGfAxT3HfQToEJyrIhpddxDJuSkBM7XjlSTOmI7u90wtjo/45iIGYmPJKC9MWkuYVpCOBH
H28mJlvkxG1jEz4a2vgrBXrYeAsUJQ5djb/IAw9w33FR34syPEP/9M5RRkotcSm3Xpt11Z8Gonm0
BoayP/1+bVj5xUM9o6+QjtGof2Midk84KFJUQDudjhNnOQ97+hlIDMmyLAHZpctPoSdeuoh7gSuK
5VQWw3KCt5FhhiQs6cTMbZQf//5xnZjucczeRMZkUfnsKCKxWCenZyDhpp9i4YCAaZghl6TMJcO2
wL7eYiv7BKtOpXJQRSbW2FqeIq/CROk7byoSRLmmmhJ42zvX+VjuJ45Pvz/R74d8LKbtWOTfhCPM
Q28RkdU/8n8+NMr595dYBFGGGz8kczxRY5V45mnkeHtM9Q+nYq71+sPvZ2RJ5jVVi+7BELeeJjLF
mk1lB2N7+s+XJXdGELXtgfmXZPIUPrVpTievPzMnFAzRbkOKL+Uu0ZryJehzUtkKHaNnFxkPRMQp
xKlPaVUhHi5EQCE/f8Up+rKF/A1X7T5eGNbZRk5BuJfUd9jC6E65plX9fvjPl65p5gcryDi2SRS3
KRvQnSXBS3ZqGvjZQZGEMjm0HxMHCwLQ/FmumaBA7vnG76fL7bwEXPP093DIQlnUH/7zZRZ4vH2m
4VE16jPqq/NQlNM+tSLBXohX3D+fhT4HullQVROWRGGl9ZdjEDauOWnYYOoPrv4hUkWKANSrzdvL
gaKIJ7bHRedUbrxVVbh2AWfuVOp+A9bhCm8Vd94cMftQGXkS+oOftc3JTm/rvicVx77Lxrk6E7ef
wlMXZOjBtD+WMObWmdccKLL9E5fwfH0WHM08vw1GvOZ9Q6kXTVK68GSbBgsnpEGjqjCPrRIrfUlG
8VCkDvz+svoDtfYiErHlUHSq+v5Czeu3NUoIp0O4LcmT3MZgW5PviLQV8QVylpmHIJZkPPueO7Nh
8llfEJnMujlH8ifLwxnrOhcWPmuBfc4dqOF00z8mAsk6EjQTdFSnp6Vf4JvEAxLm5xFexhMr03F9
nI3A2BkJ4nrYoxrV1FhKO+7h7S3LxndJD0VhCgMLgTFsaX4aaUdg/97fsbgka+xRD8aajKTenR26
7XsTGTsq5sEi4FkhOTt1e2Tb4mpP8jR7amcISgJDlnJkNHE8GJqAHUUp1t6RlYXhO0eLPsN91bag
qha28H1VIqeEPAUYBv2o8XHjqFdQGyCyPGYtCplHthjuukldE6H6jd5295Zbu8RgLOW2Coz6NjH+
5FS3zjtwQuXWHuzgpmvNJ0y1TK7O/SQA/2EmA2dmlOoYfvG+UI64jG7ZQ8oERi64VHMYr/8gDrIa
W9jgpnTinjO8flCMnGNRJ9bFsN0jXSq/9TLTri3CS1IE2JSoqPhbOUxMVH5WOyvOu23Sm+/CUewD
WvlumaXNuXGGyDggZzJecA8J7qmZB9Sda13BhbngG8xJs/BObWuZSCIuf05g7O8oZgTklv03cB21
J4D3wRti383DC0kscpWydI9dvRw8R6aPGDEl7ZlrV85w8Q381413hF0WPjozh8CYIg1sqMBmF9Ft
FGtDGgv5kQ2fhUthkBGr+uzeodBdS6OYqUSe3Iol2ScR489ouhdPyuOEB/KKYdVeEzkF+Ftgu5v9
fTgoHzUkyYAGlNGlxpnGIhxNimqbdNUa9lfZm8G1mJAmFyM/Nwt7nAQnFYJ5Yt/LdqEwICj2IlHJ
TvT8DZ/FKwxVJe5N4R77PqjvZtvs0MmZgVJZnCSruCeSwMCnnRLh0uCqklIWdAsOegAzbqa72Iqz
s09S38j4fdd5fpVF+vb7mlAL6QWLw+yhSpf7usTunM9N9WRVxUsSDx5Gd8LH6EL1yjGyL2vOuves
bk5dUXV3SVU6J/DMJeXRhW2uc9vtNwnGhp1fjT7R9oFn0s4+jMn9w8IObJK7kC+V0PgNuzxw4cCs
PDlwKvULbGyic6t/0JR0AAtWgQMa4yY3BOfMAcw/GV5N/5ifWHeS7oO9Rf5807Ksb4TwNjJo6htP
YtUwcFd6qY19IW9ejEHu+gSaTUOslQoWTFKSVeqlrmLtYEweijKZuYZQ70EtY7hWTRTvyj6v9rVB
yUSnWw4GXR8bzFIdyMxYT78PNtb+DBpqp5Cw5u9vMra5ncBToRAhCY8Dlp9j1IT939DPmaoDCoDH
hlybMZj+yqvp1iyb6ewPk3Ez1e5zWPk+QQm+ykn3HZ2sv236IVsPSx5svQwhvo2j8BL0QbTyadm8
9PN47SLnHGT8SWIR4kqjXlAfwz85ORK/EKAMPfDMwHU5tvdpb29lIVEHhvZoeSKCzkUz5NBwXkCd
bM6/HwjYyX/+Jwt6/JbgdUxkJz/SD+1trApcpBlb3cWCdQa5VT4RMkmOKh62URcwd7LifpmavNmF
xs24uMlZVcTM/Yk4QfHLvlFWelJdWWzZ/62dOmof7DH7VFzcZqdZF3JubnNJH4wEM80Nqn9o07cZ
iMgFO3u/LujJdiPnmMQdtsGZHD/FIJBflHkhgQMpdnAujcdkrDonulliFJN6Iv3n6DdjT8+WvqXQ
lBlyqOpLivoq+i5UbV4bghn24HMl40qdUBlz6xViK/pBl0xEOzJN/QNL+pcerBLYTj/dhmPyxbqR
jPeSj2vG+Hy/oAIfnYBa3Aw+6WayaEf55yJGPP0mxTLwWtwHtk25U18D1TDycu/WOPAygQ45q++0
GRQxUYAsS3ag/ShFJXC+cnuKOCIOLPdLSsqROq2zO1jtphQ5VwSL0nB/Gjl0zOnu949SoJZXmulf
nLS6ibMoPciMMd1zGufokYnd932Zb+yia0D0KjgnPGJ+sG9YfHdV7vT3SYLK+PvD1954tGxuqWO7
PGC+y24dc9hQGbOD0NQ9S7rBJb5+W8Bsi+fEPTp1QnzAsnhfF95ujgKAKuOQ4sTgOARFg27ywA2P
hSLqoeAvbCLPo5jLc99NDyC1pNvCwmBG1pMCgnFyvsBajceoq6I7exzReD28ntpGRc5rk5WQGsLh
q4+oOldO2T2mfVXtKW74TjEQYsCz/V3bdYAyW4o7ghQZ8re3RBI+8AdWiOnQpNcOevhR0H+yd0fV
38zKeZxJSSQlyF2nV3QRGKa7x3fL5OMmL0ZKHCopJrgY/lNAYnhHAfdwCbsmOvz+/v05ghzqcrqZ
M/8cKd7wv7feMK9KEI20FLoDbkUZeY/m0C2UWcFfoTHIWUUD/5oqPJ+KQj0IYV6+d4YiP8VOT+qG
jo405z6G6fM2LIvgqw+Mv+2eZFzxloxhCtiuCp5GkWsqd1jcjdiZrBgwyGT48FsWfQbGM2xY7IEs
y/KPvG7QYWfM/ZPHkdWMeYVweRzPCg/nSnrq6FPkfI+DBqNMOYXQm0KF5Jue3IV3DkDedBOU0Xhr
Mq5duIAXp6wLP3+/EoYIdlmY1DdTMJyk02bbztLwURKzFCGYPXe6VO0mP/mkVMb+VHwyFdU/nyRG
Fazc0jCZXJYdpvbhDeFgAO2FkZ07ZA3PMOaERD719J/PDLe88LIe912X0BgTNPZNbKp6l4aVs4WQ
Ahigj8W+zA1GtSCYb7KcFs0JZuwaKoU8+PSF7Apsd2A4n2wcCGBmWMBkTursoZ691n7zGXBMFYNn
PfljRwZNHyin3hS4gkkxLMqueP20P/nW7Mr4QZCuRQD3xtM8UVY0BdUL1DG5Wlh0SdPO3pY5xW/O
Ls/AmCka5R7jOjHoWWGzqjrTBsJby9uFSsCDNRBIgOCTQmnIp3mLRfl7KtiGGbk0MdrxWWKOr42H
dkH33bD3uKBdaK3ZQ3qINrVNaPf3HpLzbuPtS+MQ1iakccAw+z7wcRU3uxpX0W0ckncR05z9MdL2
sqi6frFcGWw7VjyZOQc7UY7qwwkuZjtMlEiWMZxiRUlfVHyEHPBf2E08GNPsf/icawIZvFIK2r2g
adFBbHSfQUHmKRsxLdMDjG1g9qovI8OY5pKQjnPjWZRIPriex1ubfITvF/JUeSC2MEL5H9OEvp5U
L0013EBjo5oib+Ha2mFypa4Wr34cWg9AxiAMLWor5WB9AcTkbjIzwuFqfJN6jsPEcM924IOkTLpJ
hLIesSylGyPBe60Yms+J/kY2R7jZTAP1LqbEZ/FMTra4P1ZjaNYHHuBjGqIKoDG4hMPiO7dHCovB
yW5V1oK38Czi3lFEot+FK6oa69O3tqVpW08jdttIeuXu972CxErxFecf35Bo7g5EixkiN0tgUE7F
3N97vfOOwTD9qNdGk49vQ0b4KFFylyxN+SY0hIWFfnBo3Kq9i23dc2p/+L3t//UcXjoCgG+azO+L
3f9ZRDPdsZ8yD/Uy10fHNA34EGwNUDParWdO9eMY40v0f6mhfZzsjYm7h5F3hBQ647LULuJ0UU9P
AfsqNOk6hKtrfoDB6fedjb1+biQwlLjXDUvgfRs/oV18jtODnUIDygtHF6niw+MeBlWTPAJ318ck
zG4yt1/2/9zCuHucfe9Gmqr/aWXziSRobxA/1UF6VoSUKPwbH6Fn32En5iVWby3qJt5ZIdwXwTTz
pFGytCSFf7QoMkTxm4zT/0+o/7cJdfe/JWgCS0qa//G/Ng/r//1fMZr6P/o3RdP6l2N6kWVaFm4U
x3dgVP6TU7fsf9mm74OvJNNE0VLEd+pGDOn/+Z/ev4BnElMPLc/xwXDbfItKQ/0tw3L+BRHGp702
Yv/p8M3/l5w6jyKA49n+g9vUxM+Qf9p2LdeGnwnEFyqUDrL/l6B6OuUzK2y2UIjZ7TpuXXZ/QUzd
SMWWvhVQymzkkSPDnsBU4oBEb+CPcFrfRVTvwMuzNmlofwHRpmvDpwA+D3Bedq6iCVkLepZqCHmG
PRScuGGTIyno8AbE1doADhlFxh0Fx3u5wJBSbkBBolmA3xujmlOVy1xFxEMHsCa187L42StD2qkr
sWyKEom3K0waA/UH1ZfdKVLJXTsx7rPBHVbQj0H4OSZH+YQUsvCRTJdvm9oEKM04sif9n/gBw0Gn
bftcMONDg1e4GWS7CxrvRy74SjItd63BgdFc1SJN4RX694espkVNxsFhrDmDzkrCGx0Qc7MMzqZ2
7smioH9oHuALqYmCngayRp+OpzHP501DX/TKaLXMl1TYCF3Dv3X1L4d+VqdNw+PvF7nWsX4/S0Vx
1y901TZ4MU5dZaabQd+Xg8EajwjMDLLVYSngoXO/PLFaf6cKgHjAAH/IJdbuFP7VTvwXq1lQrJLP
XJWKlkTRET8FDRYF/Zr4ACbkooXwS8BnE5XJK7MH8FScigSWH5SN93WhR52D7zEjiHE1BwSJGnrQ
PJzHVnHZ9OQdeA9QgY5LPzlBA/Ln87WWP8C/vJUXGPYG14597eDVsz+ksTAywVANIipP2QCXmZM6
OHJp84wOb6oK7pckKK4Yo4UZ3EYU2Mbp0akyoFqTmaCvl9E+L9Ho+f1susp6RxgClGRx2IIpvLdG
95pJ+xupNF8nfs/r5vEggtF9af2JaJqc2w36o9hOJbXQM5CyguXZ0kzefqySt7otruOAe0JmM6Yd
g0Es7uCPuAnmQwXTxcUNy8EB02pz61h4DkYrJZsdYzc2umQrg+LRT1kNqWjgJJqax74bum1Ht/Om
SN3NwBRPtrt11lWi/rZRMRLZoSjU9vv5Fa0oVDPiUGp9tl7LQkQeElnBS8JCtSuXo0Uh2jFK2q1p
tm9i9L7qiioSaqnfvT5WJD2R7Rt1GLkErMeFm+yUVw1+WNQvnFAbr3v1sZOte1/H53p5axgcCXzs
CMXY0k1JkRa9kexaPFHB0RdsnKmpWMj/Gd0L74JI0xSXnYdeqftZWNORI4bGsgDLnxZUSjcnKxkg
dQp5m+sHkQj7MkTs78jmoDml3svk985hGpxTDMyKfHeM2yLAFy8idfB77ve9wwa27pARa997LL3h
VvF0hE0C12KscW4jb7ml99GK7D5PntHcCOSwbu1tOrDqkK0Ig5U+zmMnjY2/A3mBN6wHwzolLxNj
sT8FEcbjqGTc9dv4o2UmRowtjJtE437Z1S20m8AsNN20OUoVF9skf4my9Blut948SrZWvnsXUtBm
cw647S11A/HIJTrJ8x6BBr7QzBjv8XjvZOpGV3h+K2uZDhbLnnVtUQUPd+mVSKQWGEMiF40uKKdp
SKf5iEyjdtOuxbVRx17lztHL5M5jXYXykaW9WMdNx3gP0XMawwNTwXOo8nw/oIltFY2c0kk74lM9
x/c0uumh7G4sVDVaVfNNljffgkmlX9S4YSlcHLkgAxsavEcvarb8ZiKE+trbVM68YQc+E18P98MI
o5BbGAmJ+QQw1DrkxnDJYYwCUg184jgsN4jW4p68OILciWP2PyZ1AVS02t7Gsdy1ObcJGfJMbgR2
QFhEHLbp6Zs83tyTg3rszWfOA+F61y4mu+qMdXQfQhNCSsRinIzk2HKfgxQuB06OUQWIFGtaWEwV
FryUrMKYPFHEikV2dON9jDvOTEUGqE9+FIPzlSz7IbP9NVfzV7eBgQAojE4KCpdMsOhwpoiU2dx8
2PFsQ3scbkLHWUPNu23aMX2z/Owm4ni8FFWwR/J48c3+SgvXcJxiQlUJPYAInQ9VUj3V5WJRkUsA
qpv+L1Nvthwn0wZbXxERDMV02k3P3ZotyTohbElmHooCCrj6vdD7//vbJwpZHtRWQ1H1ZObKMsK2
7kZm0Ktj1jLsaXLxxjNFHmOz2+chplfpuDt4dGRHrHHemmB8cXxJwFgZP4s6skuwnr6FIShplr+l
9T00n8sYfDiJRBsb1cqU6hlu6OcsgFgp2idQBJEDtTMWFPOGNBV3GXR+s0XvZLiHhocr0DNFdi5r
9WTYm5gjAwPBAqbUUCB8BdZHXMo3P9QsFuN3THVaRPAKG3sMUWu0C5KSwvM3zZwJckY7VTnGoQgl
A0LXjmiDHE95ABt/YQoietgOrXfPd+ZQlNfBPjeSvQw0goYGzFh6m0ln9tbCi5o2GcQW7X9Ozgih
2ni1C8vZYxmmYki/6al4DWoh4VHcvASAR1rhYMZDcxqRRhiWzyA5AaqaJR3iE4eKJRh/+6P/NeaJ
eWwV9VlF92BmIAEHN6gjrx3ms62f5nV+2BlGtsXpGkRrVsguy+AWn23ODIdcWJ+VdOYd+yhqYryK
DO8ajM7b35hx1JV3n/c4NPHtEmNpZ5XvbGdGfplAXdv58BmiFOU9sGO5ZP3uMiYY69ihSMrE5M5K
YGnSVvlkEHzGclQTUBms9zGGs5cIk68sp3xyun1L2HaR1d/RiJMdafOtVYmdMwzXcZAxPViD3CnP
zbGCYsMKKSAkyxvTdtO8DZQOY/qSR78sGjpV0ntnnHqKmKlGUz9jex3ubWYUmKsN5lTdAq4x597P
G+vObsEVpHX9Mvfoj4kTlHsQCXQAGS95uVbDx425t7zW3Q4ecq5Dk4XZlmcHI8YGuAbPDYXVX9fj
v59wNVUX+9l2H2eVYCYzFJU0Mde8zBg7jR2yF+1Uu5+rbF3jLX4cuxj+nS3uW4J3ZtvQI2EmT+w0
m1PT1p8jWZ19XCzP8WzgwZ8wzDU8hjOA5khbrYmdw/9XZeQLPBWjFVZWv7MwosmksY4N0L8tN1vA
ouIbC+VsOKnZhzgvxVqtKO17Wdn6QhgMWAyL+iZrDYYkWJgjbxyZHOAuLX3QFD0jFV03t9yoX7je
u3VzcrDj5R2yst7n1YzXj9ksuVQPE/+M8Y/0f2EgEPD/GWe074XMDx0r/YOXWTpyiLTt59xpbgWI
40JDhIRPz4APbKfiLNmWT6GdMCEde1bVCtyGbCyKPMWH5dLDk9AvWYU0JfO85TC5NoqeqaRkEkhh
teP4J8/ITio9p7xjQHJttJfyL+mLVJVcpDFST6zDdy1Drq8Sm7SbYBqdydKWHQMkQePnliLr9z5H
aot9i2o4C3vtyKhrFzp+5HOWuRRksTsYJlH3A0qI3QHmDTcJPqidQTx+T9wCv/cnvfRQ1RYUCEum
1RnyZhu8GPhO4jq0OerKLLKMx9xF3BF6TrZdX28dH6nDw302GFBiMbJX9fw+VTrckTinguE0+qSL
HZpL4GzJKHdnJkAgGc4eRqMdBDEacVa7RieyCB1OLci9tTBs1Ndd0nUXR49/l2nZLwsnJGhFxjao
84CwIjZgshyi5O4GS5cjFNNeWfdevivH7pMreeLV4+tLV7USqIE5Li2npQmH9YDXa/T+xNhNEyft
99hb4sic93NPtHoYh3fPxNlRuOImRTVc51YdUk/U27WNmE1m+5LaI9f+SqbpkpIwQzGt+NA42/vu
h6eHS288FvKXpW0QXwuuqNwe9ramXa5nwqZHBjA6Jl/uFOYly6drldTusZMUYAZLR7tyoZ7UUuE7
7KfbZOrPhQDifdMMf4ceBrgCrwZa5zb2BhPXsfDuiJ8SGlnsdo+aUuyAPzgHXB/WkThot/XxMJ/p
UD4BUwo2rR/Ht1ITufPkSPvy0J8mL2m4O/Jr6pFXCyb/lPXpu6sJ1o/kJBhXgx11FlWdMo4PbKJ/
DPU5tYSjU0EDHRhBemqPYav4HPFVU3/4CzvL9Jd583vKm0glq/KOVARWRFyNtxSL+2PSV+AvqcFz
LIqgqFAOmdVsmYBnT1QS4BRG9TphCJlkaN4J1ycgZI/qKSzS3xV84HyAGOGQmcTZf6GFCFCtkTLR
LLLq3jfS9DIa4YvKmH9W3fCFYaC7BxJ0q73g2wi1vHPCQ7x4yz18nO/UwAhbdOE17HxKvb0BF6O0
sNZ1RCNDTBmICaw6tfktRGuTz0Axt9KOsseuPmL9H6NqGOfHubzTlZs/6/rvsIy8Rc1yx5o+nkVb
2ptgYj6uw6o4V9m39DHCxT2mGrf1vKtle1pGCNwFB8+GQsL1iz8fnPWzWYerh5s+3yvW2f/7e//9
LTVr79qkhX8dF0n1k8aTQNk4CdifL/789v/+Tm8l4cUzX+wqx0708yfawJXUHUqqykQp7f/3L//3
jTvPyi6TQVvTz5/8+ccmy+bv4zihsi8bq//+G/97xT+f/fcqpMVsIMYZ/fM18+f7/nz6/7381UMe
+oOz+98r/d8L/+9l2gDvTlO+nP57PT+//d/f9nKc4waoqf3PP/m/n8XPLz0jJw6iUHjCokzhq/8m
vAHkalFvjqQWYdDzHR5x8Lg9j28Lo+DZdEn3W/pINTPcAiMmaF+Q+iCqmsHvAiTaluaLj7dsl6Da
7KXh5ccsQVarwvR+qr3HYejKP34TERD7tUyOfc+gur7rOQU1qmwfq8H8UGkv6TMhmaxN4u4/HxB2
t0DNQ5wKSMjOGAc3S1inn98zBhggbCQkayESYkH3yc73esKKMGqedPu0sjQd3f0JiTmfCNaFz7gg
Psai/KtB/B4JQ7q/4jpljxMgUPz8kun6EWsWZ3jGzIc2MboXTFrDMZ7PFSfHrcrH6hUkg3FQHplF
I7aqaEDQPyRGbl3qDnbsIp3lSZd3LavT46AbNrdysQ9JOjmPuSpIYZMYkroS2wLXsx2GzT3bCDRE
FTw4mJqjUZAazQCbvboygBcHRv3q9Ihzsec3B9GIP8YIxrRXg0HbcmW9FgWo+mIJqjOpVhKa8Ztn
jrQAe2e79cP7gPDHjqFejg/TgbtFf4Uj+In4M7JoiVFmIwKveZjsAcSLAfUrzeMH2arsFf4Cwki6
/NO1+Ui2lAOfEMbNN8pH2ujsf6G5euEg6Y+ORTGE571zsIJ8ymSdNgSy32VtnAcMJWcGQv/w5xcb
5U/ys6c7PWw9EYXjql+YqyW8ne11A5KC4RiKT8bQTRNmv6tG7bQAUj377HTMOe9OFZrEYZks65FW
XcA0rdCn2vetnRubd2OWj98eKotj2h8BJ7tjS3vNliDbDISVnaCcg8da4TfplYHdSdBiRcB9fFuL
8WbPsD8sCRajCflHyywdXydZHEBw0bieZPQNItdmKfMWSBm7eqqvRdNAkTRSkhe9YPVr7ebZKcqY
KR2pBNBlf3VlvLR9VhzRCjktDuxWa7AjAcThRqDHznYdR4tPxKINmDpWgwt0U072Fdn7vQi6YV+v
hkcG6F9QHvAX/XRyl2wkCjg37AApU58jbTqMyqgsiXC1DNs41wEtd3xYYDtcM96Lrseh66YGP+Uy
bK6WwuyHWs2mwm1rCv8WKA+KktJ5Lt8xoRKCHovlgoV0vvx8FuY+owR0kkGy1hcUa98TX/+uXKYZ
pu+kd5bZp3fmMJ4t9osWYsbVdJ+lMPObtRqsIc/HbsrpOMaaYowc6BQegohGnhcJ5POxDy39OHlk
31U/vU4LV1VqGBzrB3bqqZV3hFjSt6JcxGVWI9Hk1Lrru9TncU++bJnbnkwyND7SW1k1NzfduqAS
PbRkB3cpqNL5c7DpH57oy3tyOuFspV/kh4I0zbXT8qGbiILlIwAz6t7fC+ZVJLhzJlMix9UKn/vB
ZuodlRjwd7kIs4ioe7DjmncetPDDbRDQGOZAcaJJsL5b3Jnzdl5U9d24BDunYkg71Lm967yg37h9
3EL5aDDC2e6bvQjMBK2PKlZhj22Q5c/E2sYjBXFvo0FHAfm2FMvrED6XGmNvgX7NtqCOnzmKnkKf
uklCfnTaT5ztDNWjXdpqvjXp20B158VI8cV3cvLou+RwWCb5B5gucC+SPnQi0s86LxIqcvgDRYc3
pXDKNrLDxiCFDmythrRwmOzlKVxa42ysH34+SzVcJ3JKw65vfeNcm1+jAAdtlkFzAJXq3YibkC3O
md0jzZn0nxjeweJcazIH5fojaj471sNAftlzGMSHc2ifJ6IlWpc7Kw3zW4z3GQcig8ygnB/8dpcj
+5FDyeVTUbB+WqanNoZBZSIOro3JcnBUPbmUnD64O3Mu5NbJq1+lmv8Fzd9QKutW0u1CPUO6I6Tz
xelO39HdUUcx2M8on4zwOmBApFiyTImWL4/YFpZzvn7ATecxdFpxekxy7c7z9042lpchF+VlDnVy
5v3bdPViA3zGwFGn4+/Ka6fb+onZWdRheuJQDhKjIz2FrqVvXI3wt/3qzmdjtbOMlHa6xXVv+fuA
0fDchqSnbKv+Paj6GErvM8AoZCT05YUhWdzMmTZ4W9KH2ARNP9pDuEm7ca/z7L7D9LIrflkuxbJ+
xc2c2nuQMCzJ6tb4Y48TdPxllIRYO7d6wZYFZddncGO68mPJTaBLzDt9+3NxubD0aBJ7XyPG6eAe
8xkirBxvrTGe0pIWTFBnmbkRDYCMrCKnEScDokWefVVB8Yv0BpteCBotR7DR+sCYttAgtUrf6OL3
FOPiTx/SvdO6Jx1gDLKXkVgkAomaK0BY3XEZmmcYGXUo/rm+2nj5a5COHVPg6QEU6sPEHHkxQUlw
tPWBdmy6NgjhgJWgxOl3LPT7+t3hb0ReM4MNAcVrlARIi44TcnbXz+GD8hsE0IKxjz+AQeU5r1jb
Ild4THv84Gzm5kPIiYbJE49nj+q0bgFZFKoLfbjvnqN4foxmBeChO5mYVi/gbk5415BXSnY7s4mU
4uCJt9rk1C/TPdyHZw/HZJWPzwm8v2UYqDxHd9gYk3uybe1HYHdPyNqA2RU/J8pru3VPyYE8Rsph
zg+b9dH3aEpksnwX+8OlWZ+6iSAdhaXtldkiJkb54g3kY7J0uMYhGRUcLGxLxbcmV7NNymEdiHJc
SRAsNnKi1MOi15jhG7726rmK6VstLPtfpqif7ujQDeuTuUBLy4DHE4+qti/eSpSntBpCL8G3lTU/
u/XNAT4fxAN5tYDpk/SCK465owGoviwfQ7D1U6HdrVpJ9v7KtNfA7cOVci9W3r0P+L5YCfgU1zOw
I8EJLg0Iz3JhW623HfWPgN0vRgJHf1yJ+sPK1hf9h4dhTK/M/XCl75dg+JMAHn/9Q+YH0d+7/Wnh
n+ps0o4W5NXVhDlAv6LhFENl4rAaKcn166z0/zXTQBmA5BGNj+0HqHXl1W6Ggd4AtTYIDF29R5Bk
wtTgLZ+M4mDgTnadZXqpaQ7j5ZxlMu262n3NlwTAS8qkAVv5I14qY5rexNplYK2tBlki/spePM8c
5AzMbhgPT5rjWeRao7UtWiLWjc9Qk/sK12NOBkIN8eeqRe2qJxLw1SHmWdJiylgniQTiEX03nNHX
NgZr7WWwIWdE+Wj+xv/3bAbUofitJvjtlwQk+fcIoyOIEjhj7+3AcwzCt9y1IjWtZ00jA77jVPVb
6lKJahPrOhO1YwToGOJEKfFx4s9htaXWiGyRFcm1e4IFKTlZ1FEYay8Fl459UlRVIOvh7V7bK2xG
Wk8LhRZGxlNqbbjIYNnHI50XrU37BeNwxg7sKS89eYaNjfp09GR7sbIVMVlQNTD6o74lkkN/mS/9
tpw6fce6u9x8T+AnbtIYN/SSHVwtsXd2tyDGHB5bVsm7HKzgiarfs1uYOKRhbeaREWhCV0VIoztP
y4uiCKShECSZ+UH+LmP9JTLhgunxzzjpf3uaiWoHInhTYYuN+iW9Qpdtue2HFlFDV+RRLJ+7zLZR
r6Tcj1ax9SlfOw7l2L8RMbMsefJEGD+SXXsVVU563JO4mNOE1WvZA8x2ozAOuY8dtGQ1I54GuLEj
e6Y6JfApUemFTTHkEHAFOaEFlbSnJwluwtZxKxjelKod23XEyaqNFEmoicBin3PbBfLB4hhOBM+y
D8HiDIcih7VdGYa7Y/sSo6BH6VoE40luqpyH2KZj8h7FS/7Vp81TaQT2fSHxiC6d+4/A2Z/e6zd5
o6yjN/KTlG37IoL5ZqXVH+WG77ZRXWUeMAKkDG5bxbRQyQFUxgjvoqyffEmbocBpummy7JmLAtHM
LdobDYSfpBtejfIeY/hdkbIxQawK4DF6BPeWKaQMHRZanbnwNqbwFlv1V7w4v0OGEKnpvDPQhhaV
Ie12vgZhLokcC5Spc8+uJHengNCT/rH6k5QyoXexiy+wPBrhiTorTrRlI3mpvTybRnLSrjscyrp9
bsb+KWe2uEykTaq+/FN1JDPEnOxMe62mGB60Drr9EJJgaUxOCSEBgNK1022lLO+YLgsI1TElG9Mq
Eo3AyalxDB+bwiHSYVPsGcMKsUX9hZOIphKMCJ3O0gjqMxEHZTxIszC3C9PGsBPYqeVf7YPqoyUV
6U4ZpzTwdshOa6iH9yzoxWfqztBsQI6bTXHG2MaLYWNNbk010H4mBaSINdvO6iwa8jDAXTE8O3gg
GSdmFamMzCCbE7UzT43KbnbVjLTgOzDyhhkwf4CjiIztn8QxD8UwHxw7PQ0+XY45kRnOlc1vK9Vd
VOCigLeAU5MI9wZHe75nksheKv0XZ1W3ndkXMkJFFMuCsJ7xFIL3btV0rGhZ2oZNNe8Qb4s73Xk5
7n8+Y1UzIqFcc5vgZbC5CfliENpc7WWcAF/hD/58+PkNuySj6vd6iarVQq1nw90EYy6JawJ2gWT6
jBVmONZ1Df+hRLNBfDfD+Y9b5MXOBqJLKq3YT3HpwpoY/zoGCGSD9PKmUg+8o+ICg6wOJ4ciQya+
FAW+hfNlLCafRZ8+FzjokZthaKj0X+DakMUr0yWCzyB/EDQwmMTaY8Ootl46lIdxoj2JNhKmthVP
2BjiUr3655KEb6rlJycQSkQzEBCE3aAvuV16qU33lQhKc5/XSXLgiEjP9UiUqvqA9eBusmzuKCOp
ChjHJO3appvvGFeO58FzrkVrQtCU3aG2sl95ajj4Zjk+GLNxj/VNAKoexHFQqnsiBzKyoeMx2bIj
UsJJIXxzqK7m4Ft31XvV6eWpD8StXehjNHHJERAcWW6zLYYL6yxiBzoSt26Y21Wk5hdyq+E+GNhC
A5mRQ6PuWZuIhffxZY7DK179v6DBgYG2giWuax4s76uQq7zTolWjWV/c2G12uJlWX+jM1m5IL3lb
fVZIYRxPH5StXnUXEPWJ6zmaYcmjsERjBuq2l+8T4dGN7Mr03EPAQNEnMsBJLp8CYMLVhyCi1XrW
nvYWZuNYKRRDfvrOAwJVTfOeIlKl7XSI27DdSgMSVP7ux869ndv/KtK8m7gi5e5xMzaFeDaeM+XB
7yZ3x1tjKzzV6llnq+kuLvd94HwUeVVteVyy3XJo3ZHzBxIEExn322jqJ2X517Z1vioUF5SBCR4O
MC8tKGX0rGIfECET0MY3o8x+pQ1OEA8qoAybR0/Pr7C3sIAv39D312wPMOD8K4WpInLz6uOq3Rgd
3Ghh8/SBcF6EbAuYn/SW+eoBdN+1LsF3lepjYcRPFA1859xz0eCKT89K3IjoNyIKwTlPdDy87YdK
edQYc3BtRXVX5OEfsSx/oS61kWyJRKICE8voMbWXE3wSn4aJuts1vbdc9WEq5+8usFE+aSEES4c5
hoA6vp8vTopQ5btWgWLVJ1snp1JP9p4wzLTh7btn0PNOghPt314pvp4oDyXnq63lgOYL/klOCygs
zAMoIsBVOpSMSWgy8Wy2V6RauPsUkOViJrBsV+KaxV31BMJw07pkddj/DQdVLVEsLLUNY+8N9oAB
YZqBodH6FjKzdV9WjOp17v/yKhnsKxYg+5yZIKmroTVeszknrjb737NqtsNqFEqrYr7PFP5Sk3H+
vaXN4JQ5NVOJwcww0cAkxQEHpjxJQVOPMbg+Tj0GafGvtgfGMy71W2AQ07V5KO7SrnHgFhSKxq08
Zm7sDy9Uz2IVIU+prf5lFkm8nx3PP1l+OTxY6UI9kjLbrzECelZ9wYNutmWFGSJhhamtnLxcCTFo
JBaBzk+WvyWQNAs13dBSL67vxl9qAm/U981bbpVqx93bX/s5dQnEA4PUIJS6aZwuXrwWAqDweuns
fPma3arplvlzUp5zIqNMWrDg9CJ4DIittFqfRrxwX2qMv8TiuS+pMhiVdIl3cmhSfZCaN8tprfaL
U6cwpzcEiUcVrPm/Qlmvc0xFdGFWnGMskewcVyUPDZHMvSsG+DkNjXRqgrCdBg7R3ubgDNXfsjHR
lVhB76begC0Pi2XnEuB+N0jPbQYAC8Srem8HrdfHbTHpszK3Fec3aXTtnXba4QgzUe0N5IOPYAjY
rxf5e6US/1g7jDcNe7kM1F/tjAwvXJ5UxwQoIYxIaG2AqvDkVLy2rB3OiczVuZPZ0TKLRwOHbRwP
uBml8WdR+Slb7tjRXfrQzc+krKNGrOUPBaWCYuxutWQEwDhoI4NOHaeuuuvwReo4C9bTJdnQgbN+
nfAMcxOQt6S2x4GdaSkfbOZtNwH99Zr4nd4B5+Z6zeyXoqh/z72fXayWvHaixNkg9ROPwjoElXrp
LRKhlVDXEsRtM2sHR2JzmLxuItrTHk3HOZdeglksfplm19hO/hjeAkWdkBnan40F2ATZ+2VYsCjH
i0aPdBLjOuVq3Z8ua342ra7hQrOIEuFH06lydUYdaqxw9xLqbK3802i6D3Atv63EPuO0/wOLeLTk
xzCKczVhJxgwzZSQe2bGTQR3mPSEY7p3rZT/dSieRwcHhMtcH4QVZ8uBSeqOpyVkKvaXxL8Vta2T
884QNcRXRm9afsGJ2m40AcyoqNmA0Jr5mPZ18PDzIegrb68k6vnQtBfRCfm4wAZdaMQMslHjKUVL
W4R9wGZIogE4X0kIGZQwJUV07t15zosuhXns3PyuGRGTjaHiMVS3zMCXPyXAnEtH4RuNyh7sqcl9
U4kHsh4CAMNp8kU49/0cMHJid9YjwbDfOVNszTsfmQW+GK3Ecp2HKO68dg+akqa0FvZp1adfc/+b
JoWOtjTogU9eP0j25MbrAO3z1pQPzlQaJ69w4U3RfWe7BpF5/ctcSjY5RW1xV2Tursv8+T4NdHdr
QO+itvsXfIcR3YxmFHj1tCsAZu6Ax1A/rvFqNIDU93gHusix17q/JErhwQyLx/wNuwadVcZxlV2o
Mt2UbEgP6QRSKyBkU5UEDFb2pgWfsaGOQLTWEmnjznf8rzmW8/PsIYKZqLxQZPpdJmVKGLELX2hM
X1tUkOQpY2Ww4yiNHS07telCLXkTu6yW087V+hl6T7MLeOoXxjBHVux0JzfwjoFV/cIC9uZbTUYE
qMMsh4g2vCa65NTnrZUoPhW1vZCQIuQMtA5G2VIbLG14VBqOAfRD1ttpYam1WOnuqZxSe2ZL92kp
XgZd7Qk8O9suMZH2EsjbznB2PHVv10l/rtqD7Ff3SHiVwNsPLyOmkG1H3mVL0ZFXqJe4dt7zNoiv
Q6eyqCFst3XHZKc1+IxVKyCqIdbhO+cM3HKox/3BHtjGkezfFdYUR7ZHtIl4d5g2X3DI3GvpG5dq
Bhomi9EFND4dMy/AneUAdK3imXEJk6OzsDFo2A7BxNKhHlMfEhYVcHcm3dvegy6c/dB103FJcYAy
OyULpe2z6ovvlJarbT21eqfZzNHzN2Af9OrIRdyDs/H/fwDPHO8rwQilM1gbJjde9mBUknsP8E1b
1R5k7uUz7w068Rbd7kThALLVzxTe13CkKf9CTJoq/1+z2gDLGiuGbNdiL7OhpXYw+61W/nmOQTLa
LU0oGoxdJPTvmJnQVods2cgVs+pX8QXPYruzEzI+aF0cX/nZ5wh9zsS3rSmePfrTGOFnRpxvsqc8
K76MwOp241jNuBdysrAVkqEJL9xKunvfpT4kzrnEhsw72vlfzypPraqLp5quGMiJadQ1FEuF1q3i
gY7Gzn0QY1bt5JgSuaDMbKYcZucRdDyOUmFRYLLa9RdIIc12ynIQ8HX4nDOS21fhrDYo93BycPFB
UbiY8Su9A9bNW4j5eCObPfm0DgMUg3uS5C5pjabcumnzLtntbCcTv8mCkzf1ht+CmF5EHDAKqMXa
YdVMsEmX28SEhdHl0GsX91yhs/kh16hC5L+RbjtlzDOo20BNGXoAXgVGwAw0/dEVGKw0kZ8E6DWe
K2xVBmzvbNHlSWR+cDX84i+usS8zTUnZMgzFmN89sI2RO3fwjc0QvNoKT0GF6z1Lcc8ZdX1j5y65
Ch9zGNWg+tkUFvErqQcKPGb56pt1fZ+l3wVSZ2pCfJFkem/M0/5Cq3KeCZ9fRZsjUVhwRabEvBIe
xSWVGu0+7b9llcJvgkCCJxku50R4OiRlz9tVvVUhtLM2/O0udokprG5YZIonl+jjlnMrvLyC0mmm
MTb8s91C7pYcMsfcigNpkkI1TgFGC1fSAcWYjDlUdZK588tL9XsBR30vsecYUBS6yTXObcaUxj1S
gfBc+f0vpKSvMhXZ0WH0g2mk3TF+Z/CpGpQV9diOxYnNAS1xgfVQJiDpUoLgOhQjolZwThqP2Hme
EBbDvsI0VGK5pT3amaz3rBglKgQHLZKrUC3aX5IaWkYsFMe1Tii4O6b7ySvxnyRoMhM9fuue7ziN
nHAt0dBqJUEX5sTlE6zhU0m9lWgnC59AcDRy0Nk5ybmwIG458hMRkm7l0YnTKLcJYHSiO8CCefYS
7OBT+sRTgSLV0voIcQP6Mnh16cuNxtx+pF2CWtCMyHhZkJOausiwqQN2gLN+tqDXlRnDTubgir39
MMZwPhLXu3MhQGwxeiJ6eSGOkqwnkB3/4UmFk9GT/0BdJfzAqUMpKi7aJHtiO3fA2PXMMffVzxwY
+ZIotkPxtqhvU+IxRnByeDkprRw0cx2URa70l8AiiUPim43wbnEfySLgfmLSv0Vo8TiGso0ql3Nm
QPAAf3CsMkxPAtUYp2ZLEw+E8QAxG8an++rrbHxyaGQb1hnU9I/r1NznNpooRhxy3MLlZAWDaPT6
12ChFyQlw7XpATdyWFd3iVX9tSZmoNPEalk58tKAjz1WNq/IdrJH2Yl/FgL8tmWyioGfh4Jt30M8
t7jBJKZ6Wb8LUve7VjS0g5DgwKRmk26ecd6Wo0smk3qTDbhjIGec4pat1/UJXNU22C/xQqp0dh4M
wUihloJ9/vg1sqRsiBn10byQPtArTcMDnhQH/rNbq2Q7JIaDrrWA7Z54vgcNtGYw1tC/HHq6Me0H
rX4wvJZHW1a/5pBOMa8Uu7wFN5gBK88sshoqD29sXLBw1zhWkieDriIsvrTvzcj3m76sIKeq4E0J
+6Ep7XprGXm2hQo8BjFSTUOdcZXmcEgQZex819m5Bf6D50TJO7T169CD+oANnkfA1ment8GYTQ0s
fupiHb1l/ItJ6r3OsiPGLBMaiilM2mQuDujZwWDg9959PNl3Zo7BETRNTCsNvSiTLw52csw1+LOg
7W4eoBv4qhy0FQoGQUnu0iD5oJsKT3ZHfU7s7LwRcJQ1BCF0lLY8FOWdkqyxtc35nBPhyTXM300R
fpY85yLDtwBddMdxvTHj0GTUL6s3f2RNy1xzVw82zVbju7T8cT/l+ji82FQWbnI7P8t5fv/532Wu
GDHLFjjoQai1tbotPGc3Rc+ICm5nwEyzXvg/kl3fkymBTMH0bzc2zt4y5s/aI4FodueG2dM11CcR
wn54drqY/xqx+E2Y9WcfskTEpJDuMhTCbZdnN8le7dZTlQks5dZpA5OSQwdHrZGDBaZEJk5PSVc8
sVryRvcdo+i1VIfcAaXTpKkqZARFLmkrS0KuRrV8xsJn/zbmHxwwejZO02ML/2gvYxA1Dwks+70y
angDzevkDKds5I7BKH/kNAQR0XSTbdnZTxgAyF/zHEXlUzMUtx5PUuuOl7B8qO1wobKMHFvuZRx4
bOPSjNNhYiCwIY0s78W657eXiNEAWnq7h2D3y4YVsCwjdZ1hdZn4Vp2y73EzkwEwLB8dwz5OBt2f
FtNEKZaHGSltJygyrdt65wR0K2xCsfIMbeedL1e4XwAFZtSHcMT8TKOayf6eJhCxCyuEHoULZet4
GRNgQH6ZhxPMyF5HJw/3Ce1aG3BBKwv6caZce6Op5iFAgEFXbFDxryV0HT0Wc1TwSMaNQQQc4lYW
S94cFIfFtKhF6Z5n4wSeVJD2pe7BVnqf0LXuslcQ+fKsGkq2cOLgQ3eMY1I5X0JQpAdyBPJnes0b
5qF2zsWkagGAXtxXYf9K9u+h73CHWc2gotGQKO3pRL968RT40Non7GKibu/tabjTw/wu6/kul2rY
l3F7HrKs3JoFuW7pvJQcS7CfvQRF/O2CJsSRSV8ATNLFkdNG9Bg/yr0UoX+zQr4gB+viVoyLJoTJ
bWjSbBDD8ug4VB+70gQibwHmaglZhDCrQbDoxb6b2mDHHu11yefX0WIZBTYOHIZ0nZdeRFuzODQ2
tUkxgBrtWvuBOemGNA0zR1b5mHWZ0YlNgdd4Ui4rRWoa37jWvQNVqaxrn+n/IenMlmNFsiX6RZgF
Y8BrJjmnUrNKRy+YRiCYIRi//i76PnS3WXXVKSkTYvDtvjzx992Eeb4Fd0dhaag4Pa35pNv4wFhE
H/GAYTIy3Z3DpBjMx1uEq7kfVtoOL9TJKZbbissTQYZf3WQ0UBAj29dHL0h+Yh50rjcgBQPxbDuz
h30WKTHuxtApo9+I1saNKWzeaS84xbyt+IkpUNBUmu5qiffMd+L31BsOqWs33FMwFfrBCkTrtszA
O64nmOwmbFIlsOg5qe+G1LoFuTEf/V+6G+T/fwBuYd8nkdx03HEOgY21IR6mk4x5fxJlH+GN8gLg
bs49iuV99YCBnyhmkJzQcIm2VPz9GXuEa1L43abWwzgQ1PH7iKFlR1q0ra7yvYiHd9GAjF90zUfb
1FcMJ7eAIRZtNqTb2AYPtlM7BNHJTWPy7xI+liUgAzIvCwNnuNOS48GhrovrXExns+RIwtQ55d8U
4HLzWBnGkku9RaeshymKwKnz2NWKsvA8ey4UmAxCBodydUZIEGD9MI4YCzCsz7r8zqL+vVu5Rpkm
OTTKfNuPGMhtXdxwP3Tbycz+AZ37HJ0qONVoqyIPPgFVP7LZyq1eZSOTJwQ14b+MVstt6tn/hO08
0wMBdRPlPjLfRy1ZE9rpPhAglRcALxu3CM4OWQ3CZ9woLI1rf6bFfqNmEMKDCU8tW7onxJpon9XL
e9HP5TEDd7zx2WeZfBqwk+iLJam26br+jwPJN5c6dLDprKqxuI+nA6r1LpOKLZUA707nRnbsqR/d
kj/Xx2U0GTXUk82i4sf3Dk6jRmGkbLjzcWO8xsZfafQBXk7cloYsnIuyOLrV0j4tRal2C4Ba8j8T
8w6/v4y9dTAXSkOTBk4yrwl6xbbSMJG9VrwuOEZIbBiCJTg4Nmo6zqWLC1YG325Qr3Ux8x8o9m/a
x+gjHYkqWwNUBMUKj/K2NdJppzhQWwHhF8TbTWOWdF9OnzpwVNilBpxtl6SU2+GYtqfn1En5u3ue
4ehSrAR2vSDVSDU+TwtRWUyjjJhwxdTqSdKGQE3heY45aMfNvwpqKscikpU+VIG5EA/AGV+m3jmA
uYZI6vTP/SC2Vk5tR2f27+y8XL49euSLe8hGT54Tf3VdCbEWU4JDnRgtxJhEPyWbf1fwSxhG/qrk
/K6brNuq6Vv2W2qVNsnIq07W55cG1R0K4b3PvRzQRXuAZHSZ3ObM2JB2xPE4VFXoRHwSfseHi2zr
OAPD2ztrPsQu32YwlBydDjQqYnTq1b+6Ff8R5nzSXKG5Fe+dIP7peQjjdN2dEWfMXVvz+1I4/SJd
Ns8kok245d3zvjPZv2dNdGdY1UoV4VADq7xzFWEZYTwmU/Dt4/DHzIxRxqO/pV3SH6Xmh8Vgu4qZ
XIrp2bTsmosZIz2Qmpgttm1UvTl9/rtIsWtzgza7dnmQikGVzPdRQULULafrLJoDJ7onKUaotcRk
kUroh/FAr5qkDMD5cc5lfeNCCSO9pJWLTJc7PCjua06kBPTNdh/hc/Xt4ki2emcZEEtWwuoiPYxb
EDH6wbiLpLhipDj6NOukBgrjugj72RckEGww8p5ZY4hqyriROH3CY0WeHX59wFsX1f6vjOonCkCx
U5fL1sdYU7mID4H+YEoDunctyDOfe66wmYXKrDJ4zI5+b6ORo/IibzRIxzvq0KmtKMPWZFVnkJmE
kUt+2wu673rfdfHTUlw8Ke5wuGzd/IhQ+d5H+lIYC2MD3lbNmZh08dra2Z1tzeuBIBVWtmFsFq9n
YBBTNug7jD7j5HWCG2y3mDUp6z47H7MvPsa3iAwei4MT8qydXTf+iUeA5Uwavdi/o2OdNreK4IzT
fWCXIdzCkc+UIuLmXLNQtxiJaoBIkbjSUv6gGC01sfuGA/cZUsAxlQJ8stUcsDztS9t7XZziPm8k
1wwiJK7Dn2NDEAaOf6+tGIlEW++z5tCfiGVXtB/FzOsxoLVv5aB/9HRfx/J3AAewh/NzLrgkb2lg
/G9mid6uBzx6wV4nz1kZeO/wSNBqwSlC49h4rOVUGONi6atTTEFFnkffskUVNfTFcN9pKzpptzh1
hEQiCopTHCR5sTpljG9RMCHsBKPMPKYV1KvvdcKmPpfsWlFOcBhM12AcZi2CM0+XmeiLHw8XhreE
tiPCNJMVjqV6M0XxQnpmu24LclD3S1586CICMYL8F+X+N/thk8a8JuwzLFp0P/vvMMUw2lBDNA04
r1FWR9SyZACsroxPK3BLmv/SL0rNORS4A2f/5uygZtMT+l+xqHbT0T+1ZUk/TlnwZi/lAQLnru4j
kg5R8Fho+hyt8r8m9TyM7gnqWPmXuN2FaRluU2bzxLVxyrAgHbu6++cWlBI7nIaaGtb/VGNVDMaO
izIj20sj5gcDeys5i7fGYtEd102/WOa3hGXBnFNUr+g69lTjOX3/jHHhTAExAoXI73T3NqXFyfeh
VDQTLY1OdWe3MUzyYHqOesohNISnRpRvVLcTrse3PFeHuatJOgV38RAdswp4lEqbY+4Z9PIhArKH
/geMakf8/b2pQdMDA0SJGx+6rLofNaGs/FbaLsfuOPoWJiy6MvpoM8gCHt+Q0QRvPjBRp9fvVpI8
2wE9H+tu0aoXCH9eCAnstbS8XzX++FZ8m3yumm724+RRQOUCj0xgEC6HQsO94I2bN/vJzO6fI6PQ
S8cpMAvEX++skN8EeEKQkDv07bd+JBwzmR5xWR3dSR4kQ5OoNTLAbsCq6xG+FWfTZa3DbCa607zR
ZSontm3jUj8gWeg8o98bdvCIve7J7RBlYz1SMkYzsa7st4WUGcnlbM9D9L+vyaByHiQHX1iVYNBn
Wdukk/dGaPrXFWwOBufoPoCyVFX7Uec3S+V/SYuK9tL5y1+WD8amGadn/YeLzjwnyfhsd69lNr+Y
uWYrTduHKPj0ZjZ0UaSI3T6pddCVgoEJNRqg07DOWgjI23VVo0YtRQdYXyKnTG7zJDWP0C5PWIet
bZoxioeIcGJwyaJ+0KsaoukEOlGnFQjnoRYECMt+39Jguk1t/z/LNs5VOoU0nWqoCUQ6lc1SCxTk
WVkxDRn012VJd+iI8uHn39Kcyc/ZSe5RDQRExtp85sC9mEanB1P1Pw6xHzy1HdxEyCMpmpuFUO1U
JL73zOEK9GrjznAmOg6wRlkp338+oeDY2VOXlOe8IaQxzpy6C/wtQWC/Gjrf25R+ZU2GtYMLZ2Gw
1fAUJkv0VZgr6tPi0w2Ydy7ymcfrkImJEYVybtTbP+cxb91So4nN+YunE2wfsLx1f53T7hD7VHaa
Q/FRF+pr9KKXQPpvDQCErfPaJbwiVT6dl1IDsMYS67TkvIuEo4650P5XSeMlxn6UTFQT9bx+fVPs
eVm3aB5AFZacsbZk9WR0l4vXnuPVoYXF23INHrH3rLZFZuh4Aa1a7KXFj6hU+lFQCTNSwADvXj65
1kIjg3xNg9eSvit4KtZ7D2HjQOPkOe2LB0tWH9oX1R6m+R14SsYi3jqO7tgGQdpi4r0h7D82afql
nehm8LNXA1+Q5gBUcmrbJhChkO7ZFtqSJh9ujdGsL9YQryfViRPQc8kI/U65fNOg1+9ntIAI7VdP
7nctAMpNCq8raq1NOnvj2+QAcS1ZPVzy4Jn+eD4DD3usp6t7cnfMLzS+aQPjvWWfOhayOOaCQexg
k0f0PnXTr2sY1740vutG3cOG/u2IvXtNdsEMrHApcoBtSJEb2DpimDCJ6tKDYwWvzGSqkLacdfvo
9B2/5B3MtABDbXy3VZV+tEcWY6GAKJot+2vhtZi65gcbOiByFI0NyuIrLIS+Ob7xFHBaspWsMBH0
eyGIQlt0Grfdgti84jO5G75Wi0mfwmjKfelg4Ck69+TIqgnzFDW6SPBxBHNxURJrFCI7Sk2f7oWZ
fHZeV50sL3uOSudvtigsHajT2dgpt0b+ETw8mXEd6/zHSz5QWlZRZPrF10B1yHtsTgQ9xDPT8OcR
D/Vc99BWm/bOGl6YfTB3p+QrVIWAph3jg1O4X6Ic3Xi6E3ZJ+JSvcXEE3oHGPOAnBbG6RO9Dno9n
FwHHXAhOF/ok4QaEfc81Bd79r7cgCXuePs2g3Ba+V0oVrzZ3bEof6IiYmFaJMbtJQO9k2qhRJXB5
dDoqbKeu/XPSFbFcf+RG/IdWuA4zR1TPuts72sfia3rvi1tNuHX2TuZ4t9H8w+tRolviqMmymqde
2COun3plsrlbiNMTLtZNTsWP9PB4iNEMEWigXZPqCWMc6mZqv9VS1ljI9ZajSrSJ2upjeSrxOmPu
4t2bcygEUd6/25XB75eNYTxyMI+gHPCvRvfL2KNQ1ToKbIH6rSP3X3IWZ7uFVUCa8OrQYymS8kiy
9pV87wYXrL/3gEZNsn5pMr501Ht7k5F23GTrgiVW3XPCdrrRHUKd8zJGwDBLjwn1BI/gkNTBfeoF
/YHGetgCEKPwIX2buvzwcmaps94T6H9zNaT9sqx8fgNN6YwioE5fD5Wh6z7k36yckw8AXGSgcsc0
wNx41MKLBqlI9c3D3IzUdPrfBXjyW+7YT05joZcNKe6BqDjZawHil/B1QDoIwLiDpKtweDqTcu6i
q2w945F+rF+3rHcQFTkyrMmerDZCsP890X+iO5KzZ2FZD5nuvtKMWNaM+5B4EL5UuO2usplblSBR
0OE3/FY2ujMiX6c0hX8qugAzISRAGMIDQUmsCJERICBqE/pn0tA9S07yVfbJay2FH7oy+/UL/Yxt
0kMp3OL151LI/SOpWVOD1TARLwpzk/ryYxegRRyzpPvvFDi8VzGXsLILPsUCtwrkThiY9kNl2PpS
z3stXJQ3RSmE7omaZaphU2yZttZggz0XKgLeNyL0lkmBXcllJolwR2dOfcDEcKdNpr9Ejt8ck3Es
wjE4xDdmMmgJYLtLZtY98jnM1cagwKrHs3ksZXUZeYoerCE62FXwGJN3AkAkqDdt8XZVaUFZpv/Q
OBJ7KmjaTW5HmC5A4vbybczd5qinp1ovDDz4sCAUXXFzcg8hgLg1E7jxODrQxsx/HQHGFLX/daBm
B+gBQfq0oykJTSkG46BrCC4iYTqjDGYubfM0ZvOwnvlkuHQJ3/MMHyC1rwUHHZo/2OTKkYGAY2J9
yJjRW4jWjhu8IVfzApgyPqs4bcMY0Tetaa3yTRYRp97NWfBqNY5/U5IEKXs0NSQRvcT2+Fwh45Dg
zZgyoQ1lgg8JSDt9W0SCcTeoZ2dJP/O+vsBzuOt7ThVRpOkioIW1nLDQaDYgMahd2h1phuHe9jSi
HXq2vV6iVzS1xFeJeOTbq7yQE0eJNDA0JFDLxyA/yv5qOMalXlZa8Lzl6VKoFdY1dfvnAYSwQCq+
2Ll7zoxu2hUcBuSc0eYOoeNEnDEJHbKD7AjqaRwIDeXzyEWgxT/rs/ccFD7XsemfWzcx9+7w2pDx
eMjM8b8SoTFlqrm1SnxvC2przJHpKZPU3ORVpw+yezKjoNzN7NbbhXv1Bt4DJmoS8RsBzWz02D9K
ryTLCqc5zNr0r0+SY+LN085u1i77qSMI1UK/8ogmeNBVzLa476CzbcYks8/uQgAgGEYWae3uhpl5
rMoIcEczmXCs3YRu2ICa5ir9yT+CxWt3ucGUCOCjswz/TCPYiYTwU6YpAkrFugP1YItd+TAldtgx
wyEdowENlSBdShm6FMgAYW23XU39GTHkpwWSN7JyYjD1ZQI/VgI926sO3JUogcxJEvFoqhqwrxOl
v6nXATqNsn9ZMdwh744lMrTMEDwtDJQb+gS2NnE6HIxucyFSsrcjpsLTjxnX7nHop/fSwPnKWxPi
/vAvykWPSZUX7Gq/3reNznZT7eHxSHZGJvnfusxCzFf9EGA0LQvrKJd6xghKDW7KMSfBILVr/1v8
2j2MRd/uPTDxafozGMN4cvs0wJtES4i2iA83Uv03lPEfrpQXd3Iy7qTMKHQ10VLI++tgp+or6o3o
Qd31TCGd1g2etKBvIKuvM1DiYwlSehU9qyz+6YLDmkNwzYpCO8gZdzMHY9taQIzzWxueeO61/TmX
1MMtk7N1deySgj38/wneq2jBqCruKibvt3DbsLM/uxa/RwYaH8jL+Gxi6Of4FRHk/iQZPp5w9FEs
aM4/WhNsR/qIuhWgxNK+ge6gwoYhJVn999wo3nGNzFZEK83IUjqsSTLgrPyKoU//NXkKCG0Tz3Ob
vQ7MKo7TKMwtoNwnZXG6dkycpBVXXdGk56XWw9H2OIeXZAGNwr4DCk8bIL/Y0WOJ3BM2u7kdrcd0
HxgQjRqO49HBk9KBecXwPzMNTllOn2yRXfYpif0YCk3YocajPHMxMoa71iG6NgH+Zo7vUn1s8kLT
A4gT1bSooKB5R4zrGRp+Pdf76a/t87d5NQy3RSTDunbIAZjFP7k81jUWh1Et3NrqDlKPvvSz/PTy
+d1nb9mYf0HMqRQ8wdc88+kN3XzwLKgJTczSTGMdRWmR/xtP6iXBiRgGetz7CWp8MqIEkvmthPyN
26U6VNwl2I15s0yMuVj9wGhA+50Tk9xB528qtD8AiA6RDWMYxr3pY8bx/f5q+XScasKp/DDVtCLm
iwh8RNKcp+RRSM6EdYHHbRmk3rXY3LeDlH+NG397sn3zCvxL6TqaMsZHgzTZ1vPzYzu2TC6H8tRn
NgqQiMIsmlAbyhqE/MIbQ4nrXO7qkXL7Ppd3HFn3qplf1UIm1SChPFbtrpxbPu+zPyBxZqQDCE/6
qI3LAlN3+PQ5+9R1vLdc66hjNLi+jeatDOa3aRjzfU4TXAPJdxegLDPghFBo0i+A2Jl5uEC7FqYO
I5QErBH/GLHim9W1ZJsa/5KP/XIR9UfmG0C7Gpu3qfCNa54FzFFHgiBD9+VGNi2yBfn3wYVhTesX
ZbZzA8/NwPEUtP8kDlIjwJCOg33ZpjGxp7oLHa8qXg3cjDhaYkLoNJ2tNUrLWg3Ma2Apov6ttgFR
1jgc/H/TCMfGo7PNZj5GPQz3qzkd6I5lXRwwhG1N1b2XtsVCgcSUUAxH65nNT00/SNiwJqyaTeaN
r0Bo2jOg/d+aUqW9PVITGXXGXaIlPsA02Fjte9LFu8yGkGYN1rFmzFhjT+FUvdjhgFB3YF+YQUUY
2PAqgjdddUhc8iWxy6W/o5VjBlxtCdCIom4+MDndItuBGEA1Xqod1k2xBmJHwfQMv+vYi3zvmf4H
I2o7VGWZbWBzvKbe9G5j4jg4s3Ud46Pwpq9kRMDwyvI/NaqvFkeKEMt41TDaAH99Km+CBRp0Z6X5
Y6PR2cejpY5L5P5GXL23LRyNxHAOgQOfHe7zwXRJ3BF9BLMj9XQjYpxRLkXVBr5bANA2RYV8jTGh
+VyDoaA/gFKDjHe9dqd71K4Rg1H+JUROROU1gGMfiU+D1/dKyu8wKL9gEfFX24s46058wcRkFKGy
BfwHPUYLlkEICepA793GyzjZoBoLz4jRtRSNlgsITVgND6o1n4GZrfPG8jRQGBVym7NpPFRLQUtl
/hoPgLxgsZrQyJMP0YFh6mPfCC2f12udGXEvagE4k1jIZu8Nq/CZkVNwcJhfbG1uCKXxQxT/u3Ng
NcO8R4R4qquOLItTARXnoFVSAFGwTF5SYXGtz8HmwKMBpDLgWqn8/uAK756M8gqEqYB8Fc5b1jJl
X7Xw9mIszZPNdO4g3MeeQ7XHYyI8hCOCIPXWz2kIncrkXEXxneBcAyeMb6qjw2Yekp+2JGLe9OuU
Ki1NeiAHfouSm2JtRV9A8KgFDnouVfj1GI3z4PfWGxNv1L/0AQs6mf+K6AtEoq0fswfmUmCVsucK
Lo1znCXnkoEgDf6d+MuWfJ6OkZu7EaehdH3MyTh9uX7xszaiPnScLwBRJL+gJeKwoj0mbwykSM39
xGeyMaXrwG1Y3CvSsD5HvS6u1E29QxKA5Wklfwgi5wBK5G4QHKo87lSFQ1i87YXNYRh6bRaR/kmr
q4q5j5KuYJgy420n0HScpPi0VPNMQclrEmMymzzUKvY9ekuPTiUeJ+mX9wKA+ba8OKnAWOKPb3OO
GJO6D8Km40wDZkEzT8MhwEsHS/ZYWVUfrs1FdSCdkzsQauYJxMhMi5/K2hsFVkTjJb+ONeGO4RCT
oGuRA/IQTm3hI+dD9qKvIA8lj8A0UrwUBCiUbTAOR0pAloOPz23Xe/1fUhGhz9l2t470B8zjPU8f
HuGQHteGJ7r8kHEe42BPxSG1xIFwEZdsRWA+c4Zj2sTplkfcHMDCuyp9Gpp6utC2iKM7HLnFnSPU
SfuLdibn1tXtyYkDb494F5NdwJnvZ4qWCl65Wg3fjjF9cTo3P4zK2zaTefbU7LLTgLQvzOqJjSzd
2B5ZQ1WXzc6ejfdcNfcNF/owH9KnVMHsxW4Zmuv3JTBnRUxBenOqjkM3vAw21Q1kdMtD3JiXGMvl
WcYewYEyOaFPS24jbY/NB/Cxs23RFDYLaRPuydwpy/gnHQ16jao2bGbGA/HCnkSL+i4BK3/wjLWN
y73Xij7p0nbUoRhi7Big6RgMZFRHRTwUWAgntkn1Z9ehLufu7CZzjc24nPZxxECZz6RM2pfJKbKn
YUGQwbx4G9caodLMker9/LkP7OngwrsZsqNkeILLOUsO02guDHwcLrpBEg6m7R8dsIvHtk2XjZul
7wi9yYGQRQ/pFtKf1TtTWPPibaolWYsg+P4WqhxTil4PDmnZogMr0HgTqZ1yBpeS3laSwWbmmMqM
ZAy7FZ+Hbdrd5WOzQGdbvpoY0KV54Lad7mwH9oHfJT+VRdpB5J+5Yz52SsDvFC0VyNZP2mNZrG2f
djZi6aZ+WtBx90WbllfDxToEBb/pJ0pTyIMD2RqecWVvMHY0L6xkO1FJQiypdW4hP4ZtUuOFEiXP
ls8pVzR3nIclzhmZnJx7r03Eas0jyoOTbBuQBEvZmzdBXQkmwqSoZ+cam7dcrUugsm427IpD5mZD
OOirNPR+wPxy6GL1SkEDn/DIL8hfJUcswTiBuu0yFea607celxc1xTR+VobagerES/yaBOLkWCUf
Q81x1tQTJu7MzBFjMecPnxj39JFod4qRVkGYkFO7F9n83GPMZvyhqf/TrrkTjkvJqEbOcqwKv8D4
Fgy5c8FBZ8mCYolldacW7TtGF5KWLV5aMeKbWr05KbdXAJC3iWnvXjE13kojM891n9GViR/fhvq+
ytisC++qrz+5Qdsb5eYyjBMENvrKt+RI30oEsagcFamu3NrVN42AccKu1pZtdmf68eN67uRrEP69
RXdStzRHG0dB3vKZCQKAZ1jt75JQEVoi9ssYiy0hYY7TZeZQqxfHx8SpIMcQgV+iH4xO9lWZH72v
htPgIXEk9e84Y9nvRFfeOxnlswtqUon4PTPxp1cHzGaDT8SeX4Z6vNWDTJD50/FAmOfRIUF26BOM
DJ2YwHmdHQ3tvO2dn6hrTjX1MCAUjI5AIEGMBXN2JJgHVRwgJS1Q22ReOLbWDxCymPrhjNq2fn8S
w+zt+j5yTiIo6y2g2Ljj+a1SsMA2UnE+d48W5SYoXMGnXvF3zDZM3Vc0ChttmKy8LbSvaznSXFO0
ihn1uBysXjaHNRvDLbnpCJzr+xrsajgZj0NPVr4Bocg4aspB4sSa5NVvTJpLtT6zmlffcuAJjNOb
4Voq7CuqfFEF2EsXc9757muSaVY6cvxY7A3md+nsn5bkvWvK/mhWNJyqZqLoBXx56jf/RNO+pUnp
H9Jck8oZ7X2qxLEwScktnPSYI6orxTdswjbfY25NzS7vJXDmPrlvI6M5xmnt8X8uwFclRIsW13FV
WPPFnOv9lLV/cmCrrVsJOxo6EZOdndOCWYC2AQ1fdEAKmKqRvyCF7S8/qBXRqe3pwPXnpgzRHwkW
pYWzxwvQ52jp0luGq1ss2X42A6ScumfHHSzGaSoLdZC9zGV2b0vRnIAJrT4cdtqi1uLYg1raFBZX
/vwCe8e9Ay6+GUpKnRjRRh1EBGJsVNMU8W3ODCChdD7hcQJxp5+h62OjEeOLvQw33HosgVVz8Snj
wWYdOWFfvEIyFrvawOiDelFvZGHiZU+Sbhf5gb+RVmTdzdGjI/H1GT0nmEl/D0NinFSf//3vP2C1
zpJRP9bm/i5ziB+NFS+OX9h7tmb8o14EE6YJym2Ul5/JiCoA88YziZX4sde8uqs8VymoLFLDwekS
Ls6NIDNZcMbu7BxIUHdXQBlHvwPLTE7rnRMG9C+O80Uiv6WyLo6Nfo+F9QGXM7pN3j4GncvdsJ6N
PW6CXZMsD00N+98jI8ZpBbOpaD9g0etTlbp/vG9yK7Qat81Q3kGq/2qMkhia9bRkBcyHlF07wbZA
ktsOvdml9WGa/R1HBR/9kWMxoQ882D4m5DobroZHKozENecBs7haNkse7h1ri5NAG+K3mqwYs0X1
Ha36dCW9FAnADW4W0E2OKggpFW61redREZwWIC1tbrd96eA1XTAaZ409o0Db/oFRJFZxIAqodFww
KryaGUv8TuXTg1UklKbKICEcPLvbIM+INI5gQ+us2hHGf806WB7rMDyW0Qfhln1ckcqa8BE1EoSB
mAriJJNPUjwChcfAa/V1tCFN5iHbxPCYFsl9xpGGUfExk+l/azknhgfsvUGQzfviNGgOj0V9sxKk
32jkd8aYDeY8IqYQeCjdO+2hGVgjcDCVM2kx++5OmcGXRiHj9SVuXHt44Ho1PAQDW0g58IeLpK+O
nWR83ZsHy4f0imwCcB/3dTAwnsqCauKGrR5HH3q4t/BCjK5bnP/3XwVVc5JB+sFuGwIzQ79PYm/f
VwV06J4JDDZFigtYLl03+O50PnASYkxkGdG9mkV5CAAyoskzmB3FC/SHTdpyB2Y19RNv2POOlti8
AEqPU/dHdcmfaed3GLWiM/1zNysTBwLgXSjcqt4qk4Q9YLuCW+xMKgMZIySrQ/bN8HRot+ahK/OT
Vrq/FL2Bp0gjUjbkdFvglZRa+KC2ykvXmRW2NPFdkgo/Fmw/6z0F34wrbpx9Czo/1qihVOGcxMWe
lB1dJX3+KAsYE7Qqo8nX00/TkdsUJbMMj3PR1o3HZD+Y+UPB4IbMI1CWigtaQZHpyQW0Lj0cFj41
5QoaEsuv8Q+/a+hJIw3xgt5Xtsz2KYSnB1kkh5FD3+p1YIBdk6YEP3fF0Wxv8tF9dDnXc22oNnR/
MMlB9drH//S0cI9q4/9oT2XE4+pD5rvjfdEYu6qJYZ+tzGrPr3aT9PDSxC+mbyOWVXW+97tRPESo
btvKmBpGqqAYCphLkU9BaAT/trUa8hgZe460mmNAf/VVoz5hCj40AyXcZ0rK7BfXMs7wbbb2pK9x
0uTXsgGD5VPXuauVNwPvUcOVqcFjAluIFBCNHpYM/mlnPs7crQWLsWUIiqqMaF9hiAytaHaIJ0zb
PGE4Pshu3sSpKXCb9f5WWVbF5HqIsGuTqx88ENY9OSIW9hWRFQ2PBGbTbbDI/xi94dCwIZ1mK3ya
RZA6vQzMKKw1FrT1uSPEZcCpItzIeE9CjCxMKgoiJl4bPFYlmZHiW6PMGfnwDBa1gNpe4RxuvJPV
11RzMhUgHoNv3VrUrbFC18OlhUJMdlns4hrinPBace4oigsMVZ9GrteJsuSDS7deT44qtmv3MZEY
JbE3xcp5M9PG+BKdc5UAKvkjVoKJJhZTd7MJUFWeeqf4ayOfnGd2T4ghPWqPCpEVEGgzmb/YS2TC
Vm+4oTT9RVb1D5gag6AtCdQstr5Rv9wwbaUZMvqhQ1l4OJ3qGmvQei4TYJv515F8g7p2t5j1p1t7
jC+Cyfhse+OjHoEszJIBU+OLt3jJd1jjtszPxm/hkiMwpvGWcorCi17scpkOT7H/nZZeHhZRmxxj
S5MNxwwELaKqHpdPjDU73isSIuvgbBSOhZvMwn1C2pj7Mtqvt3jXAPqpkVHR5/VL8+JrMTKsx++W
NC4VpUvgMr1jHzEXTszCx2kbBxxrqGuorlMH+W/Q8yVYxr3lRN0pM83kajZP9SQaUh7V0S4wu9W0
n21R9bs75Cy6OtcigSpw85M0JUEhb0tf0IyrM2bN9yEpu708xOkKZPQhhjlG7aDgLiz31EsWAwcx
A7yR5XkLclh39FXbnwth1ndCOcG5mC3qMPv8nlhXuUsZeyq3WP08zLuiKn0rpU093dSgKvG2cOcJ
SB0A40GHfuyRyQ5UAs6HyubSgcoJ17sYCK3r+mXK+p+uTrNzOYzdARA+56Ku/IMCwOSLwVIUj+ad
ROeFJcEktQ04RXe2iTUA+j4zEy4d6Hb9nxPdx8JUv8QJocM/OiTGlV0/5V4l78WAIW5hVanxOcf1
zCvRBUd7Ie66DvWtbIYHARcr8AA5pLkrX/CTFEgvVJZC/Vswa4hbnRPDaV3vY3aSNdRWDq+rJMEp
Zx3bl1yPSg/GtxGQOQb7kRboqxww78c6zj7w9j5jTYlPSkPF8H1zxTF4DpJezxCjRfp3cCSoPK8v
YA4RrcHWTvdNa322Ce8EzExKGd3VXknyexMN4m0CCXnq6bIlfyzUid2XuqUAxROgwcglGc0qK0ko
EXB4rXqvPEQmJpCi8sTZtJYMph5jJLQiTstxFUY2NB4ZOQ8kNegiRedcHZHFoa1+/dQDSTku9EYt
pAJzccrzqX8uSrHxI52EtI7rl8ybvE3kuDSWTjbPsZ0tofo/rs6tqW0m2ra/qKskta6vvlsYMDgQ
wosKSGjdpdZd+vV7iK/O3lXnRYWphARb6l691pxjAiq/DyzExTU95oOoPDCTtazPoDCJITSaCc1+
4kFzjPwXZScQQfx+ldkxS/Vlp96gGh10Y97HNm4nVwAs0XF+NuOEzuOI0KQbk/alyzsGUfBH6dPw
UppjsWcwmhxVPbQvREhgKsckO4BCP6QAzV+wW037yuej/XlpECvFSTV3jz8vcc7hPYle4iVLzqy6
DjzWg7Xwv+kj1FkC5WJdetvJothyabo+JWb60C4curXbZXfL0lgH5VnzeTE5LOd+3SM/V7BpjLH4
wMZ/XJo++0Zgh3HN2Qf4yt+JYGcyrDviLce1cqPq2MlZ6huPWg6Zr0BJPGEII3YKtWjqtR9G658S
S4YO6J1XUghpmE3YA3zelJ1Auf8MwPihOMdQfW5jHyF+EUx+VZn8Tru5fuipDTidGMlv2R7IHxwg
IgOiWIlO0dg2h/VoHXYjJymnQMWETDO+CN1auyZHHFnmcgjr9YJNy99EC1LpecFzJYweCWLZDEe/
byr6pwUTgdxdHn4uVaoRnBQW3JOAqQQa/H8ZjUIiAm5ta/fXn0uv0mEH+CpnCEwSdyUCsZ1rVZ/R
/uwRV0VbO7Fi6in4aMHSPS2B/q4ji2QJkhus3HDuaHMZPsQTpTp0VDWkKge+BgQ89+wVBIDS3yd5
JjmnEBDp8cvsYlTqoegLO2xcfdIyn8OfCx2rWzTyy1g4i1DMVzm2v2TesxpCNqyopBC/3PcST1Iu
3FeWVGZOeS5Q9LBKdkGhTkFJGWIOrQXCsb5XgOOOJW71I1jLX2VtkoHu2tQ+DjYe1PgM7jhWY91b
82IbtQoaqi5MybEmcleeZOVAOy2y8+CrB+Y64xNG1pfWZCIxZYz8++SRbuKjZpkNB44WSafuF6e5
LTDVH+spv0+LdDx4Af2dLhBBOLkWQ2rVPltGPL8A68RMSm0DLq16wBOCvCmyCa5eqBopESvyifZG
RvElUSNQtG8sZ8SkL5v2jtZn/dhK90bieOiSZKE2Ei0slRyokslYLjn3EyVYoM74Vn4nHMO36ejU
e3Yk/3lpYMu2Xxi4XdTB60WPx3xGp9i77gMDwvSX3U4nzr4Z80VkfrYdxYS2svWzBEOvs5O7LlGv
6PDGGw9ZhdToWfRmfcJsaD4GeXDDMtyzma5kUApY2K8ldUz5y3BhDok4/+6IMUZfb/9ofo2d6IJP
bgNaXWVFOkkHIEqPN5uQcSq53AolnTFHqv6hVRS+crScgwis4pK1Gl2H0zPdWYZj3NQ2ZuKEoOrA
E6D0ghOOi3dS46LTZHXPPTmxJ8swL1WRjc9ZpOU9kfYPiuy8rYk2Z2cX44jtfJnJkkjp/7ngMzL0
oI2Yz3bpmDdZNUcXPF0JMzgsyuiXUXbGHaiGs55xkvSIy4/QUS4GLLYdxIq/IggeZ4sPcnZgU5GW
i9pqlntQUcWdGABXahwiRyQChQHoz1bdvVea7Bt4uIU5Q1AmhdcymbJOLVFy/COfaR7ld2bcxCyZ
0bAP4J7tlZbgm0Xj3E85uoquNvjlwaGkZvxAFvXWQX1yl3QMougy/ZM+Z0XM6npbjd1bX1ofgzWL
kwV2jAYLBM0MvzFBWnEtfy3gis9eXK999Ww8maCAN6SL4vNosiPdBzwCGNJcPXooaJCujkvCSD3n
16xq97c9Y3ftQfm27IZh7VovHZpt2j/0A9yS6UdVcySvUhe0dAVokCwwzmxTfheXU7OdcEQ+g6Q6
zU0hV3Mi8lch6COmkwH1iwm43yFqaJbHLuJsjGHB3AckngCEoNSgSxVttSV3Ucz6GhTxLwwkBaWI
UH/G3Uis0DaQ8txgND0SwMtibecdMSniYVCGPIwqeC8h5+0boGUpTrhfxCLde3lYjUrcJ+4I12Zq
8lPQc1qHv8Xcvjsx676LOprnBUEZkhVlV3XWmahWPnWiQFahHI75AbRW2/5yEt2EWYXdrl2F6nEC
qzmpaIr5Xbnq1gsJlY0uRkTZiIsMp1u5Gp5j8w/a7VsmYu/cBD5NyGlkpFhRf5cxXX2elkwrcXX9
c2H5YttbCGo5e+T7JHYmogLpeSblo5ATU+s5vyiwnXu4HI0oMybpmbsBs75L7MUmiM3K1jfpvimq
G09TwUjWX/DbuGHiIcfIG47x9iA8rN+cjPp+qe96IDUyMo+TyH3SiLASB6p/bGrkgpQk70Y04FCq
lLufU//NcgL/kBUIk8nsCgx9aWMgXY5WQI/M85zAGi6RjzXDNJz0WD/NtuWGEj6+rROPkWHw1hkm
HBmpKcnWjk9Z5jeZlM+Dt4TLgA107vEYtOYOXGNzhswT3xUnHDTtXgJSRdAbXFek0bW1fI9JkAcU
VUZYSiWBR1HMbTL3b9A+lPBwKLpfmJZwZ82fxpBZJ3vsNsMoAyIKANoYNepLSw1osNm2sJa/ksMA
x6FS5Dw5mnMUULNaMWB1G3FqJot0xsI5zuaCwqeWuJl9/yOb4dn5JiKp6Ely0EXdaO7JgbtbcEOl
A0aH1eR4jIfg/T+fyhychO3vCfYYdzphjCv0tazi5WQk7dk0iEBKC5DYdgAizRQUzcafwn4b/H8M
xyg8THzkBaddzMClGeO8N8fn4XOOuvyedRstdqve2jafHjwVfKcOqnhqDYSaAvi0bOfq09IRvAam
/4i/HpyS4aRe/N+RCq7s20zPhVh2sufxbgzvk5ArfGPZtB/rOmRszhLhkFLK/NSvkAqpEdI5bpkN
igHJxnnfayPkbIXpjBPvrsuiE7by1REFWrNUDqHJw6D3KYgTKU3joDCFA9CLrzSfD17n0+3tCTWF
InJba7FoYgHOxjWM20rCsabinaI2JNEBe2NmRFe/sG5wcymJRfZUFdD1/LK3LwwEBSVQ8zdNBrF3
G/keOdaTSImqYYlFppG9BHN0WMxwDDrWq6aaQlFkH1PD+MqK7X+ahKrdOIXZqh+2yEo7+pByDg04
aKNPXlyoLyxp5YcDBmZbIwLbU4lv0Yv9kdmMGy2N/OMiMFHEbfFGVWN+99kloSb6T7huO+235UAd
SVmtjjWjz73KoRsBajJ3C1akrWIEmwfmlW5Ouysqm1AxO3l3PRJ7al8/p3G6GuuIpqphQ2+MxpmO
HVqssU/qu1QDuLAROsRpBSEm0MwLmgG0MUR+pFN1dcjac6U568WmPnULJjAx8QgtY/aS6dUQ371T
7R7bpUTR30DV5dyHv885SFvfyCofEKgq/BCqP6UO7Yre0p/djCqfGdMu7Q28kiDCQYiM97lhTi92
gGes/t34KUE9CHVCGUKO/GB1pcibl786L0HBcJ6nFT9cI8ntjIJvWLiT/HTbEQsGX7EJE3dm5+iy
X9qE2ZcT1RCTcDI033WuaTcqTGKuIJ9+cMY31EXyPkAEL/QXiOmShQIVbEIHaMS3eCFM62mphzOd
Whg7Hc3YxhT/rHjfGt+FvZw0BfGE23RrS/9jjfWEtMWoIm40Mycx8bSs2CZzuroGozaskzHGwfo3
T9RavNOzAlJcnKPOgRzvtN4+KI9LleSErdocGM2GlnZXbaOkeXESqyZSF78ubeoz5gRajx6Zqnln
4cwcKIlSkSz7eg3KrBMieznf0cfhvXKExUghcB9UgaJ3akaOjvNriy+O7sx0hDrBYXlxzwUkmLHq
UiioFo+UyUObkiI2uq+NI/ZZO/FA8WoDTeCf7BL8J8N8CYY6LCJUCoXzADugew5cLAWZBGJQdv0x
aNubmfzxNECSpnOfCrf8a2rnRTnZa1I9DJ1HR7x4NPKu3pVec0yW6ux5CJjppw0RwV5AdM6TsOnZ
gwNxINgG5oVu6x9saZCTQOA+0bNkto2wjLx6NNBG7r5mYVTBw6A4ePKb9GNxoy+mWVezd+8nOsY8
qOx0i5yubRx/GhGeU+wxrfuqUuyyTfoinOQZfttr0uaQuP8sQ/FtZN2bKtsncnAQp4KUiWk2E6qc
PcGnAzzmjLe6i88YbkMLoZKPjYNOqnlpTOwjwrha0qWVEuyKsQI3KjncM4knYeCB8oAigSgdAoZO
jcKCM37ZS3xzWkQkYii7rZQYdezk75SBzDENluF8JA7ChI+EK5f2DNnFG5XdGR2alMTEWecKYh1N
hqAWgYAbrzLaqxpRDamEYaUv84uVImBNGlNt6SOHjA2RRHjZeZW3svvVG23xT1YdHcSRYzTTgvdZ
Vu91J919VD4BC7z5Kv8rQO6m/vKG8oTBanUUM3GgOb7qHTA92UXV0RyDLb/1HU5em14JMd5LuQQk
p+RPsew+TTRArgIWOBKDkLjvlVlgMFMrKEsl7waLIUBFRNvOQzAqlHzzpsUbEcCvtxsDQQlbRbGr
SQo9kFHBZsB83G/1vbtK0mC7UczKck+dum3Mgv5tKu6WPLo4EXm0eg72SxU2PdJjrFJon0o+e05t
/qqabHPjtfXmyzC596VgvZfR3xHZD2nej5PEEoYEG1Ozx47FXONKFu7VHZczBTR4xQKtMypI6Ehv
EtuE1uIGQfFDzNkr8ZcAdmMWjcXHgzxiVMADmHwPs3EwVhNhBgshcnWYO9mLL80HMu26/RzPgC3o
+SOuORcBDz0P/lNZ+MWudLNDFHCg4LDE595QMqOwZCfHfZO30UdXIuGNGglW0F3on2QKmAfreGMg
rCgID5AGZTmxVAMzKPmZlGTWZgONLVED6aKl/+A4CAuQ7/ugjtRz0Qe/2GutzUscM/r3JBp/dRFe
u7MGprpNarxxzzJ1q5HAwPceXA8ke4IhmmIlrKFcHByRExuJCW4gjs/RiCirhHWJrYm0JMzHSiMx
SyW2W0kvcRjReo2J8Zr1sIBcZ1fNRJQDWqDbey1l4uycnGFp4cSv42R+9tnC8Llpiy1W06trru80
UnsPMQazxJmiB1DuGhw8wYJWFT8pRUB8H2DF2MZ7Z5FwCP2m4X9Dr8Ugk53CnXqdTBW2caR4TNZ2
LrIESPcDaaq2wEsKqOyqwMbMGeRCQN45NNTW2pNqzRo0RaSMIrqlivcTYuSRnCMrXL/8ubRjA6Zm
vfzf9/77KnLkpuxVzFhxzXZ3OQOEbvdLSATWIgYS5+DiDt0aPJ+/XsZRjPuiKv+RchTf+VGarWUY
juQFkhRpUgwmzDRJD9Nkc8S0DM4rOXg2jUpj0/kIItyinbdVLee7ilmsM87OHmTbu25JzZUZXtOk
JwcjHteWrsvhn7CJ9lBIw9rn1Pzb2fbkPcs37X4hXwZUvX9gTbm7wU7KY9kPD6UPl3b0Pagn61fo
Uu3jrNJ9hW/gocsA2xKCV3xNNeN+N3/xScb+IzsqIzzijzjHwEiX2TmWVfDOHNa5azAe1OnyYTYT
54a4SA6R9Hnbs7K8YoUict7tjMPPy8y3P7q5amDXwRBDa/FLt9FFL2p6Q2jT4OqyTWvDoE4Q1uaH
3MG0d+gscP4pjRMYFZpgEjMHRcLbYJnR72VIfkcyp9FZMPHw+Msy9rljrYW+qteGwiMrplT9XQ7b
4n5CvgmkwdxHTWuv+V6obAqneVhpZJtcpGByFW+N7NqrSZrOIZbIr8tkuhucDI05W2GpUuu+EgS7
ySW0EJ/tcPJBMp97vkogSsyWcUo9n7m7Lk+zn5yIFfm2V1wxfjYMBTFJqwh6tw5eZdIsgvmIvHBP
us+zLDvnKLrpENktY4l0Ic7FSaNfBPVlcHwJ5prz/VprJ4vvIiWlnlRzM+yYFW2JKfxCmDaepPWb
1t7ypLFT3nSThSObC3gV7R3crlEHBeIPbvzB9TNvY1Ck7wrTa9BoXj3KYFpjvEM9Zp5NQts2ZBtW
Zzd18SYospAqiiZiqnDurxlpqm+wg7do42roLfeOOZ1E45u7cQEEVqqPenHRki3W1wD5clfGlASO
49eAxrjQ0uRSwg0YNcOpTHE0+fmel1uo8ElOo/uR9fZBV9rft7lNXzV40MWQbnS5kJpt0X8KFLD/
CYbaDgTt6xhb6lj1sUlcCMIX+t073daHmaAhlDcRZA3cHZxYvvy4tjCi+N47kvjj3Fjln4HlxpK2
85BUpK9FxQMogY3jxavtOAp9HQRhFdAxRf5COycCFvGVMULaocJ7Lbzur5w5Fqec1Q61hZdIMdA1
qF9upt9X4UQ4SR6Pn2Ker5bqLt2gyn0Ma/hSTjZopmYEwaB8ZpZCUZuNAjZEbp0hfVwIw4B01fiE
yQ19dffzsuvPmNoo9iv3eZbOqjPjjjdXLOA8vvYcdI5VN0UPOe6F/y5upz7QwIg9tsBNMnv1swvJ
EnawZe8cWiIA2+CYHJpiKq6KDjIl9LKvZD0c2iJ/LlOSKzacXxjUGsG8Vx3Pu0ESyIZpzgwfVhd3
Pakmviyp9oYyNNtWZNQjvP655JNR7LOVo2/yhCQO3XiZ4qbDi1WFw3r5+er/Lj/fAyuImXmIEHYa
FRlo05hCjRIoOzQcxBBanR/iJQeRnZJhX8gY3mQbezqMrRStk7fqSW10qwKV8zkl8GEOJN7Wev1A
fy5uPkQhvPbz7NrimGKJOvfc6qqlxbcJGBpcMksbyJ+ZUlD+0HvuNYOJLARd6uASw/aRThPLBmIL
PMhOE3bmiNFAVU2IoxDTDerigIC6uwWeMZnWg1Mi3rAeoHjDUZqtYVvgfNzGmAJQFDNna7vSgJMs
UCdolOozI6U76Iz6vwtsagv1OqfhIba/sed3+8zxVqntQmN8ypbQhOdzJAr84thThpxQ/JknfH+L
gzxnFFtNOim2s/eRTYAmKapTxmTMExDpu0bHt5rybl7M7zwgnhVlWg7mnSzKlMpGrkDifOZ/go4X
njMNE2R193McA212nwwtxoPuvmsgYo+tY74N6HdF2gMEig+L9dtMPRBXC+9rg1BoK319S5YCZQ05
ipnsznlmHiQKJloF266ywrRHOC8pEBwZthoBWjlhZmgOBEfS4w/+zSMlz6Kql1FCrmho/DGUBDsb
wW4v77TmoymqgBbAaRx6RFNNxNyT6j4gWShjIJyk4L+pwW9TbV8RzhxnVF/eVNI+t8gBt6ezMTqP
gSo+rSh+ly2JO3OEOqI6eSnvWxeQxSZcCQh1OlqS3iIV8AsIHfRzNERyphYRvhU1x7SC74oAYmmt
on9EbF18vwszzM2910PHW9GLi3phCofZeFz2tmEgNB1CR87X6QeGUT9mxMlu4j59SdLp26zArzX4
Tt3aEXjMolNj+F9G5iBOjb5KE7uN0Y6waVRwUgPyVPuKCvqokAV5LnZCu34ko3Bp8sNk1d+e1xzg
EEenuOMtTOsHicAhHigE+9pjcEEExzQbTzo6jG48nOAFvI8GxCQreeE+IYSeDJLMc37BWWFX0ta1
9EhFZR87BlH5iaOV+QIMdUeaLzUKU9ABNaI0KjiYCmpjo9SKvTTM6/jZLxpWuCk6GH9tg7fOWd/m
9b1K0o6Aa+YtLv9n5enf4/ggAuc54Ey6YfM/NUWSwy44kizEDW3yMQA25NhgvbfA3hK3Sw/CC/7V
U/acNNGTkt6JxYB9THNLjiOncmVV7yAJ3vQs363snTr3DqUPrXUHW3iKSWw3xjXSYuCrTi5pkuTG
FQMK7gtygeJi+DATbg49SFwS6Tfzi1eXY+o8creDHf/ltEJhVeQsIBP0zYArdO8yyFUcybsn6poH
tP+hzsUtFaY6uKmgY1rrO3QSR1ma3G0OnyofEC5JeHk8R/hD6u4xRTk05uLicOtvTNO5z+rUZC5P
kTmb9sKxFN81nSdOEOTtcWaoOoJSike3im4iMNjCjJ7GZWQcI1kjeC4IoaN28RQ9jSQ2AAjxBhWk
B/cdN6AjARZEWDrpZ/JpYAReu0/Rw2iAtgxMnDsm/VYZI03WxEdjmQNoFm1Ez7/P7GKl1WK5NQB5
3eZfWZl02xd0DjBZg8sgoPVNAG9Y4N+l1b+JVh/J56Z50wUbE9zNMPvPqAZ2letg6Bbxp1eLYyvI
WbTMA6iL09xii9FWZWFe5T9L4OjBauq9tDAlFuQDeHZ8DTJ98jEE4B+BCeyTsYivmAx07zm4amCS
WzJ2aNYsT26xfCstzpDlUB0ir3MsH1waaPxseO5cOyYBxrgYcKlkaxHcHF2axf9IwDvM1pco8F4Z
+pNVrUfMH/3WKdqmacSJX68nfXQaoVMxgI4Y3BE6uBEO0mMyd1kABkbQ6fLlVYCY5NlH/7pRkfmH
FCzfupRgx9nCQIiupL2MsXzh+f/con4bordZ8WcZl8c7Ik7XzA1SJVuT39V6AZIHVFCgv0zZgAOJ
QtxoLNJv5tMy4JqIGzowIt35PdZnNVxbCnNqaB5SYdMidutVVTjFe4maebD425NH4yjybmBkOQ49
kmL8ZSnEg5PU6anIXH6Jyb6roJHJ0RjDyJ7e/Yq7ZaLaJ9DOP7hzDwbIRjbdDY/FCuRhwULt+b3Q
P0dBEZMGyQ5osxLTb+wOTlFfpsr9LjDo8YaIzezQvrbL8t3Ha3SsWPyC2f/KGjMAI8PYsXv2CcnD
XAZSLsMaR8cSf7IX84+SUDIyLsHxHBXbJWkJm9Wxu28z92u984h0OMb02kANDe89NmZ0XSZbDwu2
m5nXMdOPic/EtERQbc2YkplndPYaXYmFelMeaX58il5dy3yVQfgz2mc+pLYSiCJJUwDS+ekWvKE2
2tnZgULcLMP74NwAXr4JScmZsvBtYehRca8/UdrDFe013fhGnfwet07amd3WN12OWBGnnOmQnqTw
YYKt8mKOBI858IZAjyv/xN1FgvhNOQHK7v3g2PVdR6nN8hg78qOA7MIGbfh5tvrtNdOA5SawtQL0
LFll4IlJmC+pnQF8cFEs54/lvTMFzFgsmmI6uCQcDlMC6GdJRWctOpS9PrZRRcCNHTIc2/UdDjy3
cPB+Am7et+a1ZlyzbRYLG7RZ3dHRWNFOY7uj11IPT9p/F9zqukOL7/+a8RoJB2YskYsrVK4KI+bB
m2HGG+EOuMGyZ0+rZ4lpIkl76N30dvPg1Vs0Oi8fJY3TPVpBxx4PGJBK6WkAIlIGA6QV9zUJyDGN
xlvjGvtOzb8R9Mt9FON9QZ5b9wT0aShy9FVJE6to/ZUFkahKfqZ+/NcxbfpiJN+nILbFqrmjgrwE
pKLiZWeIJI4qs29AdN2IFS7wwK+kHoS/5dbTohWYLPL4s07BBsiMyZ5jHTWTq8KtcKRU51LYl6Ys
gEgBLt70xXRp3OIUKO6omczXlQUxwx459sbDz7KyQNZ1pBemyb/Ap2FTjuZrEw/kRlofft4ecg3X
J1PB67QYT1Cx0uwdeTs9NxGc0in9m6IHyCekRs4oSAaM/uWE645/64hCT7tuS0cH+/ti/VMz9KcS
O3xDKIOXnyHGlBDGOZQBJhNj2DMOZ5A3WZhGZx6dwAQSkFVlqDPr2t5m5FKjw6FfT38B91Pe6vJl
aQOQNQ4ALyuAznFe6+FaMcPtRnlqg/olGZ1PS2h91lJhA1lgbY6F/1S6tMEceNlWav4pG3ACoz3g
jBpWGL/jnmvl/ovjfMZ8jtLZsx2DRpsxMRPXx9HA0+WbbM+QwFKYKfR3EFzu3NSHvU7Qajib5r/F
NoNjYA5P7jS5h9qOmZpZEVl3M5+TK0GD1V249NBPUAp8iiy7I37DC4vEJ4IR+Aj50IjNJexxu0XW
EPjm/SDFWdmpOJN9dk0iTlGuoeo9f39jrQbe4DF3oIi0cdvSBKUUCEy4xb07nD1OpNmQHrtySo61
v6QHCvwV2fmIMCEIxzgqD8MwfWL6hRLuaNB1gfPSe0287ZzYgsY57kwK4U7Qf0w9hvKgX+N9zYkE
KnqBpGyKa3wkIOgOlpqKvYqjHUOK4WWJjD8N9Ktd3+ClL1KxTWbG0Wgi8StxrkEwCkbSSUbv0uUl
PQLHoN2QJdYdwudyRzGfbNumuBC2lxBsynldg+cRNfaVwR2qLQXjznfs39qIanp6AoEs25Wf3QgI
zUAPKOrEOL/3aoAJk6KOqQAAqXL4Ow6oIkwXTG8K6oqSjKnNADx64jFlI4t9xCZ5jBAWrqa5dNsC
pTKI9md7yG6FgQ61XfxDUgM+1UX3Kusfp3/6wZuP9LVGJFAWzTUPiAhfoEqR/Lot54oI1lPim1ly
cX2aDlN57HLnksaNd6wXRAvrudnXwze+3IzDGbl3sr1BvV3tA8E/2nzxzipLGh+DXYemx8Tm57L8
71c/L/+/P6JzBSO0YVtOKh9/Br9xde6Z+6ctO3pfM5DOrAWAIxq6Ln9uBJBwj4IBWT6oXXs/xLyJ
jsX8oTem6Ryjp0p9DpsNxK/smJQNhSndly6zzCOWaXEFpp2eVwzU7P1hdBbQwurunMw+tDFN8aSu
rpEw9jHDRqKcWKiswL3386lkmN8Nu6knGcTrj6OMib9OSkSH/fhU+dLCBmsDQSRR0GNf51bBykJu
CBinPsGdVWOjryg7EucVs8SLmqz7VNv3tjXcqOthkJtkF6GyK0uTmkFBzOgAUAiE5zvHqB57oW8t
d1QDndxuAk7UuALdNrq3aI1uI4FyGHO/sY1Lxke4o7SUJwMfMu7S7G/iXXu21kPVeUCdpXMD0fuF
0fZXXgMDWKzxX20MCuRa8BVVoGO6s5VYkMenZzWk5jlQLUP09dL0ET2gKvqzTAfsfxxMgXFtkbY/
+pY6Yy0MISU/iAQwSN0Rk4AQRFcswgNGBex7KbyT+N40SxCdQRqiqX4Y4u47H0f7KNYRdvCoZuSX
EwvZvloQqgRivFP+HPawehAoPSOgYrTodyz0wKrx+2CPtIANMZZMOlIaVfLL6J1n6gzEKFP6lpPp
CfPnOq8I3JaZEsEYGcn2/QVVxONotP01WjA0R9X0J8iYDATLdESjfhdlBrOnCnCD1CfLt85VCzNt
oaneOPpsrqEhK/bXNsq/feNepmRmktY+Zl36OvXLydLOtYoefJx7wAiqG6CDV1eZA8/Pd9anjMgk
AvK2MBhfN8w43qFpoIlYhnqnUkqYYZ3ZwcM1KWajtP4ETn3A0kDbo4DWbDkNNKlKb+Ig2fkBE7dy
sm7M73GiKRp0RPCW95bjoXTDreWs++nI4rsxolSENL+rXR18+jE2lzLogdBEA9/pwLBFFVabJjGe
o9T+qOeoJOB1kmdgFyAyE2xtUXp0s2BFJqNQioygCYVj0tb5+dJJcuCxTQ8VLAq8Y246535tpXZC
l+FPU/Xnq5/vBadR+QGsFnwaleVNd07t3Ft+nRxd8LE8r2uzKbanB0e4f0cGpcQw04Pq/7cRNQkN
2nJuaDD/v+8r0kqO0TgeSSXMxzunnXVopnbYN1l59Ey4RdB+W+2+4eaCN2PtLN98obBGuouoCak2
CMHGAW4DtmWXpuWzU89vMjd/WQRHsN4ykiNmNcMEsfn52VYmOP+VxLdAtGPHTOJmPzlAt6uqcEgv
Tuo/PmHrJCLUDp9QRzid8lGBa9CjHCqBbo8uWTQBk5U1n5kadDpU8YQBHzfTmmHeQvvopz0Ce/ZQ
mxTWpaFDXPLztiaLY4ucfq7EmYjn+DTFmbtjpnQhB2k00uUqg+7FbNz2vGbRb9wxJVNJaGD1PGGn
CdTelNkrrBr3Jt5QTl+K3HhUf6ukDWM+RxMvEsc48Zg8DRzUU9QL9EUAscXqsiCtS4QPFxcEqJ5k
fXD0xOo0VdOJvsl9FCmfIT+p4CsOHQmLuSemuw7LruvIBAmS5Nj5zGspXsOfCz+w/u8re/1zAUa3
LbR7IHrry5/L//25n5dGO7l8+NWxRhkVUtmrjRYRBt6FIBPt3eLCxm39v21aTbpw2K6Xn+/9vPz5
CvUnqNB5Ov+8kmwA//0x+dPn7cFqJYWFRCpdvTnrRWMkC6v18vOyxLRNtB8wo8odPXhuE7CxDm9T
1cb4wRroXsNCw2I2x/9+iL1uj8H6kwxfVgfVB7dR1Uy6xrYwQ+bWxn8XT5kvCTzotU2x1gkbs3Qh
UxBfDr8Enz3mIwN60/xbjO1XvojqEPkcbpc5OcwTZ3yLjK0GZuGiCJ4al9tiwmdi8EKPB7u7C9jc
hjpDYCIQQxqfv+JJHokFQnO4S1yrDzU1k8miS/zY8rtOqyf8y4bUh3jyvX28FIyevoFZ883YfwsI
6lOud6/b5Mp782oojsrNtE9yfb9kxA+Jmb/gOcUlyYzl4Nr/7BmvnTMsX1ll+jtzUdecHqjdB8mx
n8iY9Gvr2I35iqYLf34Pr6vPQ9WdmFt/dfV0lRGUPttywjSaD0JgrlTO31Ryi0u5kBaG83oncdPT
f5zZvM1h28VvU0eMA12ODwSPdPU8yiyNZ4gyiXFvjijMc7i1yf481ASiPEU+z5t+CGYRgDsge6GX
TxIUHLuD7DowB5n/0RQtexHgjbFqnmaLPinGhYW7tyGIQn+UTftEI7/dpXyYm3gZjlAFwqhBVm/6
8Zt8xe14pnkwZmCSjcRr9sr77kEBPQAX9vdisazNEju3CY7rgdnyK/kpWSganDVJkH+xe6P7fgIV
+eFPxm/dg2Dsrem9igsfe1j/0Ex1i93bip/iIj3i3/mCrQ/AtdHY1hti8Hz5N3YhZBBR1B+1/ySW
N8troJEty7CVVX7XODdKOiDTDgde2yi8o+17NH0zeS4NzuIES8cnpGiHAp7YEbhMvifxZss8glST
zOYAuSTNpVbfGIh2pmtxY8jxvVzjGIvmpfofxs5jR3IlzdKvcpHrYTVJo1E0umrhgq7DQ6sNESqp
tTLy6edjdk3PVA8wmMVN3ERkRkZ4OE3855zveKQaCN9SipmIfe7Ob0mjnbqQXHxRctAcW4xOsd0T
FOCA+EfIDgPIjRGyJt7JpZslpS0zXvD2Fs4y01vk8+6E2YS67zk6eNN8Rp3ukSiBcnqJSTyKRmUP
G21LagrGDcckKx64K1XUXzmcQTOM+4NHDQRKNtU/1msXMW/qTPxJjUNWztAC4XeXqnNJGSoIE1P7
Umsal7acvEPFaHGisxJX1HLahis0EkVcwRpg0Gtgv09LK994Vrkr2v5b1M10YHNGcYBm5kk0XgGN
TQ0JLqvRK/wUfnA1+uTikJ287N5yPM4pmvnZMRw3qujGlvt5KWMvw/wtGnR959nTo6q1jFI5Ssyz
fD9Qd70Dpi5WFXgUzmTTtPUY2IV67aPZ85BBzNvkTgFctQzoxYYVT5CTdFNU1dsxBK7XOXvWY0Yx
cRLvxcDDTIC32teJi/ZfULZluYyJ3ZQbirzTLB5A06gvxZDIzRCRO3C5nK1wlMaAS+iAsGLfVJKo
S8gnstsnwTwD5YFZqcEx1u9E7GeJHZ7mhLrWvmQTBKJEFiYjPJr1P7W3z9JFweP7JQChH/VyDq8i
TyE4O7dVza1NxZiyw878ikXzNdDBByQAFSlOfd2kHxK6dEeME+rTnW6NvGMhJK+xLh9cGiagcEVb
vTrY5swgkUI5KmrrzOPW0zFziLSI7tIx6PdBXAq24PhQLqBgqkVMsjtohVQqIBHlwsA1JZdF2TaZ
sV3hu5OHlb9HrgPHOQRpAkntGllUOE2uulguWSrlKm873NCRxxRGtlun7V8S13g3q5Y3xcQwomHq
W4zyt4sTJ/a8lwFBeD2mzKFGT9w72berKKXiRjRwkSVlp5o7GXsYkxgOCQe8Tl8sXNGR+0Y0h3dB
dsGD0awYWdHRF5C7ik5dC8hZ9bi7WYUpIWt1GNG6AMs3OvAyX1r8HzT+2D5n5zvGtv5omA+FV5DT
FuFzaYQI2saUosmtI8sgOEmr1soQFSuSKaetwlYr25fEpsLD0V5jT8u22jh9y4zq72lebt07O54S
31yOFwWABAMurTZ6ISkQ9WbgicbRAOBMrDXHuQ2q7EMkYFtpgH6AO7rrjfJzEM5L3djUBpVMu3RC
k/2jZTlYqlrr2cur36OAI6S8dqOsFqgcU94VdaJwbrIjNnzOWmZzP+jpFdjfvcT3gL3S0xF6cwe9
qvwoqDaxlGQ6C84GhUKj12Zcy5xGG8BnmCZbJ/GTod7kMv0dTfLJGAoyLgP+Eq2a6cAwJGiCcdfg
qMVl4VLG1J+F7jwA4sxOVmLeDV11tVvL3o9GV24ds7wt6uEVmws9RCgo5MERhitjg0DKBg5+Z8eJ
/uoVhuYXLun8ZoQZmtOi7WJikCYyPaGZ1Oesu3NQHF0hnmRPvSmP26RFaCiRc9R7uFdt0nH3eaeh
4cj4PNhKA3EIrwTuU0mtYTWzaFUdz51SS/YNhuRg0NgnNaPbZO9jPOn4KaFcJuNYrfqFyzibADq1
YryNpgUj3A9HwJzU+EiUmVI5vEmOvOGqiItr64nLFLLkz7aBthnWSPg5/qLkqGgeDhgKk511hnOW
De+F8HM/r4puW0muzzaUxNaa+0PeGQydi40JJGf5PPTNVx2AKxiSa4y2qTtWO/C48XoeYV/lyJq7
uGS+wu1WZ3YEejG0tC+ecm2fGjd9GTybuhFvBPkMHmp8kToNUJkacMxtrY4WsTzzym2NCwjg2i61
QftO+XsxsatrbvwwCnPf0PbKNuHsx1zBPFXEw0IHmKPl4LWm7AnWbqXfanGwd1tCBV2aqa3Z9xO3
R5QwBILXJII8aaUJxjpM4KeSOgusbUwrq/Z74Ch/amj00mOuq24GHioo9MfQGrlPoXGgN5TdZh6y
U2cuuAgnuVFxG27yCrVLauWTR4PnoRhbCK6lfJ7ZGpmra5TewB+Eu30NWii4zPVxlswlSWQrJ6ls
Fhsr1e+BxaoHK4WIFM3dc4EbyJeI2R2fMdA4BidVvRH43iFNUcpJ1G4XJPV3Izrflca0Mlx4NnBu
UQHVXV0SjG9pt2ZW4x1Fi44h0jRB9uVU7EymQDkAsEBkgL4KYC59UP80Y/EWyPRrSoeQsV75OARe
eB6zN90F+1HivGJg5kVr7hTDrg8WZyBUxr5Mdzpin89Akfy3crNNp1NnqzHQWlmTSzeSdA+Vka97
DWGPWExERKIpb2XEvKn2vpXXzBgA2CSp9dnQss2pHO7zjDgJGMvZTGX0OOuxd0rb7jzC8/PBnJr7
HJ/1PFo8UCHWuSBzzg5Tz3yUrzamLB8L+prb63AAMJ7jkIPfRYwGkaZWx96JmiuN5SNnhHpS4gwj
iaGgY6JhuXBsHTfkQkbuiLDAN+HVedss3dxFwMTYYMDWGRKjuE45XoIt3C1/c9a+ZmFx545saAU+
AsKwvLozz822ESYohp4d2DS5GjmfTltWO6dvCPK0wUPAr6v+JcvZzPEKh7ToGOoI4S6kcOasvPwN
lka4m1p1ZoLw4FrTtcupiQc/q3hc3JtJryTDZf2+6yzPbzkXHZn6sI5lABMaQPtuydQ+MYvTaNn3
gRVKSgjozS4nwSvthKep5Yv2KkmCEFgGkDpIRJBpZ5q0yGJoLHmWDe5+WUBz9JZRB3npmRjf04n7
a1jSS/8INyPcC5rM0bkKbBJZxdIJFqhWBTHlOOQlZccGhTXtM9v9hg+RnDTBnNM28WpkuE+QjOTa
xDaI5UpfjpCcvlsbNv0wQ2WTrfArx3qqGH2JatLWpoMmYvby06P8kC7s5qC1+rpQGYobg7/VuOa5
gDLjmZcMD4PPAaAp++RSNVVMHgdGhoV469tSoX6TTU+oDH6k1GxdWN+mJ/JXq6Swxk75MqrUPWjk
Mof8zdYs4BC4wXq9AeCu3ba5+5bknfdgGiZx8qS5HZxmOOZuU15HF1mHgTkVXNmnQ3Xnal5qoHL0
AUZekE01L8138cQaUSZ5ve8xIFKNrWUPtqbW4wReE0gO/1eAfXSy+G2cwv4WnDYdAXuMIhBvIsJh
ESGZfDCdY6eWAUGnA9LQoCfrUwvbJV5go/cugasFPZjxCqcvmcau4NGFvTPlycHYDANO6PvqPKYe
sYZ2RAHAnLqKLZohqXwt/GmwLaxd4x0MTZ16hIg4q+NO+xKOYZ2ZUI4U2bdQLioNhIDNEleyq5Qg
ulXmkKZ6+qHxENJhzWlfgxruJchTFsFSxx4n7iMc0aXr4cmiXcXShnPbc8vUW3jotFSnq5wQN5bT
e/4MpwLLfqFvh2pGkn5lo5CCArbO5YIdgKFaVdnCIrDgNMOlXJcEWTdt98M1vgJlnazzuZX0WucE
q4HGS94muywnyOiAuu4iTwOvjjWhGzu/DFraEsp+7fHCQjSiljKILpWdHKnPJewcW3RDjGQqh/TY
1B5ATxinfHkYLdqMxgF7GDxWlWzYozHjhUizvWqQMiV34GKi9cwgAbCKUk3bO6AyPTe/CQdjz4FL
32k5qKFaz48DKTB3pqfeitfcPuaDFNFJ06CocQeAwxwEexCEZ1qx7+Aef1Z2ndCPBO2uq6sTStJk
2vLQIk3mVXCHSz32DR2nSe/xUwtajNEqa/YFo2E/iDWWQy97alu9XxuxzeAxHdkyy4WcI0g4EQck
6bnXB5dpoYQfZ4R0AoAi5PzX4AL27hRBmk3cD5+GV0DHtS1BQCed053XVM9l3Xl+4wxyZSJMeTgp
HfOaWzHj0rjx4MOHX14zvrbIuAPcWU4vwXM/ER4Ibf1x0EE79EotIEw17QyYHVrCEM9clm66OZ+n
5J5yKIRUhg8MBPDeed2VmT45g87AozYXd4ohyqk3HsM5KmkcGRnIG0+gU5pNvNC8NcNghEmROhw4
9zm0yJN2s7pycE/X1QC/boRGXOjTodWsfVzVz1Ggvm0CClmkAfwm3D5ZjDdHBbgoTT+G0aBTTqe7
WOg1rWwBtOWMWEWMj4FCMsLsSe0cnFZizc0QVzS8f6F1N+do2SW6lAd7BEGHZQBQx7sSP4ELOiMO
H5O4evU6Xoki1a/mvHR38lPkDFM9SDdH2cTJv1Ja+EPR13XcGpM5HSgA8ny8yk9NYaR7xsMR1A3X
LzE+bCF/bIMcV5wO5NcvYfYTJjjAdJh9orHvtZHeISFvnNiRa1fxhBm5JExRurfNQP0VFRvnakIT
Vc4EI5OFgA+rTRVr5ARxa21pesG5yn0IYiBLgrMgefAUmQI9Pfs9NTQ4Cme5tw8YGofQL3PM/qNH
CVpdcPLmm2C7KLbMMMSayrFnbWSGpyU5SCwEJDXY/dFC2qJ3Ckq4XHamOI9JqiW3hFZpHVTBfV4n
B1XnnHuxETc8L2k3gvA3cm9BJQcYUq0dZ90qQtadww1kwWaHnfezAH+4LbWzU1rEycLJoNADQ2Xu
3YiELm1rkvGmQe5gRRBUpEptFZl5uMXlT6lTyCIxpaM/MSAbpZ6QFEPzzptm3M8RZz7uH3PPg2pD
KMdefMK9d+lllG68Ag1aYJRuTBo7KVe9qPJSx1q/CQv2DdsGBdC2i9g/3fRa9g2jDlAAdnVLu6vM
4Z0mdM0f2E+pS6r/OHHamE6Ageq0NszrTVSdF5NhyBo6uhDY7NR+Se3w0+swTgW184EvEU64hQSX
Roa3arm/cmtH3eM+FqczpcosDjPnaW3sznjVFrc1UfNkebM63J8qj4IDA/14AIhSLrrqJNvQLwbv
Qpttt9dUSmJ3fsN7B/0HpB9zgZAAZB/6baDyUxilF2yRlJyJut8OlffKQcXeqyCmw9J8DVCcE46E
fm1RxqQUeycFTxPOZaVDge4l78CpoMZNYzQXc9ZRBVuuxQ2I9PcXMW5irRqGMY8FiLtqgDuc/c9S
X3ORhT7hMtAHAfxAbiSQB3PYQss0Py3MW8tr8LowTt+BkNkQb0GIQnpZtWMXrposvJe5Sq4Jt8JI
TnD41fyaL/Mxa6A/ocCjvtBdeM5pgt93lX1TT+MFzoCx1jAyxK6Ddi4WfEGAzxyOGfq3tiXUyhVQ
IjIJcpbUHMH3yiAb6NSmN6TdyVilxBzzaRcRVp3y7dxTGtMuRU6lOUWUlVeUxTDaBHrkQmq7KBz3
q7zvoVQBON+0UGYre2Go1I/5DGzF7LLfjWxeSLYfEptpSZNE2hq29DZTSscIOb2MgvXLtcQBctBn
BLTTizG/EW/N5Ajtk0LGhLHcDe+6p763v1uiURsGkdtRAkjPjJyxjmsa62pk5+OiH+p4sxMJP1CE
iht15sZYG+A8cd99wv8Hv1IuEo/jbSwtzw65eAc+fFty2PHDKvh49WwJTKaI6rMikVYuAPAqiY8Z
FiQcFHdm7T7FqXqNBsyOpO7kqqlGPAySuWIi5b0hRkZP2iKdMwuoS661KQORtZY7GJ5GGe5GicXR
TGq5oyPmkQePoy1FC1WAwSSJ86sQJ3upS5Bab+5UOLOEphuRURuskOFg4bo4Hfp2V87ZHUNT4j9Y
G/441PHzcfiQICoyQ+M0bprhSU1KrsORKgKzHc96LvsDE6lA1YM/RRw0HXM9QLjeMlq8RCnXjRHB
0IkZFDUMcvdR3mEV1cQbJ9/5lFXvbbYcN+di2FrpXVgyiUrUHQ1tLm83iVdD/yCI/E0I+SWPmbZw
X8exNMUvPXDBfegMe+oWwnXgzvaRgeOqE81eV0Z2Q6+bb7iK65dV3YYh1/CRMOwGGqy9zc282sTD
5GwM6Zz4r90HZq/2c03S0ovoyBqK+2kB5luRpoHixGOC4WgXEnRZRYIlvg2Hz6zgfNhR4ZWHxByF
ZcvFNXB0LZx78FsRkPVN3GiVP0j1bULfqiNGcLTiTcA8ONvPLW5aKuSSw0AtEImLTWORAM/c0eN5
ZQro4ZgWxJcHNKP1+DvXuHX34IUFzwc3Lm/TjjlvSw3prD22UER4H1MI4OrVc4ZqyYY02NuFgcGS
sxgbsxhG4afEfP3opiAspPXUFm2+F7r8neqk4yUZf2UQRKQH70AduQhDRj5R8EzrKBoSiXM8Zoek
b8x1ooGXMlxjOjB/pEtJHWyLe24AuWTrTBDeW8DLmuvZ+0z3EKsZVCY6fiK7xfumZXj0SnQiQkuB
TyjgKXL0Ny93vpTuXppa3Brz+GFnKUh9YnFcCo0fw+RQB8MAhdci8lPfKAdoadVBUNMqEh8VT+iQ
gCmsyQUCQT62bFW+DWZipbMTFGnGfC2Ngx2QotdIt+7DFiacrkJ/QBqSPXgOIwB+xMDY3RotEcvg
Sp0sEoiFIb7Vm0sYO+8CRDcMFnmlA+qbXNuZUus7HS3YrybUPXc0Tz3vEuSUuVxNGTPSibupVRPx
txpUK6LWNAofIMPFq9LjlIPZyrEQgUuTE1zRjsyPOEx6WhPs6V0CZhx8NC5NRM6kfrAR1Vs8a2t9
aA+mmZa0kfXVKlKSL5Cw7q4Pq+QaRsbnlPOQynL+iAzUyiDrDsaEvGswSiffPg0EXPi/P7/knGuO
WIFw0ResYnjU9UxBhMEI6aidpmcEpxGjNoPj+ROzmkseX5kpuDu3YkxmVKjj1IZN66yu1S7QputQ
sWrSUOLs40b/NNiWdnoJEaJtmysm74RWbVP4ztggFYYMA+0+d5fCMGsfVjaG34EVJCrh7bMXkMua
oive6FtJnTLeB9h4tev6xUy+SypV7nClfqS2LnYlDleTzGTU86pOnbND8P4wPGxCiTvSRGADY5L1
9G30OdCaQnwnKrtyBT1p+ENXTpOoEzUW9WEU+YvWzMZRt9hecB89YZ701syEYXdGTXyTEn2pO5Ah
Uk3TvfZWWiLcaPpk7lXMq3ey4D5uupza4rirLjE/L7+u53xbeznEHMJWUV7cJNkuEkAuvYqroWFa
2lZ68qB38b2n9dRuLKEoEBDcNubyd5Tw1RalWhf2kG6b4kqW/F4lbrCpzBdZThACw+om9LBZSAHD
dCjN7zxrjHXk0lgueOq03pObumPtaMzMWKXGtKPc0BWEUwHckGthYlvX4bvpWN8oiLB1co7SlZbs
6ojXzVsIAYbAeWeaxq0p6eDMTZuWje4LWu+8nchPjSMmAlOv7+kYUVzhsWxOSvsE4REj7iSwQmsz
OVcSuxA8my1CJyVoma6teb05fFCih3xlIGHbcXQG14atG9D7nBDGHnqAH4PNHJqcJMgCPdynXXzT
9M5DWwULdggsiYv2EzelX3TGm6tq6LkArQituCtEtnznlRGFBSFvun6qGRHmyb6tI/NKAjgepH1d
ig4g09l7ITgJpflhcoOzXhSSdx2Pn64n4E9c6yqxM3POw05xYP4E+tKZ4dRjMF3jpbtve/S75UcG
i3+mcZurElYB8I+JuiFMOZcMpzlEtozALI9qOGTFLtkQxUCm/tPVGrzkjbFPp/o1QfSYMc3gcs22
soELMlro+9gfVkz2GSpr3DZU4R4c2NF2iTFKjuN26PT5yrh+yVf01RPG5PcmFocYPP69ZYlL3RSv
eKWidcAwGPMsRZw1d+KtxOhmqtd+7tw9WTeggwkG5VJx3Awpeza1e6qs9NuJw4onZeUToPsUZgo5
EODGEcKitcZbRM4hMq6wU34PN7po4y3KJY8O8QUwlDqONwAvwI7gqPGiEdXAzM+DVksKqBt7J3MT
KxvKPFvWgyssUu/GxvaInAZGhmFzTpOdbBrHBxCIg6koke3H2rmYi+9fDBbUtyEoeA/FPyMoAi4A
FmVxRTxR/UQ7KEl0/OtCY26HYNw13r6kmIGbm3bo7IiOzqu9uNB5WcxO/bFLg8nxQHvIIju2ocUG
lqtTUxqLay9dGxHMB73t9vB21QYOHS0bCYhdU4BBdWv7fgCg1mJP3lP0hreIChRC9NzIaFag340V
towbFgTR+8oWERc+scYb9S1sogzIKM3OFpSXjfa7Gbe5PwMj2Zi1ccPEytvG/tgRdKLAHJyXXQFR
xkEMuebcd0ipIZV+G8IMbxjT+cemnirdhZ3Jeu3WOfUtSgmGRzuweOCy2N/2WhFwIO6mfchPd9cg
MZVq3nVREeworN1HfYATyZ7rDdaHPTGOB+apExcwEOUkEEgCjNweEDdWY4c8yzN7R+tmTsEAA4vR
Tq6Nm5rrlipkhg7Mw+hBlX5oCRIDNfugxXCepNI7MVSY9Hn5HmHQ5OTkj6jrzCN+23YMyW+0H3S9
/1GSK3KpcFtp98w6YbtV0TMcFs6shfM6wSvczIvM6aQ1R2XOIr6oSOTPyKI7nSYKiqZP3L6Kgzfa
56WCgJONDR/N3eqTZx4DwtorUZU3nIEoVCEBttb7/MOsybY3DlWcozkejWJ8MS/gMYYd+GhEvhTr
tuUAj/fUJSOdtgUyoZFmoNO0yii0w4wjQAGvZ9yZHP/hLc1zca9LK9hNaz23402vODyDOXGO40xa
jWZpP5HfCvwGcA3yMXqAwQWdeZ2349FpGXtLaTvMJ3WsxaQtSCVoIkwei8x8nIjDUx+fHrQ04BEy
9a90Ehid96qbLglVCesiWeyFHoOqHECZsJmRVMQk+goOWqarH9paaDdBOgg5ujBumEdYEPq4zXoe
y9AwVxk3Vq3glj4bmbZxtBEzAYuJkZJBFf5gJZc542nHfs5GU83PBj2hxZgC7xbjsUlZKhzTemZ9
C9dRq2+dIgCWWTzUaKuwrBtM0Y0FDJN1fPKy1xH+5SYNL55hf3k6eECrnDZSDlcu/DWtOLw958HZ
5F75bEr681xNRxEwGbZHHQy9hlpBy2w3oYejjoXvvmk8zPJw4UoGBWlMpRRxCy5nrrz2A99d1TG0
qrsGBba4GQPyN1xpgPMAjOoTWpbtcqsz2MHBp1NYsQXvQRUtFJoO10YTJhiGXQyUTczmPixeW5uT
vtC+Za3FINL7bw6Mm6kjGz4xrN/A+9+bx+X7zDITEk72LGCGrrwF/55H+JXT5gUnJXfrMv4ycSwZ
bflFrsGHLRDS5hKd+zaQmxk0S2PM53Zo5AHBeR7pM6NQ2JwofiehcCgJzwrcIn5U84ow8nwAXmls
4xH+iBu2V6WJLwGSGLZL9mVkABdiu3hdrKqeZfE0tpKxP7ZK0xrxCzQ9RWcBaQoP3KQfSgYEMV3H
8M5ZdKJUtzfdgOtHM7LPIkF9GQNHY0FFlhs9bkjwp7hrOR45/RL/26+//u0f//FvX+rfw58STPYU
lkX7j//g919lNTVxGHX/7bf/uMRfWF/K392fv/Zff+xf/9I/9tv77f/zD1we/Mf//geWr+O/PiH/
7j+/rs1H9/Evv9kWHUvZXf/TTPc/IOS7P/8438HyJ/9/P/jXz5/P8jhVP3//9VX2Rbd8tjAui1//
/NDh+++/TEv+eYn+8xVaPv8/P3jzkfP32Fbp2vr4y/9oy//rr/18tB2f4W8W642u68JxGEnopvfr
r/Fn+Ygm/yYNl7ALP2bHRgEX9q+/AOh30d9/GfJvZPcQNzjIW47UPffXX23ZLx/y+ISGoXu2Jy3A
A44ufv2v7/9ffoL/+yf6V0HheUmTUPv3XxbK7a+/qv/8US/foYSq4BhSeK7HF2cCn3T4+NfHPSAZ
/rzxPwB8DqRUTAYu3pdi5Lh2C2n6dk49H7XnGF8Q4NHS6QEOS/2MYyDtDePJhfeKZSVibBlwRS8i
KEE1y4PeDRfPjoODrqwT3hZsCTFBRtNqv600/pSCI3DiMgOYHM7yoRYSbxkGd117il7G5s9nx3Ys
Pk0uroe6bWkaaU1mSbJ/sdgP2FYooQwCMM44k+BtDBEOKPKgjW6FOzyr39SEcEsjzps39XBqEXYH
Uz5UEHIdh7kbCjptZg1NmIURP6aCBBB5EJskHYqZUxSLzT/x08XpN+VTcJqnk4y06aZ6NOBhryzF
LNQaMRQFI+4wTONIP0TXC+9TkUphr0FqCxROEci2rGKuzyrv7THiU2b+YnENW2Y4H0mQPcc236U9
3JQxNWGRaK+QEi8hBiUYNAEFHUVwn7icY+ZmwU9oWNtTOzvY6TOS9NoYYuNpiIgsmlkNtyxF76+Y
DJAF006Y1cFlBRzLdZ7ydZ+JG6SM8eTm9mrWJ/sSo/f0zvQGrGkXen26S0kHRqXydpntHPQUrkNd
DpRxLKyMUFxIedvfTbDqteDei6l7SJdGeV1dKK3h7kARMso8Nlub6lpmBgwIRniwPf1tqVP85Hht
CFAJd6+DZyQsXeHMCX/bLkwlAKcwYaPHaoav3U3HEErDiiN+RPVk9jImxrxp2n03aHBqAowdC0vN
s81PzzYunaUR6CL7WSMaGLwdECQtMnWZTY8zu3xbnjuDmZTjiMd+0uMdYeXPmGTyPhnI9xCXISqv
DbcpR4tN2MESgXSQreNgWLL+XeUnnLlBrW1yV0CrB98367yDEPI4aBSwQoqeHa9uzLe5sSGeRO0x
Ch4xPCnKvTg+NlELtYrDAt6a5dxm9ekru7fbtFSPh1hc4CA/40HYy3ZfxoFitDFEd2U3w5HVtlND
iJR4InzXrnkVI10jVZ69EUjCJh+5X57ADDWF6qlPHC7olfuS6NrZoCKJXBtEQAzwAJUK+q7a/JCK
/CgKrdpyPq6vEf4/x7N+m3KYeO6VQ8iBK0UFoWqrOfd8q0xZOYmvSgOHjhgKH2gCTgG35OsWXIzG
dOARizaWyO5HkzGMNIxH3Wg2DleJXTWO3aYOknUPazdbOJJhjv8xkOUb8ZK3MWcm0hXR05xwD5gV
qLWBuewmUxlWXfqxukB/MQLjbFXpTz8k1taZ24+g5UlY7E/zqRN1dLQZaO0mq34ZFpRaO6bYsECT
MPBu/bDARJ7PDC5zB69OS/EhFjvqJsQVmJ/YVbK5VRpOesgCgk7L3uJRChs/ljTm2Dp+7KDCKphE
3a4r+xsNO0ZrSulXgfZSxOUpbfLHxlnwv8x3c5Cvf35pJbP73mrfutZ7rjIn2BYaVUWVRabJ0SfM
zcFgEmNhC3c8rh0D6VhRlLNPqwEioNSPw5ImZHpjMuSY9k5dPNYs2kDII38a+w9MVv027r0XzYWy
nUYOFkedsjcPyS/mUKCm276rk3MvJrSiVN788YbQUA/J4CjMnOB5WwEQXhwjHRpTFxEqVnZ8l0TT
uWc7Ogo5uscycdtjzkRySQfODP7XsUWJFTawJOmYALZUedYJ7fT/B/3E7EKfQf1r15A07SaKz42m
pWwrLehLD0lE9vyQKon/I0P5XhFReQGNs0h0eNbdIuU1gDskhH2rGWl/Cy6IGK3JFJJD/cZsS30H
spXOua797o3qkegHL0tJabVnjp+kJWir1fkCsbjFs/6Bw+G5cNqrXHIsf0IHSSkvuu2UEKrclyhe
WHTjgIDgOl8wijirU6WCG7qnhlDY1NT0xTvbGl6naqjPeVp4W9Pm7W3nyQ+A19Dn0ZrvdJddZOor
3H2clEv0GPL2uLUDyhIqiA94JXHHND1pG+b/EEg6PysA7QOlOxsyH5DvgP7o2kGJUB5S57GKJNga
gW3dsSkRMSeK1IvmdxLijpracTrQ7oJ0Dc6HhqEOy2Vb/Ni2U51AsB1N4OI73X4zDJw5tdFLxnxY
kJNE4rNqa2b0ubun6wXrTzqykprdBv4DTWVKfI3EnfdMua7EVCg8gKhNljigHi1czTmxHAxXP6kp
4bJKEzoTAzpwNzM5omJuoIgALFslLW7FAZ451myx04aZJTN3X4Qm7TW43hgIGG+Co141VyY9/cpQ
JiooxKkwyrqtrPGHNHMWr/HmijV0DjRVgU9lLl70nE7q4QrSiHCTK25HeZJQt1Op06NkqkPQqvep
JRIbF2LLMecxD8p3BVYwpT0DGj8mcnG2Fc16U9QdxpYpaBinjOOb7uw6+gG6OTK/NZ8IOrKBZwvp
bUt6nImExiXem24yTWIGDEmcMzjHhDTlJ1rMvmY9eMjmejzRZl7R25mWuPFqlnwCNV0TP3tKGru6
bd7jZaZlp/Q02HRS5+BB121GYblG2GhQ8IKlbV04I77XpUeI2Ik3mAs72DkrAiJvHVAANeDrQuWl
jcqmuEvxGDtTT08Dz/qWsuaVTHAT2DVQvGiIvjIPscnCb+8zpPEjuEMYMLlrvqoABmBaTz7JDhdL
boCbWdzZIBG3VkFxT8UjMi39glR+ObQ7FzfwZM7LJDhQAYP2pn/TCuOZKN28gJeAbzMYwsFu3eSU
B0EUqdZNOWu7NMw/eOfsotk9z61zOzo8r33zNOqKOgvTj0ck5JHhCIatdRP1D7mUrzM1besc3VSH
oEIHAGDqYTJutNzc9mDo9zNvIUtrb7tm5M0VcVm1O65AcdN+11KdDN6Frec8lE7wAVmODYpmmXGX
Al/3kPFGRD7GHgA3QolsXxmMh9rpntlNAwOEpW7iFTRr1CxTCgzzBTWfVvxookUQ0oMhIXur37sD
1U4OrnQCb+2Doxxo03gj5gbVws4hEbIjS0Z8uFCSlNLgZCLj5NFfvVZm0UKT5t5aqS+ynfRUu/ln
b4xMquriNI+GcaPj8dy2aeuxhY+Dbwz4vWVh3zRporZJSyqEA/pVZvqbMTURo7z83qrLcK/NWNib
Ccqkkar1IGprC6EaT3lWE3KAl713G/klAX6eXVhiiaGSC0F7zF8uhoFDYCdnQDT6zZ9fYk5JjigG
OCAsFukUuFgYxnVfiIzdkSJuNwlPZj3NR01F5c1UwqA0MENSesQYyHos+/hZxMq4Te67CD3UMagU
DAnkTPGbRviWH5i4pYjvqZssY1+7XC90nFdbIwB/ZniRuig2cxrhgMc2YBxEd8Ot4hTZsXvDgv0K
FF/fNZV5li3DhbG3N8ISgHk7m5htaEPBn5r/SdJ5bDmKbFH0i1gLb6YS8ikpU0o/YaUrAg8Bgfv6
t+k3qZ5UV2VJEHHNOfs0V4qmbZV7z4QNgKTkZDAGgRsWkCmxYSTNxtHsbTIvRrGxhA5Dpebt1VR7
9Nh1MLMoAGRAnIb7Ymq4qBvOgTAwyHUnAzL8j/7mAoteV7XLNCLpuV8RWILuItUe0IaNplcP2LBb
uXp0Ahv6rscikjoD8cRVK4KQkJzNgk/JiW1gs1BKUElFl7CXZFGDAQrJOSRSRXZ0BGDOEO5DryJ4
He0bc+x+U5rINIKFDK2ZB/QWCHFd/4eCo9h4TiR3Ap19MO4ZtR4zwWCXxBU8/0P6GfktLHp+CEn5
u3LY8SfgdUq33ZFCR61ZWn04FHJjB7p+iH0AFGhH92KZWRMTxD/SRhNvj8N7gyVJpljYpyn9dR37
jlgjxDIBll1QRUOd2SChuwEyuhMKXK2LAHVJ6XCIZ5qFBkFHnBefsPckq4xp+qr3+GZc547lZSHb
eqBEmL5mzG5ir7rZ5EMjLLMR3zW/wTDuBq1dM99msU3tt+2lW2JGFYeUjXqijVDhDePIBiXBu9wY
62RwNnOivyjyVvBiegcrVaxbbe8k+BRYmNyxXoSd6J8yk20C4EnEdw1uWlZdh7TMv9lxugiqgTRm
TnE1+OaEW9ykV4vNbJt3s9A/B4FHyq4YhzPs0ahVlw+s3OsFX9I4PyY9Wg6GQlidmj3A5GfXodUZ
lT+y0gieojZ+EJHzJsfy0OjBYzpT6qBPHpPswhFmrcgiwXHXwHuR0dVBNBY6afU26cUJZJzLC9Gy
12WK2XPZFazORdA2iD5ksJshyxCJfTNzTFc2e0QT9BAKPMQ+dOFYttRNUaXgXEcVhq+t7wYIiHwk
E49VzEyAFbA81dPIOUr4y8DdCZYe+eoyT5xemjLfZ2P0Lob4D6gJeTARluASIBG6Nu6H4dTLl4VC
oaXMDTAAaB0lRavHT5xRN43eiIuLFKe8v8iaWJ5MWRsKgIfe60HCSu6EmMyN0f6Dy7MzDOiW6QRY
A1lTG/HvxG2CLzGvznqEy6T305vT4EOws1et/ugfEN6dE884CTti0N5X3zpegHL+zjzr7qL73UEG
iSP7XTOSN7i7u6oeqU+DcSuBc6eBudHK1oEFPaVrU4kLp+EdEQqPLJLE2v1S9IKB8WINza8C0LxO
rXHbElK8N+LLPPn9ZgxYEnZJjjSoIUoK3UA62y9oaT/jIWauAZQ/QFCgDPvuDerI0f1vGpOL44ML
7awfUacvI71LyXp3ZU0OusGUBT4qbGNVz/M1wOX4oKMgdgIQGV6xs+YOU7tEhKtQqugMvlYaD3Oh
+nudY0PpV460b8YscFkNNTEpxSdz3wvSymP/l48LHOCk20Db3UERtzc+9tr8yUnNse2DPzDIyaor
AvIMrntPG09gw1B85t0Nc2u36Yr9CHFtAU9oUH7rM4Hv2gqNSrIWc/KUVIxB7erskY+5JZZm32rT
JkU/iUmGujNF8pqa/S2JMPSZ2ZGp0wdHLtYPET3YbDSA70zrbmaIEPjRXRIBiHqNeS4HLzb4K9vc
I3OzHwxU50QgDNA78zPojJs9A9SLjVMOz3kdGD7lajEQCKbe0NPyPJESXKsS0y97ITsKUwxqpTb9
G+PkZYz9gyGxoy3d/MpfWEz8hK4zselB4ai74024kUKqRYxNKi0SSBBeo3jhy7iMGgI2vBVWH9+n
Uk/2gw4OlzDPTG+s6zT+yC4idVmQaBT844mucZkwuVYfIFaOc5dNexw3C6OZSwLQ3FpZXJ8ShYkK
etq6sT9XChxsGUO/hNycv7GuqxYOBKQaODHYnLfVgprP/fR9YI5/SSVGypythpsn9gskL3SaHVZX
SqL3oQ6KMELAubIJTttawnq0kaqF6CvlgdB1yfGSnOfJewwMciJ1iTADZaNtPoHPci9IdeU27i15
BWp2xYU6wtenk5/5pkZL3qo21fYaJzfBkq9Z+WP0aMGEt1NNe8T/cY7yxsA+klrbql3or+BVhppD
X4BjolZnFVpYf3M3WiFmVQuN0R9622Kj47oYKI4ny7q4kbgM+XwC8tlC+EE+yVxjZTiQMkeDKQMN
ckHeWDs2IHDVd0dS1Iry4p/UirNbe5dEL2Lu0eRtJqUBTNetj93HzpBXcmT+mfStRUnXZKIJ2GkD
iikrRvwy/JTx8GKn/clQyzvhKAswHX8/cRxBBdfU1P/MqQJiYZ6g9T1ErkEQe1fdDZdqt3esm6+/
V5DzyScJQlPp+r5qdPLpyuZaluz1EItstYR2wZZDtHfz9mhZhtzLaag3Tk9rWtRTdrKrKr7q+OIX
jar9rVdEQlnUumNbngCkUx+keE37LHAe5yRuj0aX59suDkyeGckCthUAAMDBoaZOISyy82pwHCJn
SghdZdOH9ezXSz2M5KLv14K7HmTdoTT08rsKqFfleJmMjC+ubBnVxZ7O8qdidR+LQ1l68w6FmB+2
4o8B4wPiB+gW3xk2lU7ha50M95Yq78l2L3UH702NJ3jHR+G3gK5E8FgFaI6GotyUw4kZzL3LajD9
TkLc7QQm0tyMNOA6xBkVk087WHAZcHcFkRoRDBu/lWFcg6myN4bDihlw/iLl58gx5EZ5c4Cwz2ep
Hv2ozPscfU46xcS2EogOYnN4AoiRHWrt5sM6i4xvtqnU/nq/z1BYbpiEgerzWFZKt78tBAIWoW1o
IHFap3OHdh+foE2nnhnJhhkNEwLQRD7ErVInmrQtLHtl5+NHZaTzpckg/fnAeLbKHGriPKIreyHR
ZMVRjx4Kv8NV1ffbtEKN58Ic4qdAotgbzOl6Vrx6lO87UupCE4+y0+d4GpZ7gHBBmzc1MA557KDt
8iAEFRrw7XFi2tWimE2QFK2KgJQJnIrRfnJp6ZbJ1VwP481Msrd2Utj/ZmbuTsv0cLBeFD4l3Cjx
da5nXplZsrGdET2Y3S6SJJqWQbej72DPXKC7810hVzD/I3ixzTLsq3ezfnCFswCqa25EiyK+H+Ht
j8BwGc2Ix8bl1YmIzlmSPvaMv//Z2JNd3eHST4drRnAn04srMLbi3SoGsbMKe9xqftee3Xg+GFG+
Gwv+GKP4iFWLaSZda6gEdoUen825J7HPHq5Q5MCbWmRpZyo5eGmc7Y2ImU4ceagOl6nZPNX4ycZ2
PafdBEwv3rR8H4v2LWGyqd2mDuWahvvyFPTKgVBSUP80MuCFtr7nyn5OA824Gj0KR8yfW2fRkPD+
LNnITc1MqXpGZfvFYte/+mXnAabWjXPk4/jwsUkjPHJ+mKXbN4thSRMJ4PU+NuGxDj5Ugpt2mwdN
fSM/i1W/SOSaVEdiqwI+6Ly2431dYHEhQc0YG6bl3zrAjVBD298705O3aBqc/CvK4/fODObXwCUG
UNsMSZ98+oRyhIMMIpjw/j9btmKTTzzJvo4UN5nm0K7aeWNaXEtF/lflo3FEarYk6zLAUf5Opir5
8011UpGefaAdG0JeNKDFCxZINvdo1vgGRNBtO4QW2CugeFVz7aOTjtkVTxqSiPnJ0dV0TKup3dEx
0tuXzl9SDvpRA1oE/Lnlt5fwmwtbvqcLKIesb0jTdgXKxsl3gL0mPMsl8noLwz3zkqg62mbh7SMG
Na6JYsSzDFiIOeyQeSyRZGcwypoRv2XdJnj0JlMiwhqZQjQdB4gK0T4T9WJjV/WbO1AVCf+NZhGd
GBGLIbtu9BQ8nSumPMROmcwAsgn/OZG8sa8/EVC+9koXnJnJ9sHDjeI7007ZxTXVcbAExATyteVF
aAN1TGX76gTBaWG+GhmbCOzyuUHpPuqQIFDobgplSvh9xc11kZe543uLxMUrY+pCEYwhkhT6mpIV
gTUMB6jVxxGlTlMWzxj7cMeMo8B7hhS60dXXMPlvSVZLUBrZynSZJpB2rMPh0SkHmcL2DjckGdN4
M3X96usdsNId5bwR5jZcWfYFHAJJhBId2QEyPSxpkc0IhlkRnlqJZVLxOldxviY2FdyLBkOwtEaU
DxrnZxJX8qntP8i4mT4CBIF08nic6kskrGzfcHKCnUqvAywXcDptCJDpoe3cfymLRcSdDNCrEgqP
NDgNPR8ipKwPpuE/GQz12PJVEDZsyPOE1vQenpzMzGi/E8o0ywXbAewalGN2EWX5LngD9nbgvER+
H53nYvgLcmOAhYYuJ3VxEbMoDXsfr+Ms/N1glrumBFhOkMTHAlTDy0GVggfNt4Fcus6/TgU5eS0V
k9Nl9u1H+iaZbAnJEy+rsJozdxHIbwmLrsa9vpp91qOE+z0NlvI2QyTZ1yUtkpKzrXnagRHGk5qB
EQgnq46Jg4BUz21Q5o1NR029s9wlO/R20BBre5H5QcrJre9iOREii8evTqGLCPaHcxxfiPOST1Yn
wFCMjKXgNYEJ9uDhC1j/DbWDAN7Y9/8Mt7gbUEeDccSa5ECtnru2D1VrvMRtQgJH2l6ciGnHkDpi
VUyVsaZp/JlqvoI6BS1OBioFfheiVZBkNNnFNjP6Hda3m8KzoIxU7qJqyeDDlzyNY32lk0xRBc4Q
AyAyuPxsnbMFhUjzORFwV5EdTvVjhpnznGO84ycFqec0Eah7cAldgvYlQ1ANRo1K0cGjZ/b8VzBz
BAvw15NLOZ9wuQUscPofgIskzsxYt4T1k+IDOdHn/znCB0UwgzVFh5fBSJutTa8jqq2s+NE1vOzM
cXrOfZKltJlraRoY/giKvRWFyo/ozOXm7vJTwrCqHqneYkpbBuSCUFWt2mWD+qX6YpMgEcskxbyw
vgJGGCg8tDYNnbmx7t3MlUJ+T8skS70YhCg/VHNENz5nlwjtdKEZr5UI1CaLrN/Z4odzMw/sI7Ma
N0XXhNEvguEX9t0fn61gbYgwGxu12ue9/oOP9FHlINycqpUH3QGaycKryaz2G4k2B6bXd89st55r
9Agr1+I2UKJanls+Y9tymk0/OXdbIAYWhcLx2xdLd4B5M6nb65Acp1oAdY1w+3ucHRfy7ThU54rx
qP5/Sz/6LN7wjQ8JByZI9oAd3OKzQHHZmPb00C6/qCaJtn4Q/Y6Eu2QmNZDdMNm0LPntGvpXlk+n
XMYmPCTaLcdLw5IOpBpde5vrPrEXtX6x87cOge0UYGCvW0o7nWjIHBfGtm1bRufwpUhAw3vR9p9J
xqiRkpJfaIlPAdqtTechku9xKCVZHuMJ4egw42zA7ejuHQ/AmSeirzrxaa2Ug06O+eM69x1iyYCp
DB3JsLqHZ5dRH+azTlRbI7C++wW+1qYDJV0H4chx/4Zsfu8sfEdDqf2rx4gsD9tFSaoACRQaNhbS
vKWe7SarByxXYQDAx98/OKn+1nuQsFMd76VW9m/SgQFDap4bIRlv22LH12C22bOqJoydzpM9qX9W
ZumhyOGBWAjdViPvsy3hp3lxcga0MN2kg+xXa9ioYpU5E5ME2CDlmMf428BDKBAjVT8VT/5DVxXF
man3ByCQdQ2uMayHeqKAZufmDRSNkejzd8c3z8NcAwx0lqCQ2AwB1DIXpi64ZNw1sW7R0KMC0xJD
P0R1ZZ7SqniDLMDehrtuIyzY02l3KWcLX9KATqkux2PPuaRNhEs0kdq6qJ/2HvvGnRjrk6c7tO1Z
63bH6ZcszvToBJrYN5bYwl7MDw0qZqxGbGJ97yClQcJWN1E0U4uvqF0VLZiZXcsg+1eKPmxnXT11
fvYWZ2SupS2qVnMyuz0KCX2ICvz9GTW4YrwXtAJ++rI+H3zEfZbHftxEpqCWBr3tmcOmGLwO40Ac
saeTnYnvsn1jg8DTaX3IRLT7mcyRULQUubLo9l3pwarQpvg4UPpONXjsyk1ZT+ncG2XbKH5rTatj
Aje2vHLeBfqz4RnzzvfifRTwuZhjExIYDg4Ld6IrTGYXuvvTtKM494A7hf9guxDXG995K1WtrTKL
QauD4AXB62CvkxbfzGDo3HSsKjfQLFxWPaQSxUzhkwfR9KDEksNSwR5Vjg4DhGuzMVDr7+MOfanQ
liEpF0WrCbLZOp5Nv6g3esTmovA+ZwdetZ0zPykbBT6swlOfpff/fpENMd8me2EnJpkHsCzmqM5+
yAbsV3pK8vic//ZTxsyUz3klhrF7MnPH3To6dk84NbvSBmaq9e0ly+SxS0W1AyKHFzaojK0x2Ow1
WPN25dyekibaqVToa7Nw8Cp7Tf6U6g1AoTYInb7JzpUnDmLmf25Se9gVDnlsnc0mLvisDS/a1osT
1mfY+vTfLxq8Gupi+Oj6CR8VM6pkAcKUioWIdjJJk13rGnDKSCFGzRP0laj7GfMW/WMlA+uASqQm
NFYaO0EYUK7QBVlOcA0IE7gnVtHQv0LmKmOVo8It6ltc6LScffEUu8MzGdFcpUkMtg6j9t3u9dsw
0jtaGS6CzHo1ZgMNzjJNwy8dXNwkf/AX1mHHrYN/Xb0gnNlUqfxIECGf8tGpQ79XRy8LwMzazcUt
2nJXVZladTwLUiPBMa1xCJpLVhHqXgbnDBzJURr2xCrC4IP3RROtEPNoMImANj9pkEsQTWsgXg1Q
VFHy0MdawoQo+Mm0pD06uuEwfGnYUdl8V0rSPwEiRn41jYwEjAgah+p+Er/0OYC1+sk2vJ2TKveS
LkFDmd+Sy2O5841tBugly6P5DlaFQYbJMCKJmVk6rJXOH+3jjzGyaVPkqbUx7fi75gd6IE/XPovc
vPUj6yRPqzDpxVZoJoZNckV3Q+/urasRNAU4t+k2ykE75LAmAm94HHFfXxuI7DN42HCOjYQf3UcG
ZGKwaeZyM6QjA4Ictp1yuR/ToGA8MLpjGLu4Bp5wqwiipNwdTKJtS5BgWDrutFQPGCEmpk513NyF
X8kX2Tw2vSRQE4A+M+GP0Wit1Sgx/gIst8gLJFkZixrWOzbqE+ESuulAH8hcn+M8BtgdZDebRIFw
SjN4982xq/zszMm2qiGHrCvl9mAN9NfaZYtSaTkk/olHPqb2DSGPm0UrWVehgUcRgIhKVcDR46E7
ayw1w5ZuZVXQw/ckDDLNwRSsiF9FkDCRzcLurIea5gkGWDQr4G+aHWUFyqLBeG/m6qsSE17BFK5K
ULfYKYOExEj6aj1tJNiYfLiwklwNkG5X7ZS+Fcx0w2wm/1knsB50ExgwT3tWuqOHHGDYjqb0vXMV
VnN2m6y/1roluWpy+lpXWfesIaxgcr5bb3itvdjfCADzdBTYFgg+xlTA3KhqKQWE7f0rkuYj4W5d
RYTbhXRUxKFq3iFKKw/P9ridzbnagzU/WXjUt5U3AaX2UAQSswVASbsZXs3M2PR5S6OGSbTTU5DO
h6KpOAnF1QaAEcLKbUNJ10MmlXWGMbf1MoB7xcwOxAdBsDVShHpmiluHVg9qaEGIoj//EbLWHpLa
xVeOTYD2YoPdldGHbwYMjxgkUP2BUPGMrUNyWTEjp88MlJ5mJx/bFBtiNlbvxuRgzdS2sW5HJ9sl
ikir9cWS5TX/hdNNWZZttBpvM/xQ5tfRqDalrp1GFxZPa/Ciq/VY1OIk6pzc0ew1wuizciIBU8wi
/qWQ+5lvjPI2Pyi0jmdSd/KcTWwtUfMQxgAuQfGQ2HXi4UyvnrKyoi4Uj4js+cLm9M0YoToW1TcW
J0Z3zjY3KJk8K/omPK3dD4gr9ihW6d7xSO31NP2ihH9xcdpep7g/16WxBDvS37oeMxPdeGUPsckK
EkJoJJ7t4LWI5y70UDo9VniYtlo52yu2xCwsUnNvI3xhHeYidcwPIrFixlkM3+u4DVivGUz++Pio
HaFPxx9oxpqNX0xEDJjsP4flj5sC/yD1trjlvHQBf2CKObefRYQ4Vc1LMsiw9oplbtvEPaF3zOnw
OFXgx4fq2nCLBKJHt4dcfBiGdtO5jADRvu86w7zKGMsl606sh7NCwiPhqSXpBecLw4oA3WrsSf5y
hOeJvInIfm2lTVNXccIKziPqFgyQgVncinja97bTbC3DA+3VLF4k0+Q9Tt2tTm5l0kXiIWYtnTf9
jTrQQgWTjkDmIYv3aZevYX98rQPyMQ5+ZV74DbRiBMIdfMh18IDfiwjDa+Xnig3ud1zyo2VZcpSd
9+on9YxLTMefl/GLlTlf1OG0MG1+yDAeBYP9m7RBtTeSiFcWL69PaonjwvIdlrtTHqaK/a3pw5fI
i9TYQQgfA+2FucIXqdd9GBTu32gTcgD1NheIxmzKpy4t013s8uUjxdjBrdtHY410AMxz0Kp0z0v1
5vdtzfRdz8PKmtLnwJt2lFAEOvaLTQSZ4th9QXx/xh4EIQGAzpoLlX0+Sk6ORgB+LlpdWGIG7LEN
Ck216jtnAzTVPokgfpKql6ccH3eIt5i04gi0hlERQaNbrxnWEB+QC8EmEmtaxvvT0MzzQl8nzcvu
o8kiXfsAmMJep5qCo5bmn/PihqxrhvnJgO4XP9C8j2oYaPg4xw3ZYvDfhL3xR7v/GXpzNZZ2Euoy
WmyYoonf23Qut6pyEEmlJeOitOBh5V4pioTf7HQfdpEXJwR0YV0kFftYUNyOzRtozxj1sOxsmjjn
sTZa5lgRQLxZkBJqUwuup9FNN+hkwJGx2gdcbt6DpD9YJYhdPwO935dZujTM2zLx+32sfA2KyRJU
rpotOFUJYcR+jKVdhoi5hwYDmDCSjEmC6b4kmJQZaoW9gtcgPDvaRAR/Oy3wyILriYk/k7q8KHHu
J5vRg5SXTKa3nt1n0TlE2xP72fUmWQ34YMA2fucuy0XezL44oq96brPxpAtSbtuBw1FWHpV1zmGt
eE2Y99fkdfr5K2nEUEFFg3bMp/rLCxBM3mdVxKfG1Uv0KnhE2b2sXY1pIVwpe23OoicgcsU4dFkH
zWEUBHcsZwxKUolDhJDhcPBZDOAqJAkmx3yTW/KUzONuzltEJLYFEolpzlXHBlKo4aeNKT/ZFEXI
LzQuiKR5hIT6soCTYSKXD9Q1jKuqyg6Nl7ZGuykFUgOLSMut8hXLN3A1J7JMOYto5EjkoIaPm31u
3eYabHSSEPfhGAicYxRWo+/+2QGYqkQHWibHBIJKqjOLrARa9U7fdTHyc6yZjCu2BgjXldOb8PSA
UnC2FPFu5n2evOK/AW6ISDfGA+rgQh+abIPI/Bb4WbMJCPJlBVijPvGGteUKyve+EtturNVTWeLw
6Ugh4CbBCQ23CJwHdDFp/XOn+B8jeSoD1O0oD9NtP+Dgrr97M3WPtgSZCBBiw+qoQiGm7XDmseXD
REiY32+mSh+kYljECipE1VrrqhyuNqt77LP5wS7SiDMNDbWjqMU9rzpLWEu78otMUPBkTmqHjZsf
iyFB+ufzGDbsBVeUNdV2SMWHmxg/sKYGXG7NFJpor5iQdZtGDodSP7f45gzcZCG9Iuzfscf1aFmv
phTT1nEHQMvetKe2C5VB6oQPqybJq2vkutmmtfET6VZ0nEbcDSXOQtNjTx+xiVK5jQ4toFceyLjS
Rlq/SWHOSJyHqcl/uzEDLJeazcp4GmPWiZno5x165bWtxoEY0BJKmEGLz5KWASu+86QAjZPCuPUj
osAH544/3w9L8vsmuUBIjPqTqTJAlArqCVEAPvGiCBiRHqL0OFSwnbZ6ad/0CWgCnmW0UMI9ojG8
RXrx4lD9g3y6ahTtSfZVa9mbEqxZDTe5M3qZwx6oLilfy+04+SesLy0RHT2CQpyxIKHfVG7cwNzd
9QLKhQWCynenRyRkoWvx5moOrNkIAVFfR4ijsxdIZOM2o+r8GtBrCHt4LBUnOdYqwXaERQQBSGF5
iU3zsVxyNqMOxWnvgRrg0Ca7qtN4NwNiOxml+NaiQCfpceIgMIviN2rkfuxZltNba8LM162bo+g1
vtCM4QQoWETnb249HbWqWZN+dZlG/YmSeFdKAg8cTR4Cf76Q7OMBUp3PUUIV1FYtCTbGM65c/sIB
ER0ZLL04OtwAlt1sJp8ajLQnm6JNpdtOkakwm38TARI1YyXWOjEGiin440XLV7rGKTAn9xl0OKOR
Ds9xjoTS+RaT/TON8xN11KuI6wc6qSUY+32eedF9CN6iSv7ljnPwXeZHHB2Y79FNwh0SJO156lWO
PC7nrm5fdJE/GSRhZ+YDc/ub6QL4G8CXOrDayfd9TiQDFxYLEJB+PW+kmGPKb4viXEVyWNW6+5q4
xa7DZhiZoLjIIPBm7YjA+1qxbxq1QOxdVTPSioJQB/liug8J/GO+a3JJxj+aYpy1GqhiPqZN2UuW
d26zpmSM19mv6J0nxo48JZy5bspMJBZxCPDpgGqXNI0iZ+2sCgCZWWBcHOG+IyRl8RNA0WtQ7znk
BVSm9jDUIEoYED4ifTA23jT9sSx7ToYyJnNg2nq5C2I1Te7O0BDTo0lu9f6vz+gXpDG+utp0iIzm
0eLC3fooFbKJvILA7rd2ZJ6afgwDv33tS0aZxBHLbcQfMlSZfCjdaQOA6rfLTZjQwj6MhfVWpfbZ
seIbo5tFTUqmJvjYfHgkn28CjcN0PIAQzBSk5DbfgDXVZyJFBnitaQbW0Ya4ePJRiwWS0T3LtZrh
ZD1Q91GwJCP/8pYNbuTN8JhLgDqFgeGpaPw9WI/qNI1GdPC5T/3UfHOl0ndLsLhdDRqmkWSTJVqy
HkwQoE5EdLONPuzRKEjtmJpDWTjJzupA7paxfTEj1nLjZORh4KV896qAGD+jJrUVc2b2W6mb1UfX
8Xaj9jjrVvDMmi9Hlix/I5Pc0LoUj3qTBscok/Ja68VAo0db1QkAK12Loor5hwMHaN0lhBDVVQuT
11FrYOcwqgb0gKn/2Y6qowbUja0uDAIQNfumhP2ZSO9UOt6dIqPb9ySM+9mzMbmXfoT/XRrvAwPM
UDqY2jR7wPDWE07i+Ib+klZIO8DGQlMHxJZxOXlaeUY9euVB2oqc1rFW+p2UFMai3UcWuZBprXwH
1uesMyF1m8lfa2kExsBtzuBrEKyYgx5+tI33PbCakbqbb6XFdKZTJFFV+FWgbYaziWce6el5MqCr
x7J9wyM2MCmwitN/v+BzgiyQZvm66uhm0pQyS48JL8onKpg3x2r3pkH9EozHOnU+u5G08VGDhzPn
G6njHPL69iyr6Q1rPCCzDOkqCza2RBRJrJtRIlsPxpTKq006zCrq/ZgxBAzWpKBZmiBoN8OnLHWU
bA5bMXy9WTIsgI/6SNgbHPlE/UbWuHPlrgfzvioCJgwJY+Y14jSwvOpEs4ugvnR+Kzb42ANWk5b8
Dsmirs7YLphdu25M86j1CYCAOL73BGChexp+LTtnFk1fw2H8W5neRz0U2yCZL9TtWwYWbIrZhhtG
fgtYIsjU+WIzHlKP7CFGAxw37rCDmHKTlwyHsjvmA/F4Ma6LSUX3ujHXeHGWrd28T2fV8v42PJaI
riMav1KLkaYGrLcKzHYBOrZdDZSesBPa/cVIZ0rW7TXAmplUdxAd1pc95bc+9SIsT3xHWkwos+8+
+IDKK0HQJDnfE5lqgT5mq9Yj38+NFi2nw8DVRO4YFe6OsRluhOgD/9UFfeIDJKC173qkJ3Hbq5vf
1Q9+xY45ruM34iTeoTS/0vaS37fzzfHJmtvnbm4OleifB93eSyYrEMtzlL9GxXlNAEwxyGyvy5Ig
Ko1AjYi9SuNQ9EjQ8cgD3dx58VJ6UOO7R7feo1xZ18mPrnufHRsDpIbanu5xZ+XMSPXMJEIRm71o
zYvM069kYZ9r2dBTf4BhGEyLiSobBBg19jUSxY+miTac5re5QfrR6POtEAgrAfJFuqk2scnnDufq
IcuYgqN45wCMEQmhXENKgScBhP86bYNzYrYxU5WcvDCTYXLFGaQK+d715RDWFh1fvgj14E6vpaQN
yTr8Er27bFxGb8NG/pvnZ2+a6kX1wZvqYY5DqNiqmeRp3X6X7EFNl1CEvi63WoEbwfEntAXedNY9
I2wD+RBLGvs+K9FClwH7N7QItlE/JUib82JCmOsXQF0r9eqKk11PDyJ2TzZB9CvJc17NBnusEv8Y
SlMCc1kPsaXn4od0KdAYpPegqt67ujk7HRrSpfCr6uo3tbqN6tzr8qhHKoXCpDhT6effuB6jQPvy
e8TrqOJXKggekyR5FL75RUlzhjOvr3QjuSb8sF3qQl2X3XsaDPwvQ7nmYWi4XBZ2eALqA0rN0CLz
Y41fRqWzmnqOL/gfugEzCvjYd3OyrnFvw2/f03H+jO7wgeZYKJTpYwPqPqr1M+lEPp0Lx2mG0gEf
GqtfyYqq+ShZ82ZQj3Emc3ZWxHKJ4NFvzbtIxxeJvI6pw6WIFhjJREQs2pV4BMRjPfFQMLmMayZ8
Ye1w4ltaqm/tYn51/ktqH+9zYhH3buLTyNFkh7E9bwYku5Xd0hhNIyG1fnfzgp5XWoIbZHUKhJ38
vZJh9zpxOa8Fd2kbX2w93biaNPcuvgoqmV8YfACSNErEArSZVcRPjhdfRkZimtu/9DWqNSzuL10t
j2U7fi1+zyrDvlWPRBxY+beVt906kAuqfybTk2SPd01yJSRQsnCb5xuXBjDsXJ+gMT6ZYvEIjyhV
0j93Xjx8CCQQk+wK3E6EKGVrTnJn4+KcSzGUYO2E8AlGc/DdPU/IQVIW+HXUEe1JNNRMoUBljb7q
ycaupwHJXrkekiVytpJkMX4Ngc/f/WY4JGvk6fgRQdOMqJNdijJq+v9RdybLrSNZtv0ipAHuaCc1
EPtWEilKV5rAdBuhbx39178FRlbkrch6FVbDmtAIEJJICIS7n7P32g+OqqctIMltlldXgvJ2ToUR
K8hJT6/C8DPtqZ9pBhXUZG8NDRQ7+sh1xVeuvJii25fw4h5YTA89hyWrmfoEWwZyvN9pn74kzY6q
2FLoElqa3A5WW241HVD+JD+NsPuwQzw8tOw+Jw9YRo6VVwhaly5MQDMCfu8P0UsmYaa4M3PFd/uN
U+ev/sQszv2yPVJRIIxszHnaHurysWnHo2x1rA8oCcf6NR7m9Ufw2tjTFkjhIpB6D7gE6Y7vheec
s5j1NDCs7joMyZGC/E6G3ZfeRdMDQyeyWzz4fbh1hvhspVjB4sI/5EaMABx3eBwG58qJtv4YPVBt
PAGqujIf++VpxUuGLtaKKcjYfrPF5IDyhPcathpYKe1XFSRXrSEXxhCvlt699wTVRlkJwExvgi00
3hrWFD4mGsR191hJ8q1CFnaxoB6uWdbVoVBMk8tYmIZxuDtHo6D6CrWsQ+MRXShTfHGvtrNOX9Gg
+YFXhAD5oI1XmiCuZ2JWHQk4w+18aTO/+hnwzSj5mySs4jmfYqRJTofm2yAIXI50ijIMMXOxvvDl
d2OA6dKHlLdDZPCLENLT2q+/Y489ao6iayXFm8N0/0H3Zr6qtnCTcKV7vTg2FvIO5U0gkrFZZhRe
H3r6WgnpeZ0ek6yTo9PxUu9Dp7mm9I9u4vqXZrKXwbiMVPs9SNIvU8idaJE549gGBbnMBohTwa9A
RPY7fpVwqWztwpf4ZHGr2iepwULYIuScCigDCs2XRjClG9W7WaNaUnmHWR5xND2WRQPpiVvrRHgK
2lFgBgu7LsE0e+MbV3z9YLTjN82pt6JOfgkz/uwCgWoLjDAQRHBLa5XBCq1ER6tMjHtrpiq27da0
phczMNdu/tPvo0MSv8XNY5fy/3T78ju3qBtK1zeXWh74w2uQ9V9FzjQSuzfTByS0QeCkBI/E2qGt
06fJrd6Jvd04pZ/tDLN6DyPEFn1Jwztv7BEbcjwvNeyFMzqf4fAGXPsX3aboANsEpeUqltV0kE42
8PnAPZroFVcNSayV/HRY1Vpp/2IA+y0gUy0gGVdHhipvrYlqN6JpdYoUhG/N2psBAQFRYHCGU6p7
BdT5CJHbMFmIGezqtZ6vGVvM6UARqmtSseTY75J+FQzA7YxqnxThycmiHSEKCt/BtNXbj2kYj1Xo
7v2wh7tVApPqk5+aAqBlBisx25hbL0MgQ8eBCLY5jTUG0ULRW+GtzyClM2mLO5s8Blg59MCYcXhM
xiBOTl/dpIplMQzEN87+03jA5GcaTblQCJHJ2u0hVk3hQegZGmqfyTU2V/hYROOUpTPTGuOHEzgb
d2clYbWIASMw8nkRjmxjodsu89re2iwHG7a3Vin6vWH8E3cVmQ+999g60WM1IjH1il9djJvIUagX
MuIdqLSiCFPjsDET85V2JHX+gBm1N9g/mp7ru8Yr3ChBoScbMC9LuPN5heAN3EdHUiFl6kR6dFsR
Qy2orOOQgrs0BfBsJ7q3psu01jRqf5lVqFJHKohxWnApx2G2Hclntcm+eEhr5VB16xDqtSEInnbG
pUOR1XrUqbVb/8js4JmIVDqsdTjz2XHHyn5d0h5lbsYoQ56hhm3oocIqjm1fPtUpDEnukX73FSXW
G8lUdHq+rNgSq+y1xAy8yFKi03uv5QIglZkJFuiQHgW0DbE8zkA01eRoB02kUTR3v9mSJr5PMRNN
3keQJZ+VTVBo6nab0XonCo7KoU4+VYQGumhHFiXptbSq16pOyPgj9FgVAaoJx0XP7QB4m9dgsgbA
0FF6lzhsaoJ/l9nE3bn4bJmnpZKBKuRa9kNxMX3Ng8um7eFNXHrCB1akcz30hU9k91xg6UN3axPE
G3Bv3mStLlY9nQNwJad2vgUS4MzM1ZQ/bJEmSwpfPwtgfkwykw0Re4hBSiqiKTaFNWkMIAlp0fIJ
32sR0G4eSQ4q4vHWUNDcKamdh8l9LBv1o/Lcl6nAAZY4oB3zAh9BN6EYbFvrjZ6vYCk93YgA7y9I
HFogen4WfEt9gRNjCjfQTVYUmQ1KiQ+VY1S3IuGdICDD/k4gIz4OI9l0bV6tWS/hdWOmVfsZK6gm
0Xd9A9O3DoO966PoI3vIWjNOwzqFJqlKWnluGxurfqKzGCUMbJLesUE3bdC6fKXb1Zvp5FRWx/AH
or+V21Rvd1LQ/wqm9LeYpM2vYiYNqb+ikn4nJf3H/xGWkmFDHgI39f9hKZ3gpmbfo6r99TtJ6f5D
f5CUTP0frqRk6wmkhoatG+CS/iApSf0f1ISkgavWpUTLq3+ClDRD/4fp6FCWbB3ppOcK80+Skibs
f7g2i1dPN21gAq7l/W9QSsYMSvoXSMk1SC9wDMfEaSdMF2zTX0BKgYmtRuXMUuo5PkLr6uMcc/Fo
xiUEHBwKLCdg+HShODcFqtGugEWd2PWzq8hdaduqXAMOx3HT18teRz5JB/v82xn9J/3pd9qT4ET8
9S26pjcDpQzHBgvLKfyd9VQJrzULARHBHttmT5cUndPk90tdhtM1JjSmeTNLXIwaqmGK0pG9d1JU
foNSxyGxp6vnk/mapnQh0saIDwG4NL6Z0biabLTIjGoTGTvTx9+8axBZ//auAVLquuXp+HX++q7n
EkHg9qz9nIFRjY4XqEbDLT4UZjw5msX3jPL9cmigNesmpBYTCJG0rWfdyEg3aRzjucqUt3b7ak3k
PLN+PbxqgdWfMdGnB4QOVwe2Y2bNqRc9IjNlWGtHFF8Cqj/szdDcmpK+qD3W9R9EtT8u8f/mH/LX
TwZaUBgGnV1TsHC3/vrJdE7nEJUBLCI0Njvq7esRT/w56xWaXqemcN/28S5ArrzQrc3/fFoN+ZfT
yh8njZzKogAKCppsfnO/gb/KxknjqC6xIih5sEyYKIElbuYceRO6rcRzZhSrSAlUKQEqRn1V+bp2
iVFt6VXV/M2ZEOLf340jpSvpQNh8ic2/vpvAAXfCRI/Vb4mFtp8++xDeIfcBuU4bBabP6pojojsW
r0EULvWcYaCqFbTJCJuNjYPBsj3wTowQQv6M/NF8jkTZEJ/a0RTAt0DPBFeHjjt38Tdn8r9573zn
MeOAN0Eo6f7lvRMXkpa+1aNEjUKUoMwobAQHhY1NNujVscDE/gDzZJhbB+IhHKj9dE5g7hrcc39z
Hq1/ey+eLewZKedKw3U8Z379t//q1DIWqtRxAObS5ukj05xTfrKlJJyj1VlZaaOZkMeDsrwB9lGb
LA9inXA0IibRz4SlPcNxm+J0f+CLte0lJbeeJMUD9poWK+/hvtHUqTg40EiADyX07/x7BlF5G2Il
vimXBFytYlFdufUx8/oW2ItR77U0nR4nlVWLIBLpPjB8bc/bI6wYRMrVrRJM532/d5oOsTnl1GPD
tDHsghr5PvBF9Lv9DW9St6u8EIe52aT0tAJq9lGCs8P24vjwP/9vbXNm7f2X2w+yKEO3bF03dena
ls0I8vsZRXnXkFZIKyDJY2wBQbtryEiPMDIuk2ZOWrDsbZ3InBEu2wM5oJc8NAepcpA0zfw0MJDS
oj4rmoOw7eZwf/bXV1htIs1MU7zz84Eoyk665gxbbrT9UQXaPx8qo43JxZ63CSj0VpwpeozzMcX9
FdKbfj/8/grUdBi2BgBsetZ4bf/zF97333/Vvw67b/aSTk/jzPwJ2zlPOnkaCD6P2TxqPJD6TFAf
hoXMaq4WUaOnwm3foW+UB4j943OZeNccjGuwg/0jjtos8ipFivsjli9DP46bwWEmD5hvhxJmptzS
hJqiWVjaGNprWTKDJw5j45BZ95xHwtpqET7HsGuMazw/VC8QjqZ1qo25vYA2TQY1Ktk9yywAF1X2
gyYP3s+AZHrq1344vKqRHnmmXOfmy/iNMkvyE+LVU9Qk1qEagnckQt7BiAF5uCjtdlI51N08nLTU
hIk8stp2gww2BILRzLC7sdgFgTk7Jer0JSHSFG9AV/wcqVZXKektrPlfA6oYerFQTqiuE2h1w4vl
PmAdSEmwPpKeV68R+yryOvO1j3XhRtxCesoG/FXEW42l3r1kHXA2mbXqViUVv6ryxJOifSFHIzh2
Ch8Z8sIZ5EPkJ9ppsUudH3OOaDYzwPVYs1/BQ8MwwKGGiI+SNKmDxwrL987stTNi+unkOnxDmy50
qUtLSs7KmfCL01RDWE5iEyqTi6uCW0nTb2OQ2sgM3tQ+Mum8RpAUroGpq0PHmnJZ2rnADs8H8nUQ
QHwGdW5cozv3LXXrKJ+sT8BT56my25vlO+7WywEAaNI13md63P0AemFAkhqzQW1YOM/Y0F3dA3Lq
Wq+wwVnQsWZZjG5rvebwgNeUQUlVnzdDhb43tVj13jfRnOJ0oWxxvm/6ODUT6iVXFUoLqx6SfYKe
DkYJ1ykymQkwyHM7LljRYeqCUxLxauCOv7/KmNeyn4PvD2SB0hcj18lJnCOUMmygUyqJ9iX/psKG
e4E85F8ibbo6rRWd7rt8r3IBiXTEiMxH3H8K189PbhPycN/FOjY5eNlItM58BP8QFioEUyyHfMBj
UCRIrJWhPaXzQz8k3toQfKfh+WlPiQiCZxuYy74N/Z/3I+77I1Vm53GsVvet+/7777Br6qNNkAFo
56fv+4G2EPKCaD6tYSSQCQQWTmTxM4ZiiOJCb7dVOMZ/7CtKQZLkIKr1/RBGtfgZfFSPyj8elyFu
F9oLPnndOojqxR/bWZvbu0RRjBgrnSRhdwbxmFoMSixz1jl6bhQadXK570PeRWHGMMftffP+QtS4
yz4X9aOomZcULedDjcLYtlFLZTsp5LWmfXed/dyMitf7ntwvKKx4CPXv+xJTeTvBehoNPMff943Z
V5EZ6NrmHxqc4JctJS0/EFh60MVPQ03ONSbA6RPQ0o/MT+1LGAuEdSRxcPOV9gEiEsqIMX7PpXJf
qe7EdKPq5uRCjjq0SKshPmfWVdOw5+Wo7X+BM3eFDs4k1DMSMBvrxcbjuK609tNTcKPL1nBwmtDr
0qOO+hg1JQaPznuurahiMEFPMzWB8ymKufBuhx9alypYSU22q3PlvRT58PzHT5aE1I+mjB/zMsfW
44d4N1hiXxIMU7jdKEhIYuCnrcpGsUqTNDkiktkJq/Yeaym8x3J+KIIhW7VlWqIO4T5st7G2z1IQ
sV3laluv9qcXkS3RAKUNKB+Zls5TWEr9HFRoSbwW/Qg33J1dVjalj5jrCD1HT22XCwoG7s3OxuEZ
0dRvW1bYbztVEbzS+AwS5iQgVDXEyBNd8o7w8lcTtBPCgEkHzaiPCJvz0UEZMZFw5WgMOSIQhMHq
Z6cv5dGbHyLXNDDHZ+/1/DcD6mT07uJrq7VioZeHjPSA52R+QJwv6fkoCAFO/exNb0lvZU/5EO7S
Oh9PEiUpjYIW5DpQ07MYJIKrNnFhbvn6+f4wzM9GxqVNYdB0BbiEa/P+QK0rfG4abZvGRon1k637
fhSGX5E+vhs91etMcPtFyEfJB6M8QVMuHVtbTQTAum52y7v8KUyS/vG+BesF0nvbacf7ZtvEmGUM
GH3taPFVokWj25CyPYygpz7V7ZcyoBgVtOG78hV8psrsj0GPTePQR1dDau7h/iD/fGZbJl59Gd7u
+/WoZKD880VQXXui+aCaoBU7AANLD3WSE9EiasVwn1DV43TtWiegq6k3VO5CkwiD+ZlPpspR2Ig2
qEn/tv/+oqS4u/Gs8pqlzYYlamFNzZUkDHWtmPIsrGSOiA1eq8j9kg7Uc8LYZXCKcys6hCmxDswN
rzlBNkvqvMgIqyG8trgfQrcqP7WupTcFS2xYsJzp6EsP6oBR7Mjko/w0PW1dZu47KTCKJQ8pfbVp
h1fPxXEIdZ/FbgXMDMHyEB3jroiOU+lEmJGms2enLJ+ZAzw4Ta+d7g8zj5QI+Cy5edpYPSUjOZGj
CJ1t7EYIopwJicMEIK9ySvd4f6bn/rRHN0P4zpacw5aL16VJEEZ8yPtTFOET02+aCiXuC8Cvxf7+
+QwqzgrR3FrOggan6uR70rYrX+rpK9Ob5OCbPZmi836DqcwDSM3pKZG1eOSQEueAmg5TQNhLOxrR
kwf7X8X4fby0rN0H20a1iF4ejQboC1CuE5MM5ZxQ4zinQPPqVS1wt/ik1kB65b1hKz+o2loNUW68
tUGToQh3yqciwTkwJjd4DdW+1MUGzGr/5VaYtFwmBgiTX+ucAPbY0Mr9/YtaoRpbGHyxvAn/X5Bz
hmUNtNH7him2efYQ3eKQs4NT31WA7emRFOihN8BwxeJ+XhCBhFfXL7f26GWP9ysDFMdPraXDnlmW
C8dJI4mzIi54VYyo5EYzuAxt6j/dH3DLR57/mnjl9FIl/EUu99V9SwNE/JKO+VpvsrVWhEBnbN95
sofJAVdSfJWof1CL+cwawWkSwmONh3h+NkQ9zxrEdsE8P0Lrcylm1HUNledhnDfJR2/PNpp+/P6+
uZAdTNaMe8dezbLcvq1AbMa1jxGCBw8Zx8omJApiAiIEnH7OBsGA89witVk6Vt6uza6pnmrvIyHD
CPHJfz7QXKANTQLCavTHYeEIFtX2VNMqQivd4gfCxXr/YuGviCm8W1+GlRBhKkMcZw7qZYJjiuqg
hcVj4eLKDsyq28ajuTZ6G2lrpiXHLC5aLNK9t2wdxoY+RCOBkKVYY3V61sA/I+fXMTEUeIVQ9JZb
h3n5IgqxiLXR6GF3VTCdsFsKbPIfhshePa2pf4XI4tHoG+uklNZOeCFC8jp2URlQ9KGE9ollKPnI
iQVYNlMG19NGRKA62e9HvT96RVt8EFeTrCh8+7t8ys1XHzTnfT9u6XRdaggLkk6F76H+1DeXYOq1
X4VKn+LOMT5guaIumsrmJe+DCFuHqUG+sYl6DckpA3iZHis9tdehEJ9dpVymm1O9MZXvHVIC6vcT
i8yt7fbdKRddsR6sunqWVkyAlQjFTSfxukLs77ZG+DIYLHKjfhBn1fYwooch35eEoB3HpCD4pUjV
M2sjD5yLl75BYoiBlvSvgRj8F9Jjic9uAQUzM+z0CLUxXEZSaGOMxkpcMOJkn1lXq1kf6r8Wpk0M
0Yh8QtqvyWRRC7ID8wc9HdQBGh3OaZjRvcX40zHMrwiO2RsJrvZCcdZOsy5Ez0X6XOtgSkZt1LbG
7J68PzS1YInciGoDHYmWSpu25VIbJVFUtLcXqqba4+VmfaZDrc5UF/rd5E0Xd9667/rXQ+YWcpX0
2P4rvghDPpMi54eacIfDUE1Y+pp8F9VNu64bs3sfcJt4SRV9rzU8ywEksWPZV+WTjsGMOZ2OeYHI
+7aJ+vN9GIpt1Z9Z0r8KOk/YNEq1ud+FwAnEq0JAn1PMJZg9sFnNm0FWkQsVBsM5qtx1ONQUeIfm
m6gL58sewgvoFv2jdGmRMM8KLhrE6KQnWCgh4P4Kn/ufz+77TMfqr/dnsBNgttua2tqym1aYvLKz
W5RoXYwq2VfBUB9NorTX5dCB4mpVvpwMLXpNClTXjc/HtRAXIJADV4ZTT9jd/d8HxjpLr1IGzVsV
p3BMUY7T+H4qG9TT9A9ZmDQgpBig9s0IgSgDdcwQ8lIx2rwNFTAF0LHD0TKn/mi7tVplYoreTOm8
UIcq9k09DOu41i+pZchb1QbDhmlsD3+A6xiF/HciEMMfpWO9m6LpX/RJ5lszy60N84Xyhi/ydj/A
LKnlWGIqr12pgh2mx2gDyzXBLTE3b9wWOJuUDYOerW6RrfYFLaePYCDLFsnZP/eniNXu+5Oy/P34
P/eDTPh9//x7Au5XG9rPeExzbhS9m+eUXDv/BiBe3yF4Bg8D4u1WSmVtSWxjkja/qjKhbaCDkfgz
b040ADYNevnV/dXBh+7qZe7suufVhtiClTcig09tRGd92k8vzGS97cQ0GSNuPFFO8LSTkuL1j63R
q16wxN837ocXorsWuWjP7fzDakDgnjhpubsfUUdtt07iwMMxUa66OrQuRdlYlyg4wQlyAdCAe6G/
lW3oYdOJ+/OArHBIdjSN0/3wJrLy/Rhxa7hvQjq2LqUAYapXk0dCVsjKlxDtq1PIaW9XE+v3efP+
IAv9oFFKORtd3F7zwunWHXVdEhs5QiVhuMk8DYqpHJcdq4lzREH3afAa56kuwO/WmJV3BvPpP/Z5
NjNEiyt8FWFEoXiStM32fmCfnzMjrk/l1NSnkSEc7XpryQ132c/7C/eHCMV+h0LxqGxCDMwoPpoB
Sz3DDIqL5URMZoYeCxZh4gdnfsB3HB8MHHYYKbgFmr2xxYgYfEx+FMBKC/Wt70/6O6VTLdO1d1aK
iPiINlvrUaa9B6mxRpHg32ZLtg8CYXm/CGlfco/Qk28EBZBmpzvZ+r6/mO1Nf+73ERyvqcNOH//1
+Ea33rH9URYHe3hzPTQaQ+fiWMcGf3PLzNrANDPI4gra22hM7naaWnrx86sxH2emn1M7mn9WdIKe
cOh+M3ijy5Yb4/dC7LnVVZ/4JNA+ZpXcO/3gP0sbacD9gBZ0kc+K6WqFUwfMrIJER6//YTJH6o+h
9ek2nXlOlVSvTW/NBPHoElQifTR9hUDCfENRREZ1qGMDHQnTka2WffoZkzkfEltTes7WiPv8hcz0
iz2o0yiUu8NnO1173yvX6FThBTTE1+GgxF0M5xY3DrnWtHIADyDq2zUIG3dYC+KjMuJyUUq7xs1f
fN2Xbz1UWhz3JbOJ9NlFV/AjzKLPUWN8bF9tPcuJRHUXLll+pPQM6jkfs/oM5WbTv4ZZR3e7qIO9
SMB0UstO340Ebil29u6xRem+SgsT64WDHarzIybw2gCOwoPI70I+eKp1UEQ+uoRvo5+8QSieEUn4
5YSpf9mB/mla5Z44L/XS1S3ynaTABSqb2W0HryFx8xfM7cGTpbLv9926n5GokQFLa8gnWcRtFewt
I+Q6luADBq/FlVFSwED3cQs9xlljHD4piqVXV5TwLOIo/4GD9ZnRHumC2QQb5M/1Nfb5b1ZtqXYW
Svhr6cXbKWeCFgwG/AunJ2UdH+2qoPm5IqYcKxH1hpgCSucX3XeQqtPCiCXV1SJgPdKOqbbh3oqw
BL7SAc+5t6isKN+gT0y4RtOS28fUbS10ngevkUeJndKvPPkWzzX8wu+tp6AJsxXLXVyghkuso+Yt
/f39vynloJYCH/usq6yPc6Nj0VZJchAe7T+NVtkpNQFTJNN0JNkAWkzPiJ8ihnqwqhLPQDz2a4eJ
7NLuxnDLBOjoJWloPFDeSFFaO748J6FFLLehkRlubd2w1U9GbForFSGy45Idn2RUtnhC+5NeY/mt
GqbL8D0H28P2NDtTyegVKL8nDW4z6I2PUCH2J0dwOOt2TQoL1DaWoea5MVpj5aXULbwkBhEl83e+
L1CF++ipiuoVuXAWphpUbH5uW+vJD0iJihzQtIYyt7qTWo+9bM1z1NEPaUATZuXViCZx7GokN02r
qUMx2v6m1kImlEIdWMPJXYClxIysIllmIciHvpGvPYES+Gea+EWMG4+olOcoiA9DS+YgaWoAItqm
hRFNbFWf57Ss5q5PPcQOBme6wGTKne4PvqWOdU8UXdyX5cXycnvtDaxlLFU/182g7+c/+yAZwHcA
slpy4u3+htDyllUIKLPKOiV2rB7xAnLydK1e3zfnFzEdd6cp3tU+tb8okeqxNbzxgantdyZ/3KXL
3F2WsRMsZ6/vPKwKfKZOMM+Gu4Ckld6T+6ntH63C4meVflRO3h7KrOoXeqviNewA63GiqLOAsRVs
e7R6tROgnSVzjEmr9aSn4+tIBskhQ5e8KVzuQlo+QrhxI3OV+C0cIUYgumiMe1I1O0fvbpZM8gMe
V95+OGGMLzywwDo6c2t6bSF5Ay3qtKXtsuRMUN4C9ynFvgx6SnB69RLGRPFWVHmsurUudTLA2+39
Y6E58kXDp6M6vkFAe6LmMv7yuWteAiMmWdPXrUPRE18zTX73PXabpdnnzg47xxaSSLLIaG/fS9iW
XjYLp24K1jkZ0WFpfOynkAj2gTWT1XC2PZ94l5hZsBZeuLU6T1XZvjhBYe3xnsAOtjy+zC7RMMgx
SWbMwpPwRIeN7AJz2t8r+kV17vanYfQ2wOzTV0YK3rNWe8HMRnZFMJ7d7hJmuNt4txgDgrAcdqNj
v1qW1p8KuxxOUCj5enJXXk0JZWhNd4MVXdzo4I/PiQnQC4VvV5zLtkZmhKan6HXnGMB/3hQVeXEo
q36FveOc5jofVSJBfx1FPcLbiMCh2qGm8GUbQPgszas2c/De3FEWm0TRl6IubRxZPaSLFPcmrWNS
u8GgsH6mrdfgttVoPJ/ByPyEPKnvBksbz9aIKqsNzCf0jjB4Z3uWlroHZUwPmIXUowed9oEFnfHQ
TPqbmpiZ9F72EtAX2YoECW0Mu+ZYO8ZnGeZq06VS2yWacDhPA7UXUJjlIkh0VsZyNhkp+Y1a+3jQ
AwtDdW5W0O6IRY/qLOLb2r46ErSTdPj2s4bjhuDkTyVVqD0RK95jFpM46hS+u9EMA0C4lViUo6jc
EGaD/TSrKDTWT6bBtKyIVI8NLzORkjmPcBEkMrVc25JfP5ym6QeUECZ2VpCAXwejOzj9r8SqqX11
Fv1CDZ0XmB5OyNjcIuIRN8JDph6iVT4HE/wkT/K19V2j3lil54PqlYwAsU+ASQvM18nMD78i2ClK
dNbiY/CGaKg8i6BZNG2Jig/3U+Fq0Bw01d5SCFbrlDhOhYzsOnGmp76L6C+SFYxrMACMs5R6lUO7
p0U9pij0p5REEBej8drpaR1RRu63RW9USyaU/qomaQsXf95yZ033uJBnq0hbbko8k+6AKEVmwBtj
qSQmXtKgsygHXM0AS15V9aK6dGnQMCOhAQqrX4fl3qZ+3xRhv3Pq6Knr/O0wynaJ9RhpXR2cYYxR
6/PLEbr9TJuf5CVt8l8a0RrUGqoQf6fzYqYULKIxf2daYRDEQV2xnskRRZKvMG36Baaa0CU20a/s
iRyWaVxphK4vg9hBRjyH/AShR3ZoytkI5w+BTTg4tmX5orlFtUVH/HEfcusaf34g4z2jR7HLyT/Y
IHFXjB5js56NrielIUEdog/7u+/iCM1pC6cQs/0WgJyvnOoy6eL83GH6eekQCj30c2nY08wC1IsX
fuiD0lb2wPXXZxrMncTMjloeL8Ev4iLUVXypstxfeYH9Q02iOge6uR8cY6PTqVkWLXZbgG3mIZEz
zjHV9cNY669VO9gPicNwXLaluckiITZTjIu+QCyJvGdqFgROUFo3ENpLFtWbjCkTgAj+fQrl+Bae
40dGrNQDoDZKN45/080gACrrfLpa1V4S5b5rcwfDUmlINYJS1GhBusGl19Ak3giywY9ikmiIdUeD
V0hpr66Z/fk1LGcWGIuyhzALKcG9aWqFhGLSOlrNIy5qS6HfHqJHCstcxMxHtoaRazCNSAadK+xd
TI+3gcH/1LnfAT/T1S8JlQHo/gMd+ScitS8GRPkC2ReRAhof9ARkAyvDPkceb4G2CSpess5k7zmQ
IzNzFYcuNzjwyvSc6iccVATpmeOqbj3m18TaLESSQeUemF/rjXxgnjSuQSQ7q8qZiMNOgvyhMlHp
R7VVPtu2daOztHG8ZOszy0DKcxhm6glz9PJbgBz/YXLEY4iBFt5Yj9xZKPh37WGoVT2DGcI9xLud
akr7lht4U7HsrKvcxyPBeIYWWNfxU1iZWgna4megqfgjoqID3p40L5OWIrQrS0aTvLxV2EmGuu0u
92ut1fpyHWSjuxwMoa2MzhWXUCTi0mCWNycvWtmFusHzUU+haayUW1GkSb6zSlGwRGZCaBL1SwL1
ImJMkqPbJFjHybQIK9Pf+UkTv+Ju2gyQc6UXh0+MldFlQBuzpiuzysEq7WKGdMxEnvctmwilx4TZ
nMcoTjY090nlDnCSVlnPbZdbTpioS1vJ8ErwWTU42L8VAIdGO5GHXhzgS2rXCuHxSnTZsLLCcmH4
aHOYXnBdOS6FL3qFXBBQjMok2gaAUc4gEcqtnlIDqOkXop+4tGYwPJPEcLEdTB+aLONlW4pihbHf
/6QmkZFw+tGT2gub6IFLVt2IUQhOVc2Swhra+uT44nuD87KLjXWY6wsM4nOUjfXiox7cKst9a3t7
pTe6h6vKzlaJMpE3JHiqqjFtd8RNuG9Oqh31Tle0JfXwIrqdb+GmFiGFaXMKSNtNjOeuR8zUmUbx
E9M0an2ZcKPE+RhwI3xkBWEcdJB6PtJylWC1rgpsVppaNyDTl1ZvU6aTg/eGBuGzRAJwGl0T7aVM
/K2COLVwU7If+cdRoB34xZU6kgIgwWCEdLM1I145pWcvrdoMGGDd9GWMbJACxIcxfFDMA1ClIv9i
sOTaUUUnxztui+9SGMURNyOqTn04cnO5uWIGRITeB+YeyCXFoQeRvh8Aa+PZNoAjYXkpQOu6mohW
IfFDudn+omOsLSw38cgvQb01o6bRwGGgzUOFw9OgUyaTNZ3RR+Cx6wHA7SKXZBIAIiYMI2XsamLK
IvWwClPu3LiK/VVvd695Tw8/7+hnW1m/mTT8imXrqM/K7t8yr6p+gJHHy10BBVVYOetfaZV6a9ML
3H1ILiZu5wJdQIDOrVHxe2fSjvfGYqXVhnx2/x9RZ7bcNrJl0S9CRCZmvJLgTIqaJfsFUbIszFMC
SAxf3wvuiO6H4rVcdW1RBJBn2HttSYvq2JQLcUzqF4oP0OD6KVNmDgwAo7iR0TcRRJ9BJfkloKZt
XJ4fQRWVL0VGJ6gDGIHYYw1q+r9VNYVdn2WPFoV92WZER5PitjX4iVHdrsRXtVUQSYiEem6lnz6L
zlbUtYa9FXxf+NCLx37s5nMnsn3F5HGfaIT8xixOhpxfmdjkt8LElaGhVLkzC0dL4uJIVxUvlOQU
ijF9FyoMeVJGoLdDt+i3po93qq0NUhiegc/hMqQPx9KQhzV41kM8mIfemyDCm/ZBVonBOcWgoF+o
UzqrNnbJzG8VFjnAygjFVGHZx9B6jBy0/sBPkgfh/LGqv8IEJB+ofnkM0uLHyeO3rGnGqxyxEA4T
4BDfZ5KHLNn94nxLLBKQpxUUpiiOoXO5B71Mwxa6eb3PbT4wz8IaGxsuCJlEFvssHj+DwDpwcnpH
CyT90TXKp4x0kd8FaoGtnlrsox19gMQMdAD/6oRV6z10SeTva+6isO7mrTPUEUv46JA1SrMarMZT
DSpax9z6liM/7WHH4Erj3u7JFknfO8OL7wC+OQl94+aPMjkMU0Hk3GzfoALa16RfwalFnR4xJYCc
tU8iqrgn7eQIhP6hRs5Lg9Ee2CfFGxMPZF8CGMkmNlbzUgqSARkNjIHNzLpt+pszkqNDS5qdrWbc
j7GXXYyi4ptKn2UXf3RSftSBi+i1Xo7F2L8bwB53eS8/tID7xKkxv5BFRuENpa5jQcmD0h5vnsnU
l97cDckw/UZlW2P/SjIUjzihBjc9dalfX4w2eh76wN8bWX8Ehtx9LrkNx5YuwJ2wQYp2m/JET1Gk
fFRcpQd2WIoUmfh3X4SjX0KDDQBqdhPQI5Of9ZIEAQBg1qJawzzOmMdgKGG+gyc39p0Y60aFKtNY
Q3FhI6jxOOcA6we3Ihfaib5sFdS7Kcp3slreEXQQ97u4rxPqyb1bdL8iZtkMW5vfUikebTQCk27h
2s6Y2OFzhFYXpw8FoAQufcpJ0Bpv0ZShShhp4gqKOjFN2zL9DYC3uDaurrZej96WbTONi12I3WwQ
M6CF8S1b3FiotHFpmay4YQCdKg8JbYWy54y5UxFzs+E4afdBJ5mYLROKOdZRmmE5WCjnZXaN45IQ
EyFdD2Ot01xoKfttO9n7ZPaa575Jnv2gfR8tuKVD9IPY+bXop6uF0nhPs/sSLNI8Xr0C+zTfyyvJ
IJjk9D2dE/NM4UvyoVVeZyvmfGGUVw8U/Hlv3Lsqv6ih1i9j65VEvsPxA9hzpK8By1VgpfJWC5Rw
7o5PII6XJq+eaI89cbBmuStGQUb6bD5p9V8b2b+0JN+zI/eHDjbW295cxZIVhq5ao77k0TRfGhF9
+3H5p53Snzj4imTcnQpSiEDRpbdKmIRQOeABitbaKgPpOziqNJz8+DNhK0wCSc2B28VbvxVNiKAx
2Q6Jq8MMCMGpq6G/alxYo9WYp5x8XbXySYXA+lOkRvfS0PZerfOMjYso+Lo7+VrwSXv1V2uzEwyC
aQNXJH8eXcDIAdlCU99EB2dwVij/K2PFN3dQaOiDdD9Y3WrWWVMU4l+0Ue1GuJKRPjXRJscQXLqe
2uVzDpjNDPTHnBHv1o/vBLQWmwrRdmhP03/UEQu8NhfbqwS/I5TJDpgTU//kMVxdO7aesrEnYIN/
DNd4KIvFPIPrqO9LbBEdBoz6Gp3owphr6OHSstreVROwfhCxYMggkYCYYSUw1saTz2n1UA6Dd14a
VGuDYF9WELeyT5ISyrTKun9U+8epNwlC63yb8MS8DR0XlnpQPhZzV5C/69NuPqj+R6YNnCl/GRgT
HaLhV9cB9CNCJLlyFRIbpZMPWlcyn8YpXLUNQMWXY9oB98qD8a2u1XIe2uVqMpmPFBOgGh/XOXBU
fJG0f1uXbCTpwd43awos2pJNNaBnlcwKtiXm81qNzYmMYQiuMBJd8cIY83O2aaKmxnutXH4giA1Y
Sw9nHvesr7j9qSUnZh1BG590gZpBxvY7/CMrVAaWbHfono05fbDW7tMZI5Sa+t45fcLnG5eQJeqz
zI7Amj8K8raYpDEsHXaNJJwoQNmPlC5fKRZO2C6YMBcN562bq49I3aKItbrpBcm5gnhDRqusTl0G
M8BYcGoG9XIDpdVcE0oXPcq7lrijXYfeMAX1h4kjIvWVOKAViogbjcYI2Bb1HZOd4ooygMoXRmw1
pJhdvaeyIAekRuA+1aQbT4QvH0XubRPH+E+vvnXuzSMuEZo8BgJAiWr4QumjXGyLVgK0xpIcEZxE
Y3GPh7Gmlz9BRxnwyCfeFqxxTNU8PWSIU+HxWUwDA0a89n1ZdHBxdfQK4/aEt573JjuYnAI9++jw
eZnmxnK8+cx4sLC96VKW6qITRpCDOf8sFeFaaaX5fNWX9Idd4qGPj4K+CjkmrTh5a9sEJ7YsyGxO
2x8xzjzd0xS/BCgsIijDTq2pvv29BWi+QYh/SFx5clBqH9yOYaQ/sVCc6jtPV4TXBSOAKG3udfXi
TXgKPQGg2wtOfuNFwO/Iz5NG/xmly2X2ERn5Fd7ZJOUaCER26duAxwf5ODaJLjjlCVGyypXMoJQT
ljXdYDo/4oKptzW7/y1qtVDlxt7GvRmlqQ3yzzp6Xky7Ok/2h3AqrLTo2/CTR7TZZCiyAADkBOVs
CpL+iIL5MU/y1eY84fHnda9LLPpKu5A+xdqlBDl1zYLRALnyppyYFeqFHWvlD9jE+WvT4KZ6IQkB
g2qTeTv+99a3qXO2ueNZ3PYXl+ZB2sEjeSE9KbiCrquOTpyR4J9T/7NqWQ5xQ7Pv8cs7bXz9HhfJ
sUQKkkQUFBPYh9OAoC815Vda3Uu3TU/j4F2CjPj3oto6SefS08IcQdgZJjlTx6WY34z2anKcXKcD
0GdckyuwHmLy1sbqEjJvucfxSLkgkCilAU7/iOyrsQtABvYY2WPnR43OU1Ah/Rzy/2x75v5YplPc
AdSyuhch9LNykPT2wOwZm0z4R5mvLsOPTMynxCJauW3EjyLF5KBb57y+JRZpuzh2Q46HbwD6V0ac
t7INrjoPzozdkX0txI2Y6ivhdKSi8q+Ud+2mKKNwdAcOYVWG4+j8JLrlIiGws83jc1ArBLGkf5Fk
ToqW9C7lSGDbhAyC7J/0FSX1uVUrjSpDNDR8YS354dM9THDNWB3wMB55yra5TR5FAU7IXK++Em32
xpbkPKREGnp4ZtH1/gLLRXqPXzxgBx5laEfelz20OMqjM5Wenx0D/C9gF9+55z9zCIaQEsZ71f+F
s3AqejKORjwuG8JufrNcZPtoBgfi/hinxbZzTi29sycDtpgbUX39+71/L4MEq2tg85v95JcFijTi
JDs3PiKs5SlDfHVqLG/15XcOz53SORtDgHc5H8l7idSw8wKIi9OYoMEINmoYMHcA8mTVaiH+5IqB
PW9so2JeWWIwr2243QVgGSrr6KwSCHlp3OAxBIGyH1iuQ4yc1n0Q2NSeHPupcf7KCZTwJmEpwWlL
Ml/Hk0QFl77vgfEXpGQ7FhNtJuV9yR/nBRWnw1Bb5xTcyBlOmmILp6mSsnanWFIzwm8QszvjeBs8
KzvOFn47yyBxcxE4OWzMCk/m+oL8cQ1XqlYfTQ2wA58ww8Wyf2RZvkX085WlRfcQ18xHzMRIcQfR
g2aif9LNxeJIfxaSjPvJmb2daXXtSxDz/6XW+7cQO9glTgdjEMyMM/sjUeJF1b5FO5EFt5xGxy0Y
E8A/fPn3ErdIEUXs/lIdC+BlaPWLj24TnR8GFXheeA5QY+z9ITXupZdczRESMH+1Qp1FxmSfgfAb
x4j8u7Q5s7MIEGiCXrRm87VmUc9naX/5qolPMBhvhqnE/d+Lb69HuRMMIfOej8BP0OG7kz5Xvv0p
pqzEGzU+YqHLQyOyyTItIlwGXnnRN4jb/oOykmBTTAHGj0LQZZXxS45aGxd02Tz6dYQQMH829MwO
0WahM5qDETZP0cTGs8SSxcSQSQGUd0lHzuzXBqDlLLM6EvXxXyXRRmvvAYcu948g55ZElruHyI2m
M/9Q5jI89IQT7wcGlRvhEwo2msuLm62AaTf294PdfXqL3x364jthf3gs7fqFuML0IYdDdhMi1IIN
sjaH+xgwpeVPRfusY7SlQmeHVp/54Wx5XwtJ6MZ8IW1UMegr4ORFJKIoWy1bncfxGTSxjOzumpbV
+2SY9nGR1MIxeQgHm6HZPf6DiW68FGBW+wCeSzUY3DEEgW9sv3hLp59mIn0L+cvDUhnqAUCLUU8n
UEXNa5XXbw0quRuZIwrb2HNdyCvZPWCDnfRoars5Kws2wKbojF+5O38g02pIQ1L2uYpSmwTirDxF
MwyEjtypnLUOXM+JBzcOe4aDH8RkoVXLDT/UafMzCxxXNsLAh7mck71H5vCj8auQmU9ulbk8Owz3
ws4AvU760lpfM1nryth/JLKcOdQk0PSsqq4cCSNhxJ1zHhUMWGGwn5hr9nGpN84kup8qlLLs6R7G
HrpeAj6YtLmOBEkujzoFNWWhnnuaa6b6LjbnP1E7kAjuOZ+ORQlNmgePl5yDlT4SVP9MBGLTZfV/
2bopTN1Hop0Xoo5LQKce5FpSA4cDULCAmjWGOUa8KFW6Z1zIFvOYdgbFk9bdnzgz/iyFj3A0bvJT
WS/PiLo/BJ6ob9/xNuNXzGz4t9dMbyPSRTYaIfBf8zesDiLnQPm++ORJ7Bgvpg9MTpJT5pmI4Ix4
b/U2wEzlWLsga/AxRQH2qFlzYw7tm00eFBA9ZpJp/BebZvM8QIujarFOmU84o+fC+Z475V2txvrD
5iDsozl/DuqmYXFYDEjiUZUicD9zYECmSOrxvRvFn7GX5Q94QmvIg+/Ga8AaeilC1lEyfqsdYzdV
bgUPv3Uvo3CQYNTaZ6XPo3Ua0vLbRl4JGtDN0bb0wWfBDuyjymBqTkmGjmiBpIRqN59ImluKQB0d
1sr8DT57+67sby7Dx11WavAdSfx7zbT9y6dJckTknNvOhKpjtOQq6uKgKJYvTiq3mUExn2CnDoUs
q7PwrOo81USt/Hv5/y/piaqdo8FoD6n4wucT76cIm4TDPGVTkg33GhfEoWYa6j1Wy1dgjV/1gCPh
31eyzKztOE4sw7PotUYa9cq8bVnZHbh81i+jAZ8BNb3Lfosvq2KEPmV3t0RFNzTUMYp7wz24KEwE
59r9/1+4ZiUdLQWqscYgrP9yIlL8f/+LOu7bh8F4hSW3b9sJN1rzFTTrsZtk/M7IxVw5c3Vii/PL
sDs8iUtg7Qozrq9maUGvW3/VkDQaWoUDXwPMRSg1A4xmEhYP98wKLlbqE6HrTChW1y/7IV5R+gn/
mgVhcEEuxblDZM2/fwtrI7qkq/VEaxw3tpN5NV3cCpwDKLCZmasu3rqtjYc/Uz8EZ38OflNCJhd8
gNDeeZblk2MfjVOzrI3s3grUi42CRbOS3MhI/EQuyHqx/Cm4v4Ek9qC1RnVlVbZ2iGz2C5K6iK7J
Hfxm9TTSv0dnSXMsO2QYiEiaPQhLgvDGF8PW6W3qwMDk8zthgYicY9CzuV9fjYTga8/I0Bda+Zdl
GA92VYszMnScqltUGdFusuczz/cREhzhD2IdQESJYJa/DrqK9E0C36Jx4akNBGKLnOay+iWkaD99
kxkbo8y6ekKAkIdjTuR2AASmnDwMKPHbGJOR2CbGY7/cuow/OLNI8ykXztSln8++RDo+JUx/oyq4
OsGFrSmuW6t9VWO6nPySJVxRtd+1SV8kZl8ds55aB/ZTnQNsmsxTzxHqsOXeNqzxsCOk384ip11D
oLqIevbmrmDYXdOVNj1EWyJZcs0tqJkfwEZl+kr/o7obOLkyFDxWFIYW5bb6V6DT3TCyzsPxPO+6
3ODCIimZwXb+xKr6jjRj70sIR5Nz0l79i/xCvbVaZCosqPJtYeO+JT+WVRuhHoT+wigzpwOyTbFL
KosZKNagRko0QI16LvEGjEOD+o63j1TY2kITIjY8Cbnmodn1SNca+3l9ji85pWVk3NIinY/NGjkT
sARAihHczVY8q4mzVkQEi8KNmk4okHboyV0Wz1O8wwjBeawQjU59tZu1fyN8gOBHDvReWnJnK9ch
3hYHNYPLsYku2Zjm4bDQxHM7Lxvee8JG1nkblQ1OfSjgpvqIrxMWBqDJ/izmvEduNofMnR1mqYh0
JYhlvh+QcYOfX8dBHevC6zZuSQgxa8WITA0YMOj48rk4z8DZId/IgKE2wwiwQqa7Xkx58W5GlAou
zdcsIEsQ6GGI4TFj121pce6d+aGqa7KG76aT00lnRbyDen1Oc0Lr6v9m+tVUpt92Gt0tA5JRmw2M
bNTqj6s47oX9OTVX5tverlekw05NhNSez0Rx64E93Xosbjd5wyI8rYEeSV2SdcNQNE1M0Ivk1nhr
6YIXiQ3TgAOR/bKoja8Oxv0QwaATs3lCzUKHzOrEqIodKiQ47u1RkgFxNZQ9byfJlMe+akS9YYoM
sVwIfpgXSqDRBL3TDyeyFumsu7jbyfWoAMKAx2HqLo5rRVua1hIZr/x3+e0IUzOw61KrIMQ4YMwL
gS3Ck1P5rqCczHFhkivn7un1wKUV16qRn6mwniCMDtsGR8lmyueTbJC8DaCgQ8Yf5ug95Yq0klQB
0uqK9qfyAuaL3dVN5xcLjh+1uvGWjcVvdk7paUBW/a92tsnE3M3EH+V58rdumFxOmf7IdUr9tkR8
mBmnQD2etU5wuWCk2CAtfyqxB+//ZYWVa2BYh3wktBriDGBcke0QB28dsWyk/yg6DhODQQU+2+G9
ZpnHAyd/ImoGg6b3bWJIJEEhI1oMVDpVA/ubZSRNlY1IKUwM6Rb6EEKCt3PbosgqaSakVHs3wJLm
xwm9qhmPO9vVBzWbn7OPHMQWDFqpTvudu8AldcicHmSqzxhpf2o243bRDpc5XT7aqP9i4RoCGydj
HEZnyG0OO0tplDnml2G0e5dQjF6uWZNVz1M/8kF1ZcU3gMbu4vfLVUr4fZw67LnUozGytqm8nvWJ
lx3HMnG39hudyBD6YtHbcn7qMeyImrEPE0PA9+zmcmU+YLU7xvzEsSJ2u9go/go99weiXBm9xJ/M
mF9VAG6GH0VGjzTRQms/2OTrGh8vXMKaCsQj39JOWIEZooInQU0JlnCJzc63leLoT/Q8o18fS6E+
SuGQs03yXuEzdWuyE5pXJCKF3GXKe0WZH2ocZtvMZ6s3kcrEXWZvvSi9GROqvzrVxDcijeA62paW
T3ESI3YRaI2noicFaK5DkSysM3Cc9Ux1oFtuUkO0J3PiZ2K2yAjZEjKlqedCHJ0y8jYuYZCxYe4I
6yx2VW++47dk++D8aUAogtRmu6znZxuBKPAE+GRDRLAs6yWznp7R/lyGAiFeR6jY1Ht/uMs4HUXL
0LZDGD++FBPV/MItwNOZZ4Q0zd81ogB27jWGNr55YuXX9NDoTKoztyOfpdVA8gbJvnNTfsTAT/uC
+r4cegili9iqzOx3dqqobElyTE2OPerAdmP6xkfUj8g5KgrifKyeF5TS5IP340F2tUvvDifBTJqf
lG/5zGKfEUT5MpjR1iZpN2ZJvK/lfBbBAAEVgO/Gz0eilpPqZGuKLRQVApxhe0wLxKIRJynu0jBu
F+eUOUt3aI3qyfO94RBMGr1PuFTyrxoQUBE/5UQsfrukA/ceOFec0OhrJqe8LMAf2E00Jz9ReAxd
smbFSbqUcByXcB0TPpYlhBt6cyfeZ9pkM7dzuzc88/eIng/bKFx3X8QHCTnWcMvnimL3CBIh5GHJ
5wouM0Trh9pjM4zi2pTjePRHwjj6Zez2xR9O8ec4zum/0L2ElUcfFQcvluiKh64YP1O/K87AbdcK
6dr7xLq5zNNNp3pTuX7O55kUBa97g2+He9Zhv906HC7gOTtrqM+cpzsgexDKu/TWEfoztt1TUlYU
uEPlr3zArWWsTYCbjKEeBdC5Zfld8SOlFudhoyX6cr9AlQLWtXWq9ICFNt3yN34w6+zowaMSKk3M
bIMmiooA3JpPjMjC2JCutrNfZo9bqHbk7yjq96ZLclCaP0zIO8MCLSdewENUdemhuEvZVijG6a+l
r7/jPMU3YERb4c+hIK0Xwd5j2WTjgZTEZUfb9Sgi1ICxda5josAiQx/HZYrODCMZ/5lYuAoC/cKK
MfiL5R3mkSrRRl+162HT18apcm12j7by2QBMRDWZaq/SojgOsnppUus/MmQpZ2wzO+YwIRgDK1Rz
e1P5+gj68g+66t3Swwbv1kracw8OSeOnhqwLsYw/rcBWY40NvRppAtp6z2z8VRhA9uyIYUb2EPs6
p+W4BSRHqGq3Rxv7B/ivoB7ymM/O+SN6M2J6PWbeMT+afaQxbGVOe8rshKC47j/SzF6Emw573uy2
hqZNAf5taqM9cljvh8ALDvRmzGvS/8q6u2X4HTe2R7xFWznY2MvyefatEu1vzQShmZns47LejYAJ
Z/NX3f03Da0fYvB8bRrv0tcE0Fkck8NCVLCK3XYTq/7RG90lLPIvttsANVdmaGL/8jqslGrBjR3n
utrYcfFc5XjdysqSR58YkWjW3HaOgVmfrg3l3UuaZvUJXcCuBYeyIWmu2KyW0FVpjzSsGg/ASt/L
KfsR04lS/pMWGxXAIMKmyxcmw3zkzdLxXshnyN1AYwMybsocWZrBWUOYwDHmUKiBS832mItO1hLR
ha1UyMx8Yz9vbxIn/s+aUIAnU8dGp6Mcxud8IqHJoQ08y3TtEmJENMFvYkkQTgTBq+cy/pXk5jC6
fJba/Fx4axvqSaoE3r6BrN+dk+YFn53amszR9i62VTHbTOmKxT+Y2Bt2tb9rRnGzdfaeFKQcNf1u
Ifp5Y9ur40/STPWp4iIQ4PT7p0KV3dF2qO6YiCJg0Au0+RZBaP4xjxhzwVdwsmTCIN3E4wIQlO62
OA5z5D6WCTzcBf4F+jzXMB6r1nXPXU2+FIJfysV4dtHvU1VVKScescFUyYW7KWt1SIg9ZyxKJmTe
yEct+KvlqvXF2ncubBsRKdkhWjwzh2suTmMRruHj2pq5Zi2bTW9AtBKTib7mEdBukvHRnFiLzJ5P
AYt3MLQXcXcM+dccEQrUJFfu5tLZTwS1o1rK70vg5lSSZPoaHZgcGR2MfJjAoToenOaY/MaF54Xm
c8oW4zu1glW+Bg7YZjC9BVDfH7wkQ6PXWdcqf5J4EY+kij/OqXGpimLvWc43BS1lMePnnUimS28Q
8GRYgvVnEOMDWeSPMct6H9VVDn5Zhu04chEZS+ivEqlU2r8LI/5QU42WOm+YgFnusacz3csx+GOK
9mHpDcQbQ5vtl9wiBk/EhK7Myx2tFvgJYyhvTjAhJiqIz7FM1PejzpcQDMNWqOUn92NvF9jWyXM/
m04wzgp8phheSX6ca2sy+PiwzYHgDDjSdrPggDS8izUygQ8iMOCP/CZ7uxjnYwbgRYoU2sIAANha
qBgjy/rtBKN9DyAN+Yzs2Z9RVEuRvdiuNe4YLjyzcr1w/jeHSrQsP1AoAwtR+WvRdbfaMKmoAsM4
CodnRZtVD0tDSEQ8XDMkll9xg65tITZhGAeS5eGM+B4ZX3LomoMrlpPOIUKQlyIBm8R44UPDTQiw
c8lKptLfmlOBSsMhaQufKTES0c6omktkKdLXK2YkBS4up4KvG1QdWgnmvChcyIsaC/6UJnW/WCHe
fT3S2GW2h1LMpwhL/N3YNfbWHTmfgtwk2OufqIiNt+AZ5OU+ue7GM9+ACheoWax8mrDv/8YS2APh
2xHBjO2TnvVHosUtAFF7tPqLxAixL23NMeCy65GkNTEudnm8NNXvtNQ92TJDiwMrDbbAHShPq8k6
8Sn1TY8czgiWfVW06c5bR0wetv8q6WmIkfLFRE6/5Ebw3BnZz4IsXhu00Tbuvm0zGPvFh4nqatcP
pY/7KK8Zc5aldbbB/Gxay3O3DVvhjQ0DrG5xni5HNMQs3gEHhwoOv0pot7oPIOsrfeEK+u02OhJZ
nUGBP417yazTtEyCXgIgVEm6GDQdGMSG9DbP8xiuUwGCnDJC44uvrm/LQyrz97lV5THh0iXlpN8V
VfFi0vezWG5uvj8xRoVVuGOIr5C/5TEjDP2aY/be2qiQtplgm14bgU0wkT6WzFyA982PtiC3rSVo
Fj/ykJGK2Z39UpGYNtBPKGWiHCT7WPZFygwZETJJ0DxVe6wMDO04KtG4s3Ayc/uUMZJyVounso1L
v5o+/321QLi9lWRaIeOun70ZunxDJFeYoVFumYzvC+eCpvJP5r/0VIGPQ9Anz2xCshPHGQ3xPNMp
5XF/gomXPJmNQFJg1+9kBaypBpP1PHZGmHuyvNsdEiR3KqcDLV70JCdM1IZFFdSPX7KR9LndYO8r
d3mw2n58ChwHV09SkWfT08GnwZPCUPjSlyhchEuC1pysQb9TmsEp4WnjBykrnj64E2LTv6ayH16Z
eOPah3IkF3GhANMPvkWqcJCRxitj5QM2wZSvZ8/G7IGsLu+80GWxFnaElM4dfv2WoobEyP7h34uA
3rBnBUcM63KrPO0/liPkorGl10JVCCIAwPmJFLQ+tl5zZ3nC/WkQYlxKPhLDfRv/FHFJEHyrO75B
tUsCeFoM3NHFgXZvMFO34Hoekgx0k0rEX9Ke5sdqOckqunp2jkwqbfk0pyB+X2z6EQVy5/rvy1pj
6dIl0jva0/LguxlAxR5pjgCRsWlxHHGV2e6DCKrqwQ7ehto4Vg5kaipJoNxDFzyI0b6B05jxua6x
JLN4cfolOSF5ps6lU1vTCt8Nyn0aUp6nTo66buiMe1HUxvvoxl9MQct7NbTMY9LCPtUCUlzCjJck
an9MwSrga0KAQCdqPkcBya6JpRHoAVPVTvJgsps/5CWkTTfT1sPkP6yw7tu/LwjztqCyZYC5YpHu
M98ub4NCuVZN/pnP157Zis1B5d+HbPbucBqfqf3ybZNFBVpYfY4nykGGK9VapHVP3lDe3XFmCCmz
7qkzCyQglPzsu/p95gYBWdrbfgLClbY3InkJ6KN+3nm4xXyy6oUzLTeXOvdeEmBztFOcFv9+hewP
34tTEPxGtFR59i3oFRhVDih514tLJfd0fWlmZp7IF4DiOKgb9f8FeleMyMul/TXixjoHfhsT6MfL
yEreiIKbGvmRVwBc9rNq50fMu+SBE7yJpp/DH6Nzywk8Ka8KWQQR7mytF0CyAPjwep50HPLdI9Bu
bJt+tB8KavxgIDzB6qvXYLL1c5mJrTUxosWoP3adepR2ab8usjqK2jOOGMyZz3VB+dKTYply8LMP
USdpW7vI7f6adQkN1SN/KAZQWDJajhuLmL6ovlmtnK8lvPap0ag4R8Vk2rbM8xClmpRK3CHVNOyz
ACPlAOCA5ULMrDmCZZTJ33k6sWmfnEuMl4Dbc0deSnus7P4DGjUlW2fd+xykHsiZ1iBzSdSnnn8y
tPiRWmNHiZatV5S5aIuvKrL0Sc9FiMlkB3cGsLWD4i+R5rb+ZgeH3s65t64ej0Llh2zS8m3KD2YH
RrAMUsJqPbklNtY9qJKMJ5PndjyQUFmVX32UN7eyWd69CbRpjuGMwVyAKUpFp7VLNFchTVHaj1aC
cG3Q6I9LzeRzTn15dOITpof0IvR55FA9FlWN9tfVZzcS1BNoaT2vebLK+g1FmNzgHfJCPwkYipNw
pqHn8ic02XlOTbXt4x7cMEkS68m/wZFqZs6Hjaf20xufrMA44gV6jGiNHonF++twm7IBbc8pWtW9
3bjfqqRomIl/6Mueoi2Q/Tly5n+RkwhC2cuaHiNmbPHdrsr/Gk2DjYLoq81Akue5GdjxGh18PhTz
/PLfCxUuyWtF9e5VJDErNjghnp6NPaOD+/dC8DKOUtYwjHzni86bGusZCIT+knTWdyftLqyxzzYZ
qZ+xS9ezbha9DgOCuxqi41RdWSSaQvWHRHWkU7r+vK1dYoiK2PwzRj49u8CN0oI730LIPTMUAz1n
Ip80I8qBUTPdAhPRbzVCVm2t4XJeZ1+GZX5tiyHaB3WJGu4CfGiE+jvPTwTA/fWzcdnnk/zMYDNj
OB/CdHC/a2v6rWpcB3315Y/RRGbbHZkihTBuSyzxgqFSbxJNRdMTRRcP/KYXjT+VkzCjUs6+nU+L
bGb2LeUDKvKfaWSoocpE43IlcBNyIuO5lY1bo1Y5aBac6Wy53MlrmjVLARIY8+kwLa3A/0mYR+RN
6D0s88Rk8h0DfIbTBZGJVx6oFcO619+kbWLvdX32eXK/dIzkyeki2SNeNVvxFx0tl/KA6oum/ByN
tLcJs9m+qcK+XHNYXG/fdzGGA8+qz2Kl29W0SP0qV+ucgj0BEceHTEp6xVLoW61IrJBjR3zJAsE/
bzyiYirgD4mz7UpLb4tyelU4KjiCzT8CBco18OhoE6MLdnVf/Y5bIAlT70BRSLuSZovcJL2mVeOX
RfHVZjDM1iU96Z3FFGcvkgxsKLlnMEhHWdlh0kLxViK41kHE0xfnUiiCJ2Ryz/QKyqIFRRfJ5jTl
EvW5OxjHWLwd/cCa4TE25/9h7zyWI0faLPsuvR78BuUOYNGb0IoR1GoDYzKZcGjpUE/fB1k2Nn9b
2yxmP4uiJauyUkQg3D9x77nWipS855wRjG79mCn1ZK5llP/hSbmvqvLenrk+TI0s1mVKOwavWTMs
owbBQHaH/SvZ5i1LiWBoziChfgT2u0XD8Y0z8UlGSq0Sf3KPKmtof2rBDM5Tt1B4ag14AGdhmw6Q
NMcZwiKCP2Q7AXO44ZEGmTclRKDFp2xd9yETt+Yn0cQXJYtO6u+XcBhcUvsIA5B1gPhw7+eZfTKy
zkQcWj5hcpInwoKmbWi390Xu8zIBoJV0rnvyEQ9+zQgBDew171uedobuq2Ro2sP84Y1BsU+tAQ8a
m2mr+q5EMp4wm7AEMM0LTRtCIDHsIn8Mr/jqRmI39BkypLfDE4pWT3vo6J7csGu39Si+E0/88SI6
yTXshTNz3eTWSNPe5faoWJa1vKnjW0EYWcuIgNRDR98xbHgtkUDtQXar7dxE80vqugJPOiNPat4P
06utg0pYWXPs9gIrTdizIc66l95H7hhHnqbQ0Xe97aIei0j3QWZbK31o52jJ0W2YhxptwhiNXyfg
obJl4Z4dl1UBk3g0GMtCKSo3aHLdo0gokTL7SbLxXk1Og4azdA/I8f01KiIeqhaLaXlIFAkcWckO
KwX+vV3gbymhVRclLGRcJLwrC9RuCMpmRMGLxC56mAO2f7iaT17ZfjsgvYjd0f3Sh3PPO8VeL44u
o+jEqqlaf6ttpPC2xZ5dxMRvBAWtbqf66Yi86dA57lMcMugyfUlP4L0GNqp6O4SqmdQIpePg0QRI
mQYUoZm2+mcoouMOtOthKO1fpbR+eSDFhgpCF6aGjW7oCNyawW6ThO9JvkQQm1ilMl1u1WjdjF6S
U+RFD/CIv5xpxkQqaqzQkmbZHF9zDOHnMe9PDNXR1rFByHz9HvVkAQyW7N6FVx2CJYQvHTx/l5UO
zkxqAxbg+cEg+LjzETL2FPKnqjY3Xd+9IWTqnkv8/g9hJjYMmY2jgTSM8Rf3uCzz+MD9R2Kg6eES
Na1TWSix8/FDg3v3zLMvBiJlQazE7OcRBiPXH7zMBfapKMNj7zHQpDRqIMUoqNEKWC9aR18J4vyH
UYzhpkoNgn+wSIbj5B3L+Q3RZbwRBbsWM7RjnFnZ1bNNk9AgXrxocjZJ3J08URus1tDPeaX9B9vD
GmwYqXB51W8yltSjm/waUjls6NZfGQmmx46ty7o3skc8GBTRpJkMLTQDF8cUraDhbPKiMtdRln8p
DHxQyJCcWCVprSUNj1Wr32EVa8gDqEH6MWa526ANmmT2AuiQ3cugEZlF+so4KEKBDLU1kNC+++qe
4Y5ziJLxd54rWpbG7HZmC5bAAVDmeSkRPty9dNss8yNpPDUxHpQ5uAazJDot+Jzqlk5fO6vSsQfW
87O9GrBaJa8zGp9uGu4HmiTCBQHVV7j1fGG+2VBP9g4MDIe9HTNYzMOtlVI3tCzBy/a3nSefOAjt
i+BX7BL6K9d3Hmuzq5kE00iWrdiHJcNCPJjo9/McnTcKcEGJZIU3bsJj26YfowFMBok4Ggnhf6hm
es2IABWldV/ZWXjIS07YiuBwuvQ7E+v3Stndt4saejvX985Y6q3j5jSGiQgPxTixvJhWpNYTJA/R
hrV//GSbLKey1LdXmNgcw43WbL9I5Vn4nG0hTz7WX46kJOD9uUplBQQkeZh7qWOnkacBvtmu7Ylz
D2I0ypBkF7OSzUTZ+khxzEGTbX+5BW55fFUrU4XxHmQvThi9HqQvtzipBs5AhmROHe5dn3wxIiFn
x1f0t2GydnnUzYlfx+99wcozwlxFH71YLWTkRrvE0PAs/Esm426XhViueNh+ZSi1SF7/DoHobEqj
uM0l8osZtSeWqq3tMioYZUhifOEAbOZMZBHnEhmk5M3G1kZyuf0sR2dkpNuQWp+RBU2q2FyLaqsd
L916DOy8nu12opP0nDNYqGbrHiyMPnjk7jXo2GpsuvY7/nL7rkPlsA6q7yAA70Vs1s7E9ViH1pON
9rX/3c/VbwEtuU9dbH+V91UyaQlrsyGMckb1IJ7iyHEuRjlfJ7fnT8NiDOA2UM2r9n47dV7sw0b+
FrH7oMaHXiwj2bQCWqFt3rP6kYTuryyVNXL3JzMu8KEU/Te4jOkzrdis5mg/i/hiyFQexcwhhM5A
dEZwrHsb+FWFtIAgghSv8xzg98uYcGfwUMTgbFVsrMmLq3YKLtU6rcNm7ZEmYDvGpUGnl9j0SIki
lwiHBT5JFbN0LZVLt8mYIaiXHWVKlWfBGl2F+MfdadcmI+npJWCepoM5kxJO23MKY1hkrlAUcqRk
DDqe1faMF4Z1I3hUZFebjOhLH3bMvR3jaAUquCBm8DzjN2Clqe4woaaPERRbNoa5N3eHufM+3CjI
rg7CdnzF0y1Me2db2PNXEkTzGsbhx/jlt3BizYX+o4D/+BAp8b5hAc667B1qOhn3yW+rSw9+uNC0
J0vuorjaB8PJoqchDVhf7ZZEBOqwAO0d5h729yRmnISfntqQLmIWnBxlcpCyebfmAeikUd1VXYqT
H/pE65VPlHUwb6CgSm+R94/eTz8BKJrCCGzHr3pEltCW9n2f90SHN8PNGQmqa3NMnObM6NubjXXd
jd3GHvx0Y6Vs9MkdBNLTT/lBR3T0E6z6lRP6uC8rg9sq4rtOc8iBvvVyiBWmSJ3tGNUUbMvQRznv
UHaPjczOEGEuukU/KqcMYWUdrYH+Eyoqyg8f6lnq5S8lyn+gJD5HK1FOFdgbVytEw+VP4yZQS6wn
Jxk4ZRhXGzi2M3POd1lQcjFIFyS/610THJYwV4xya82clBaUsh5wUT5aa8HiT+W9dVIh6xUTJcic
OGTCLjNaW+e/K20vR5Xbs3vEJNAp0j0VsSaojDEujm13YwQRrLO4PPR2W1+Srrqy3fijgU6iPUAJ
AaP7ldV2CoBM7zzNBopDG6j48iMsv9We+fSTmY96NVXDzwg1auMPOHGNmkvc9mF9jq+ta9i8rv4l
T0kmH+vB2aQ5fKCQ55dMPrUry/s6wj0HSe9O64yVQ1J8JcPwUTd8dCobmXMQUi3ggK+2lNy7rFYP
3dzLl4YPnzva+wr+FxFnXx16WdbCQK8Y93FmbWtmivu2T9vD5IcsFiu2wJV7xthQ8ZkZUEADWD1W
RuFvo/gjNq0ER5CFIYf6txgmMorj+h6ODJL8tNwUhgMiK3gxL0EWkkItoKIZsS5v2g6WIkGeEAMN
B6VY/lZ5iiQHoVaeFBsCydeuEIyFaxlcMfuUB92RqOTjAsO7hMk8J6+dZVfWDvxlxAMK5GwfMmEI
IXcJL3yssEPxSS735mwfoNO7q4q3k+UcUr4Q4yD7FyGJ1QT/G7Okz4udR5DbChucuUptK6auo9rO
59KFalDQnpnFH8zcvAATodh1Qe82CJNH9t6I06c5aX7wEOzi3v52ouG0QCXaFsN8OiR3Yze2gGTH
5D5tQnrGKr2lE31s0ZENhPD9OZqCE2QA5NHnfj6OzpDueY6mldPGu0r280oFGD5BsDzLtHmEjpiw
/tlMyIb3Jc1i4NpvHplJjOKJJR46g+LNISJunnBpyCiu947ECd8F8jJBQ3I45C+uVwN2SOfvIVY3
X8KsUL73bBgV+hWT1E/L+8X18svpq+vUTNukwlna++ylgMaf5JxcZek5cJSrfZJVZ7i9zkfr/mGE
j3Koks5aGEwJKUYcpsjkjw9hevMqM34LGiM/p+yHepypKy+ailMjoKfWujkR+BWB1oLNj5xZ72o3
fp14o/y8++qcst5NieGx7Qru8SmTr23Jc+riR8D90+97s3qccv7XBNk3iQyCXU8wX5DGO5ztmL//
dAXL/igiTV1JH5yFcxnKnElwCChEsKBah171BG9ZXFRan2wbEmzMNlIoZPhxZTI5YfyQdfUhiAr6
Qq6mLOTDwxOEsixzE0oTN11VS8Jt3odvdcabPAJ5jc1TPM94b730mXB72kQM1ut24kWZXS6XAvdc
ZuTlJgitT5a4DzGf1mcZQpYrc+Neq+ZaDYZ3K2YCf/qKw3o2fVytrfJWzOa9+9CiVAnFLpvrcEW4
fHFoC/s3nAAeX+EVrxkpPGszd366tBTMYVJsdct8OdSUVpwHTk3fpfsccLQoy0sxETStsRcQDsLD
mhEQWY3Z0ffZ15ETyu0MmRaJTvI5Tdhz6xFWbdZU1w4O0QbU96loTHcfY5/KhqjbQhbYajSjG2tx
ihtOc/azBxvd/NrqqSBadybIIsLNN0ZxzsbQsJ5kDKQR/KBFHq9r4lMYjPYtC1DRxW1gomcp3gdW
mmmDgLqmETB8EaxMaFbpEH7UJT2gztHqoe3Z+oVT7rF7jIjs+EBJ36rekGD/6hM0AwQbYwzoSAEp
Y+fZzCUyi9A4y1a6T4Kh68aJcNqEi7NaO2iZG20mx77Hzlm2JWGEZv7jtMDSyMzhc4a2bC/9wd37
bfwiqG4BELntIdR+drFGwnhpzEv028lPprzxVNvjT5rwNIZeHt9J1ZkYaGYiuEG8WHbY7PKmdHcC
PDMLEHDggVslj2AZ+VRZJE9Y4EBdc40qhBxLBgywbnqandxaFOlL9veEJtWdp+Kzdtw/Qyidcy7F
CCYrfWHToQ+DUTUHlwaUVUJ/GhO0hUgki8BkAymGeAUfQKTJpz975E7/FMMXHpyXIibHmdEKUzve
btjfxMsUJsz4KMMwkZ2BGXMawTcmcsK66qQgohL5Obr0eZeT87HvDLs62tp86fryO6GNgzBbvOXa
kEzWOPuaJgQqxBFDDXWxM6e8RR7l2zhr49KxQeMOpl6T0o9fkvo3yp6e+UJpbuMxl1s7A9rOvynB
U6PPSJOj6bpECxTWg1lX2V0b4wdsmil+9NFy1y0Kuig+BgEnlQcjj5gbeDTAt96MbpFtCg4GNE5P
UUruMrv9mgHtKJP6MLvVWwjLdNXpNmc6BIfDDFR9C0voGz4dDaH0ONYW/TS7YbagXZEcWhu5QSYQ
0MKCHTc1koez7+/JMcemYUl1hS2tj0NVROgjwZHwFPfMonbhL9uZX1UMlV0IbMFZEITMHptm7cRV
vE91u/OgzHZMA5nwQluyo3gGfh9RJtwCD5EzfS9G/xTfJ9OQCHNZxhDSHfHlpd2KW6kiR6UdH5br
8aFPpm811u4J1oNxYo/7XRZ+xZovV7vAae4kxJ1zAEcK04B1RbztPChVPUJbNDZFT4YAA0KDdVRf
H3Rgf9bUWOcJ5B4fnc+B6J690/v6ARGPdZrn4jfuwQOuYp/9Q/9oBYPmKfjlSP/bS9x5h804QuTp
HBsvJfYgXKqqVp6NhjW5IxRD4Mmx7sFJTQy07tMI86VpueZGw5tpBWbJ5elG6aOm56ZIrbPIxs04
EshtNt4OcwGy08IMGV+f+RWZwkCDZ97Gfv9kaT2d4Iqx+O9jvbXLqd/Ci6EE9JXezd704QM3PRsi
31Ym7nOmbxevS9Q1RZZNqOp0Nl1gmkNinyaN4TVEibzuhtFnQu2wPm2i98ZEKN5D8716odce4A3N
KIir9yRjl9d2I1yHBKUwmQZ4iGyxmf0LRVu/7mP5ksRxjlOGGn9hmneG756a4ltldU5WBl8sL7VP
wYyRFbhREtM2EG4xskeiVW5dmnDDwuOmSlQkTe/dunaii85hW3KS5k9KO/oYyducUE+logqufTkR
PedZHzmI/B3ITX8PhiLa+svRbNtHk8nhB990ZpujeC3ds/cB21aeqgCZfDkHx6AjCrYP74cQLgKw
bCRkGfrXlkUalDPkQVJwqkTRCxLkkFDp5tFrbf+cmy7KtIQhAuVQcTFmwpvdReBEFz5Gz20oCFQD
qn8hR2KtQYbcpKRljMHlVV5pvs8tU8qJhOpYuXdpgzE4p/q8tlX+xmSCII60Qv1b/aGXPXWQnlC+
OBaoJZMtiEvkg1fvSi90L0IpgYRy2cx6zXk0Gx8riy9XlUN9nLTlS5BHS6XJmsMPxNEZbiJxXdgn
O+XW9d4k9NNVDNo82wJd5fgwmJjZpiOxKi6NzNwmW59EFcZP+bOrHVylRcZbkiXd0eAVqBc+a7RA
X1M3IZJqupEZFu0Al24Zx4IYgLa7zoV7hIYLvGPi5WEztErTPj8EoKvAD4ZnK6sTgozjAiBCAi3O
kEcZWrvcQdbIWPWXJZ2n2HCbfaPxaePvxEPDnGUKraMcPUrAvHo0SjrdwCwIlYiH6GKT4FF33N0l
vscN86BGM3A31LzvKpeyKccO1EIaUGjkqRHqbe+EPxhFDoZu5t2INKzij7AZ6J5WPZUQmrmy8t6x
NF4QdS3yBwaKRVQeotDjT5ENi4+ZqLOLUSHzB4MoEeYUr3FsxvshLZfpD72Dj2tvHZXBq1kDNjIX
XcB4HMHQHK1oB105PllKrss69A4E3e0EZFxwkDSGki7STtWlyMz3aRLtGuX5n2EMrglhGicZh8/w
fvhrRf4tMcuPJLCXJB8sCimK9u3ov2eEQiGmXVsKfFOZDnsNYDrpkC1a0E9RukZbmZgwFPwK8jwm
QTDDEDNKh3VOIvjbNLZHI4si+KLUW+tENt1/qg9CTnez5lNO8iPEEN3sozF7apPcojGMvM2IFyiF
D/LAvbUsgsbdhIUBp47cIlXUJ9cM/9gW8UZaXPCshbso4eUGmLvzOvUZTfFrxQpRBV19SzVdVhk2
9tGyFPHu7iAxh2ryVRlio5+HiGh2TcyyhVmaIkWJtfoq1CA0pooPtPC7rwiJBDMisuMIyLtroMV7
oKkCvLsPi1Jw4xnHKfXjvTRMk1iSEpc/+5JV6T2niENWRdP9jAUiKATDG3um4CSL/SlfoMTp8qWt
4ULAjKD6rax6v0Aoga3Ux1aoEyNF64K+HwxuRU2INOLSRJ53NWjbeIxQuKsTLjrILtbNiuz0yJKh
wncjKR4YfN6gChA1lGXG2u5ZPHS48xm8td7JtOrqYMchqyJOm/S7MjkyaTC2ac77qUfWFZjSHlLr
MWZxwuSeu3+UU3/pDIrlIu844XmBsB6hVYQhh3pNDf3RzGHSpkWM8TeN8WOEsT5ljalPjUy8PbXA
kZ8VktA3DqQuzeHeDJIzPBZy1ql8WVl1uNn7HgU0Q2PlVD9GCdgOOvV0ApEPuXz5wnyePPuU97Aa
3a/IME+hObz7Ay+KmFj2RNxiXVKdnLJE1B7Hz6OYGOqG1MVAcnDyLIycIfIZbsIZ8sHj+9WPraEF
0kVwu854HQoxmg+RybBlsqNXvxu3detaJyHTfO/ilOHeS7PdaCIn9FC6kQftHKPe9g9IBTd0Mgsq
gnGhGWGy0u0SSTrNBaJX7PZWR0acM4YBevFJ96d/fqgjB/lWkTAc5EO3q8CuYEt8yAMm+Y0DjStR
aGXNNBhPzaQphUcYTSzhuhPQwWYDyX9mmBj6J1Gb1vZ/RRN+ewzasELb9Orr2UD/PqTH3sjHd0Sp
zLdb+Vyi872y7OlWGgH9e1eHzIcJkzr8/bavZxqq8mo4He4Fo3AORmFfm36aD5GfSRAKsQHM/H9/
SYTRgKSRxRbO2b//h78/xWbCuJkwa8wD2Hg21Gdp6f42LWB9OHu841jbDn//Y0AL/0/47f/PMS91
gRLj8SeKy+LfI8ltSZDy/z3H/HNJMf/6H//Dz1fb/ed/OM6/PJgAQUBgItFpdkBG+D8Z5rb1L/4t
9SpVBz0YScL/J8Pc/5dtg6EMhIUekyzaJfm8Zbip/vM/DMv/l+kFrgykb2Lmthzn/yXDnKjyJav4
v6WYB/xawjQDgWLCddwlQvzf8oOz2QuY2rID7wYfX0BGlYYD5VRQjPXKN9llqQcWURxIFr48FJrO
2pllw+cHz6FkOg+bjpghq6E+Hh5Dye1b8znYyeSN0Su3fUX8j0ckjdsPf4yIolOgN+sZiozc1/5e
SusPCW8dh2/m04ukdxKZ9nY28eL06L7x1aHIcGjTZ4sLeAjqzxRD48b3K9iDpv4BXLBBfZjfLdSd
EXDDcpr5zbPn0Ca0NLd9bX8JgqfoeSlIfRFivc85hqQpmNzcfCFubjeA28uwUFQWOJ2RaGTOmu7S
TBaOg7EmHoAyYzWj5HMZVKK5Zh9cZ163Z8vaP01MwVmsq5/UQlhjuO0P2u510ktny3I9XdkQLwEs
WOw6PWoC5U4WpMLBvU5EquzHEkohJMdfpuurczqoe5RuYNldsnDGfha0WMlvsiOttUaLdW0G86Uw
I8pgnBBVAmQuB6TU+vy/5OfFNyMYnLVvC6iNjsSMkDxGfrXGpqgOSNCHg09Kzsq3Bv8+Zu2AERgF
a/lFOsaiqSlXymrGzyraN2q2v6vUhpJU+tG1WzpWDFunQcuZENroO5oS/06bggQL5CVA4qnnISwY
fvGIzcInUMy4MvgAIZv73sHf+w2/eSGYRwDKptAxMhxG3lNn1ewLTTPbZz4YZ1Rt5R4sNAEPCQkw
OVFpJ8d3d5GbCAgohmYjWjR3kRMywRElEZvSt1ngUpJJPAEEdeiLFaZkERs7LioflKtHOlApo3XT
d+qWq9q4ywPSr+aJQBZCne0bup39nGbmzQ+D76ir6r1bLuKpjvHEEITF1lUhKyxGFmbMkndMjpBR
9NfszKw7lerwovHRKEe3OSrdIaWpq/u+lgNaXRy8/U82kcFB+9Tv52Bvxejc2lTqZxXkxVkTDhaG
7T3A2cVslQO2jQsEiCOrdJeuC27QFevkqxOY+XPbyTtmJvFN16p49m6WW6KlQYpzqLweCp7XBidR
3EjgMrZChxWwJv8jqYf5UNXBS5rY7WVqyt+2sCf06WRnQW8ETgmxhvJwqHGQxsaptoL6EhV1vWtq
KR71wMgAIF787qTjQdmvQdCBlVq+xCUXPeG1+S7NVrNAGNoGyUOrpuRhigb7OmIL+ftd7sAfWefp
KY+d5v5vruzff+8p49Clurn75ycErvoizdci+I5fwuxKIABNyjazY3hbNGCnrSR3IWW7ZCGPkXeu
tcre+5CkH/VpR3NyTCwbb6mNL7wCVr6yuwvDEbEzZz3uyUt7kl01XlNYZl6lfgK79Q4FM7b1Zx3l
jFomi1RUBuwxhRs9iQ+1fyj2U4rD3J5rjYnNYXEVXXuvz3cIoiSCV+/mVBbynUHsFKOqlS6Kb7x1
30mwsIc8E6x7XLJGLKYOaDwUJjN9rsPpSzYIPjPx6vUe+zRGDHZH9aTGoDwwo4H4kkN4+1MNOahq
pN7YPM1yleNfocoC8DrojbA6Fo5xCFFkQSQX9sXXgHsYGp8mCqOVKfF6/ir6VqDDUdZxCKYN+nSb
JYMOjpNp/vhY67ZN75ibPEEXnpyVOWMeAASzWTh7JJBUgnTbcA4eetLjUhstQ+a2gCMVHgf1moIE
wjEqfqCzFduMuKTBNqnbkF1iBUe93FQw0/h8+HX3YI+AM42ZkaqtJupHP93xuMpDopEl5GLE4jW9
h479GpUm4qmsp3eJME2kvgmO3/jIp/QnBbHNvlqioBL6vp4gg0KS449pGQftleDwghg6OJxjbYNn
DEmPRe2L2B4lSQE5zXaVu4t9VPFJwSKiElwVXREwz4iHm2mFOx8N+SeKR2LdCvE6F6VDRtSwhdoD
8DO1HqYEUoILE71im//KybXtC/k2AHBjkowMHOpTvM1cNlSjRcQSl99Tk2u5sys0rHYeXRusKuzE
wJ2WbCiHgQ02t2x0NYJ0XNEIXSrFQt+wcO+Tr/zcG+rVWYbMZAc3Kw9lI4RiLkYv72nDMYMytT5g
iKiRSVjliDMg2ljxeKbPWmeZGl6T4BYBP8a7Qx+dTTFeTQG3pAY46jaMQyN/edITTFABy4zRr5m8
dtYJhHMBYCy317A7IgbM4ZsViQulil5HczQC1W/XzRC0SN7MfSUMMG73pJ3pfV3xSSohCq/pksWm
yTnTpwmZP5AydR8gxkcfAWZqjLgfIwYydiL3LNttulT7NfcMTFtjDQTcconHKo6YG1zmEygolQ1m
p2ouSC31vtXkOHjaOcJL5BbYzdivoLHKkvxYzONuQSaOvLiDdxlcbMdWv0h2MFeXzMnZpnpmce7i
vmTZG3xCiDpPiqVLFBNV2ItpXhmcV6gyiM9Em7U2cqQknWO5sBH7cjuYH1NpmEeUFCxF4y5dCWig
GyOjEKotwAphswXWyz0/+dbRUeW2E4IchZzfbihnZJSGsTVbG45AMoOGSVnFFYj2wKteG+a6XMM6
2+WpjUa/8ewXOZW/TVU+4Q4gOrGhpUBEsMJhT/qpz83lamvTKaDKo5HcewujrxVzSHcAYzVioVPa
EMIKUaxiS4BWccU6ZRjymlbtYqxQ62RRSbMhOslFN03OwY+xKKlbJNXk4+J0fhCL0tpBcp3b53pR
YBtwmgW940Z2koTPcUxOjRuIQyhN9ILYu9Ju8GBZ1IuBr3wpF6W3QvLtIf0OFg14jhg8ssBwtu4J
hXB8lqjFF9U4k2KEjIuS3F005fkiLl9U5hK5+bDozjsE6LgRljAONOkF4nS9qNQpn9SiWneQrwPE
Ytu+KNohbqAgXVTuDnL3KWWmjvqdS2XfLHp4QpXGvKFbZz5Jp9zGEZz6RUBfo6QfUNSXi7TeQmNf
LWJ7yuqePDQcTujwNXr8ln/YMYBqnZ81en1vEe5zHPPh6t6QHtYHz94ucQGbIvfObWNxDiVfAl/n
ZrYTtDWLMSBdLAIwz/VuwjVAtBjSfZbQp24BfnaaZaNusJOBBr6wW8KMnAAKXpZYpJrMSFGP+aTh
o+FWMHEtYDMCytJU+7FlHd5XxVM7onkxyyQ6OlF1UM3sPpf9cg2bJbJSf01fvB7bdHikKCmeVQ3W
SVPOMvsydqJN7pLSRTfLPbnG3YEAs2W7g7LCfKT/BpywsUKJGYHTmoRphllAYPmtd5jypnsPpRXr
f5CUGMHvBsi/FTOAx79fysLIqQe6j3mxtCJ0ePr7xbA1kJwGIhEQBCSIHIW3dvliIdRd0d4SMu+2
Dy7F2cmMvMWWwlHMzRirw0DJ/s+P6MidW+p5851HsyExuaguEtsWOOEqNu8YzBdgnKjwkhAJab8T
jINYE7bzDpZo+yBjv7sUTXkbJomzJsY7UjYdM7hiPFHK55yb3FFW6z/qKPAYLE/+LWoUPXhFlSP9
U4jxunfj4q5vcVfhNsGmtjiA4Bxg+ula/y4rbn+/aQukX6HvTvvESeIrlMFocRCxH2uORuk+Lgm8
nqIl4El4lBW2X4dNQeQeqDTdYzOyXmTeVtDBJL/GzjJeKQ3vA8VL7kgMUjN2SRTfmKsiEmQys1Mb
S3vqKJj1PBVpz52SzSe/knd55ASIwGaPyxgPlW1FR7d+9fOpuA5W7F1jtwb4VHCqWORkMYCuRlLs
KkgReTzeRZoKmEZJvYKtTC5FzUb177cOjMlVMTfk4xrGZfbwXiHrMYT9Q3tsHWQ1TdfEdMwjn0OM
5GITBCpnUoRkRHjtc+XT2JV/xhJ7VxtgORNVaOxARTxwQT8Twc06JztCRmcdHSbVgQIAAUjq+fcB
jEc+q2vfjxI+tHZ3/ftlGodh34d9t0opBQzIoUzs2ZuiuknaWOykEGR2uaZ/US7jc7Pk8hxhpV6T
wMdvx3s/Apaul/od3qp+LhrjlvYdzi6PoILCBOA+VfCm2hzRUhWDPzDS0oEk2QVQF5FPeuVVzQkv
hXSHh8ayrkHGVaccV69aNf8y4dYzys5/UHCFD7UgbMMVdgd3lzd5wP0BBcwhZo1y34ub19CA+w8w
Qj0MddkdXQHAeUixKUpNOZzPQj1WuPbv+/KZ3vv3GF/kgH3PKPJDpqgEnL5rtubQlo85QVQ9KJI7
a/FMVkHt3NEvXf5+VyiX343njTg25KO8vGtFLBm8CyuK8Q4x3q9SDqkijk8Yf4cHJYNmjVhQbSXK
vDIpeThSNzpNEpcTggYgXuS2CB+neZxeqpaZbKTeNZYUht08Z4giyrNjHmo/1SuF652YWltt8Tfi
jIFlg0KFDVJJJFkr6g8t7BSQHtwOBb4YQtqR7do14yoBmYT6IXBZ2McQ7/HZZDDR9d5Kq3A9jUzr
ikquARv6l1r1ROvw1yloCbElKHxGuK0B3UV3Mk+yXVE207qmGirrBgcM+rVxtgAPdp+Bn5+R5b5k
eWGcWNwA8kDIgbxNcATb2bmIia2QoXiBv/6Zt9Y5Dsb4MMT9F1FuYPrJCt6TiEfR6UYsPe1f3iA4
/yz9zdDmjPcK2wUXuVZWcoLr6/KXnt+jWrf7JMLOQAZUE3Ushho5PqLYzHphrGbVv+S5BK7uvzck
Tm6b7A/p5CYAKOBywOwm9mpderSj9vWZ98bhlEy+3EGjt11nSwbAPN4Af8EKjgLmPoQabyq8m2hG
IxSvkb/iDibiy7TT85ImyUHMpuhptjsTih+ZjVRkhwHl4xYDMZaKCEUuxKVxKJt3gEzDIhOciy8z
hW3OlhPxHk4pG07z1kxy0rsD6y4e3WITqHAgL+NqmoQIjpqKPx2Z3vY1HXknbRZ6Hj4sj7U1Q9Em
yKisrAwXvLzJsYs3vRNRf7b1p+sM8UYvSdvVJMWhqZ1ND2l0k3X2D5zYZ8caWbotWB8x08dY1bdQ
CEQrRGymHz2HJLYjL555lj3YPKqszlMHQYGAF123bLdAn+x8G9x2tuTAkhe8Vl7A2zBiK7L9ex3j
shoqVDj/RdiZ9UaqdFn0F4XEGMBrAjk57fRsl1+QhyrmIZjh1/eiWp9u91VL/WKVXS6Xk4SIE+fs
vTZFxnxY3YTSmjMxjW7A3UQChZ0z3s3x9IPJnSsIhHDs1z+lNz925wlMrj9Yuu6P5vRITjXHzAgf
tD2VR0XmOovNkNyvQySvVfRiFznsYnhiy7CkYUwi8eqBGwYN+cuzBusUs1UeitF6BUb7sjqsaJYp
PyISXjHWzhur4I31QJ1srQop8TxKMk5BFrUCU8rMdC9Y2EkfGnRyeLnRNqChr6zk3iAhRctzDE+r
AYMDAUjdWwZJloQjxlpMsTMdkYn9oGXKD5Hp7OexfjIhKR2qhA9cYWPnxke9a7ach9k8kBLwnsfY
PdvExJJU6yTWbO8SFe4xxoVEoKTMY+1kt0hl2JWPKaXbLqmWYo+/4sHKTAz4m/dNl+LE+f0WPepP
XjOUMtcRocQIE6eJf+HkE/vBPIAs1s9E091kRf+hFlS16VLcDsTBdMaXScmoUdCB/tLeSfy7zngs
2FuGrcZkhMjpciMW6E9Q+ugE2iLQslfLc/u9TWHN03bEjEYLKgKRMFve+b8/FKQPOLSyqD6rW5qz
m6GGPMwyp8+QiAI8FHgYRk2eeUpIz6mXPLurB14Ax6TQlPPnAs/4sFQ48mSvuP8J81hW62tsp7eW
hEWgW9M1EljonW4iHgSPzL5k4VpkZvtkyP9qqLYoJjly9iw7Y5Z9Up/na3Oi3On8fpXfPYA6emPt
nWGnP22d7FW0jntLW59rVyFBVMV6lNpFm9TDYJvLKakwJa8pRllip9PICBoDa7k+9X8U89GWzf3O
Kt84jR8tZ5UbJQ58T1Y8b0C9WJNBE8kzRDiOr9ZIukEUUZbHEJxj1X9VqX03GMNvT3M+5y4pWX0K
0vkiMjRajX6ZmSYaS3j53jKXC+ac2p+wCsJOgllbt8sqLmZqwiVjS6VlYreET2ACfjEc7wunSR/M
phMdUW48yNx49Miw9StVbzo+IlbH6DRPCoRSKvXbQZePHVoqIopR7Uzt8tJnDPr0KXrWPeerSdNT
wlAcftn0EluaOsSrCxDRoFFKG/RFM38xnvrDm/24oLZlIwMGsyJGrGS+BLY23wJ4ujNpQnvwLUPi
zvlFk7k6S0A6ZqZRhxGTa2GnDLpmA5yLnh4nNV9TJGckGumZWQfmppTHOiNuM8qSQ15dPHNe2LiG
bBfpWLUYFdEennUm5WS1+wSdMQOfaQigIt3Lxs2CBg2mX4no4hpVsh8ahEdCx3rdFfmttvTrTYH+
dScmRx2KJYcdCqa9otVfF5N5YkdE66k9yoLqIe0GWg699wkx/IXjXYW3guC0BWWSnhPMaqqzu5IN
IxykAIyy74oahPrQCFKyek7ZJHj6hbJREqj5q8t10IVtiwzTCXOja4/It2DReK/2V5uiSWqtKAnj
9pLVGOljBHchLJDJ1y36wVpzU+PpecCi91s6+nIr/2xJBfh/x31crlXo2dmRWOnqZjJ5/Om2+6Ug
n8OdMBLY8mMZt1qA2YNTNPIKyw4fD6BYW1kc3qxY+AgHzKBXkpROWB6lFH/Mjt252lsuArbWgkgq
HJo/ulkHrYzMNxTdSzsoqmnjChKESYIIzDy/osSqOOWCGLFXt99x3GgCveUcvLKZ9nGTXYWSaKvm
Sfdj40NWdX6mnSjO0l8caNmGaBB/zd6fvI60INZgB9czIoJSvXg09nZ2IfLjyLrJlvUQUdNZm27P
bR/ArX6WpfOt6LmE04TK1tiG/Nrz6mjanvv0loxw8wjAkw5oQhKywI+AVHemduL+nWHRdCZu/Nr8
BYqp3k1NtlnRPGy8ZKQoIch7nM0f2M+7tSnWoLZ4h5ybeGBKMibyu+6xLq5de81sWm36WicnHLOc
AI2DQAABg6d4y8kz89vGfICt8ZHpNwYRZbZMvpfc+cyqTrsV8fyLsdzEIt3SIaynn87hWXV2jbaS
yZpwItKn5FhX6JDqlCVE16CfTrUbJBq9RZeSkdLRzDhog2rlNvLoI5WkDbSCo3DmfTTDct87Rr+v
Utp2hfca2Zs1cMU1P4aELcoHVZxNNGo8BMimmfY5+3WqyPLG08/onNPwQndH78wHq8dN1LvFj8O9
dLHkTdoPAqyIHpJH82imWnKbeiYwOZEQ4z2eHMbxO6wRTIXc97gdyZdMgTfN2OpGw+Yg3XxVJhbk
xq7NEGfOA7nKHI0IzxlARQ0EVQel/SS1Yr6vFuuXkeF9QLb/og9ZDV8u1Q6OcPy8oJdioXt0dTuh
EUsqhR6bIQM9dBcppFa7pAFJsMfdCSAfdyqpSNGyPBp1l0OtYfy+1u1NBHt1zeVXgdySYm1G/g05
Tm/fyAe0TkvRVXuY5s/NmgsfVMwHLu+3kah10jvmtyaj10uTCpWcIBoofRuxsVy0fkzCmqq4nMgs
s4vsrreIk4tlnuAEY8g/ynxf4fTym/akxXly1FfjyXbNm3S1xgeAYC2CHU2VHgldFK4LqTX7ygg8
FWmE7HKE0xwLhEZG5JtcnrpJL+4hjjgYR3bTmOi+mxRwUZD4LIgjeFOj8tDNkiSYdvIzW/9KdCqI
uDJ2GWKZAiDrbjWWGbTSeDRsXNycA5OVvKfG4wSred3LbHTXsZm+rIEbfug5v9UauAiOk5iEHAkn
n1SYgxgkOmYQMHGZ3nm9e0vnhQb+itp7AR2JHljb0fWVaAStgCz2l7KHSpLJ9dpMw9k2O7iqupNB
Mlox2KLXDgzwu46mjBOGc8wMxkPTEYKgLIv55IAINtkMKrbs3lt3tmG86CenG/adBvtwppSpmM7s
i5lO5tw9jdH6WsQ5uqKk7GgEqWfCAK9sLzDQnJGznwBFDhwT58o2Usz9qDZJ85s7jxSX6tj3QFu0
cer3OUbPMHUumHWtB8xWyPcIwfAExmvGULgu2xGbvg3zcEm1jyYhCWAeJuKo1BySG0E7Lxc3llzf
2ThckYuzSUC9K43mVebTGTK8wFCPA6UxZ4DpzVtS4QxbSKsNsJ7RYxEIrzE8uEhaDC31noBs72mR
I7Npmz+RhfrOgAURTE7iBFR4V9aBJia0NAH/cWp5ZtI5Gf2lmtpDiobWj3rmJmNJ49ubVs5PKLTh
YLyOc/cRjd2l1Kv6rbKB+U2/aGUle5vLum+i2NgvRnFREBTI8T6jFF7/jsN47ECoxSG6ZI6o1YrR
WXSPHAHqnW5Z9QM2dx/ZEBu3Yq/QhH2tMak8zEQRnhUbWO0BcCVnlFSWV33o5WFC8qY3E6t3wWJv
D+IqMTZhmJNil7CgkzPH1tbar2yD1S6JTPibJFF4UELYUJo/Ru+BLhu0+4yWLN2hniwdVSJ7r8VN
3EiaPoyT1w5e61hWV9wGx41QalYqvpHEKbU5xkqlm5Jm1bSbC/nj6TnLxNHmVr5TpNr7Vr1EAOay
FwD/IZhV9Vb2nNTx4OJUbYzb2Oqv3eaLHZf2OW/0Fjo8KypvNYZ0NfvZ5lmwXccNU7U+oSN/WVuO
6oIEUzptmR3iu2NY01oPJZlYtffYcjPRGFR/Cutd11jjy5xYEQB3ZU7LBF43fAVlawgVUYFqAoVa
m3+3KVEWgwA2Bm8tWn9PRCKpnEz2xCGxj84U1ZGbjeQZNWdjtf+QEHlbaDrmAYQjgb5pgYZa3iuS
K/mdzZ5oBDayL5ew9l01Noz/AJ2FkInIiuRqjaK7kUAaSQBSyPYIrTrA1NocC/2u6J+TGmZWtJYn
E70ayLjhPl7Kd9HBSNZNzlwqMAmNekPsy/h+D1XV8XvLwR/oURroMr1VmYNAkQueZ7WH9l0wIZ3V
b4VxGqtqHzQwDihDSaZJxe8ZMyhZf8ywq6F3dyi53T2dkOmmHsTI23zw5AysNGZuObwuK3qHtU8P
mDtevZoOEbPe8qZeiGt3hvfcnJ7TugDiW3PjzWRk7cwvraj9rnOgLWw9iVVmLdyF8dEckKqtnulS
xJy7zTCboUs46rRQrU5a9wa5S2gW8UdPTRdILdegp/3Fn54YbUKKJ7ATDvCIuHO+ABOszo71OSQL
LASLtnDHa8lAC3pudjIHtKIOYD42fUnSKWjSYtTym26FlWh5FeZ7zblfMH6DCr7j9MxIbsizvc7v
gfGu+VmQSPqy+cCCsJE8oFlt2OLSoxc9jhsuUJ1UZzxrep1vsvL6mEgenAm/2ymRlrxyHwBcSf6g
i+TljitkPIyTFHbZ8JA3L4LntCSJe5ToFOrlk1fF13noIkAz5RHW3XIwdXHAL8XqjAlfVEz8TV8z
8XADb2PMmhX3buNhEiLB9hC75gN+Yi9YhGCp9xZxbhYBSIE+vPBoRuhxxWwYl+ICW7/tUj2oJ7we
WkIik4mJJp7n7zImzNWUVgZG1VuOyiAwU5tOozm+xQrYD9wstU8tFlBQ1DZAJ7Md0sOgbfkNZvsL
3x2VTE6wUeEmx0zJQ9w6V0bJxgmH7B3wd+eEAv5zJru7TjDpdAvMVz0ynoWeXdf5IpQiXdOQ7r4i
wQ8S/AmyAomXu7nGxBBFc4d/nDi6LL4m+FsPC0oidH4LmxDdgaIvb6s1fc7HJUJezpmxBJt+ibyS
n6nux8XsH/FR1qcyKUFeEIUVqGpOcfKkxmG2sOrSO3OoZFY3pB4DfbF+dp3FFq8tT1kZc5wpGkF/
3tJCYL4WJPoO6aJLRtO0aR5aG4c33ctwzukq5WJkJhttBsM7ZRqXmk7Srr/pR+uu8xqiUqFNEoCT
IKEksammjYs5sLhHbViQZEdyUkcThLYjpBiz1zD9oZEAyR97RLZgGzQgBgadXT+uBlUeWHaYGISX
LbBDCanlGQWRhs5Bf1xHaEX0OsPeaPGuqxRfH+UHOK7oLGrj2x0qIhvMvVn16EqmfW1VNgoRfiB+
yxmx6xiIWRS+kzmVj3XmZzaRJ89tfjRW435zTIOOYZxrFu3nzCQPCZV21yi4TiOUaq1ThxF7qF+S
f70TG49jmLKjQ0//COOv4ThqA6At9KdFcS1K+B61QV4JeQi+ZdFqdp3cCzSnOOGteF218r71UKWR
hXD0ev0gDNTxXYaXeQXgoxGzYKbL1UoZj5XF09Jbe8/pTQoI99B2KIAdwDVMoDlgcO4dvMVPhhU1
qo46NlYPE5ohD3nWi9FUj1btdmHbVWU4iSRgUPEaIaPxSUKZhlrfuehJOeTBpK7wGEh87HRkCUbM
PLyF8q7MlQpagzxh7COt6ThMnQWmVpuIXqtf3tlp8Fmruyip6gexTBejpxpdF+YDGbkuDBjljUjg
no6G7jHw6yDqgSwmryZ/QpACgNXbwDwl5pbVnJ8qzlNjt9KprNP7pVL0o9E3xCrKvzsHOAS7//Y0
DAamaanveGpXYoU6GbBh7y1sRzsGVOV9nd94veHxw9vhnsTYV31qdaQpmntDMDOrn8K3BOyKYVjd
B2nDkkCWksee0rZf05LfWqTKvFprJA+kWkgMnYt6WKvyk9Y9WpPs8e+HCkeTA4Zm75oNLBuo+udp
btByJ7lziazeufz9098PsQIT72y0xH/9xb8+/fvNlvlturQ///nnf//0r29tSpdMCC5S8K+/+Nc3
o4nqz+3ahf98W2z/55f752t//9WIsWNHV23Z/+sv/vUzozHvD3AhP/+vbzMn83++9Dxtz2QO9af/
63v/+Ro0mSjQRo5B/3zt7//6r//676eXeZlYEf/3Nf7XN9YeB1MkBdH/c32I7sHmJnJC6/7zvv1z
ff75WmV0D56BVKDv7ctk4MptU5AFu7+fL1FvnqKu+e+/zXPTvvz9ujEzOIUn2yqfc78WoEiTITZm
vPmumbz0Mm2Dvtfj499PF05ShoVQRQwKucxINl3jFuUFEVaYR2b0J0ofF6SyaKeqd4jizdEZ9Hw/
Ti9ONxf3gw5BP5GOfWM243qekMRYa+6GABmTd6HBKbfX/KutoXhngNVvE7cw7/qoqf18QUgVK/Hi
4GAgyEKVd3ZmVE9ZhPDTNngK51KdnIVkUDonuDrprSGakq8JZ6igWWiX5u3UcCzPGJ7W3Y01P5E0
Ef+QyRZoVU1asZFfa4tOHp2/I9SVU2O0H04EtJ1V3Y2WyU/1L0FT/MaJayJ2a1uRDbMelGamp9VI
5evR7ukH0RM6WiN7Pcva1tkpBjJUEPtj1/Cy3vB7WU/0KAwyvCCWxlg86Vpuu6LqD5gefqh9CNhS
1ARIb3zi3CeCesQ7TpvvVSfzpQXaQ42bwIelt7gzsurEfAYNKlFoJBwJkr/dBG4MyVHT+CVUe4Ob
qASPcGhXxMhbEdxaaeAN8BQ1m8hair8Q3Wd0Zkyw+G1q0HFrhT84hHWY8mSZ6+9+JLM90jSQ/QwF
eahbmW6xXRjO+8qvQR+zcw7JPtEekrVgnpRtzJeNW+c+w4bUVIIoYaW9QbsUXd53hkmByG6c7u2g
h9rMHuxE9nBUFOqhQlzAnk5RMk7yZiZ8hvdMC5GirRD8pjjoMlrc3dS9m3Lg4rXMD5aFyN8WLqJv
DDiCmXuH3uS9NxHrcNzhuFAVbb2v1DSym1hWHK6Ssy3Sk2E6p5SZAamA0KToup4pyyITTdAMwIHO
0zHpSZIy9A9UHzCiSF6gd4TeaSXvahAPKoNJpUt56tlv9zmTGrCxb0vZ17eOQGCZ2uMUDH17vzgo
QYbFYfYw1GoHD0GAGShAWrCrZx61FTsdm4zfF0C59Wh9TwvjMDV9exBW8TwiC+KgeEQPXuwQAf1e
mk2/kSJrSxpBNqrnYj2b2jqUcT/deNM1F6o6mzoxYZjc2LF62hOetf+bxWhl0JFj/Ugtjr917EOl
nAK+KxrIPIXFhuucGxehFoFVpKLMJL0sQgMlvaK16ikZm+q7sZb6BOnlcW14Pbifgnw1wGwHWlGx
s874RCNeViR0K+xSXFfSMg5ooRecP6RtK2aysMXNB5WPArNdgmBw/IOrcvYp81BQKLLVPQ1XsyF4
ZHDPzVlh+0OVavu0wOlUimdzgkgSA2napxqnNGxtz3qjI+eq9bsugyzkthjlUdiQDCLog2X55O2X
jicgrkFTdkRiNoO4496u9vC0j/1ENAZcwzdtZQrues0djKOJgFSKHvKeVDgMKuIGGy5aaYUWsyin
seOwMrOvHgDYCPCDbtnMkJ2jq6QtqOL1XWS0S5yE+suV7SPMaUI4Es6OpqYC4gIN/6B0yp8RQRVe
nexrGNpvpyR3Qzd5ujEJZhiN0pX1ht4XISrBshD9UznvDrKMXcoc6LgyNcddgz5/TNfvYei1AwFP
eLhuh8ILlURwO7oOmcJYqm6i/FHOeJ0GejUBrT7p5/G9xySV5AVrPY6W9TP2/a+exoA7UYJlZGyw
0szB4LX2YenTUzHCJpLFXId2eqshjz6hPn0V8/BG6F4QtYO5JwXpdTLHbw6L38UIUAgd1a4AL4pH
jIYooOnGnRIIezGNZMI65Dy4YS2vlN8MCFeSYSpBbpGdjydL6hyMCi3IzVEc0DrUtmNS++NZHTAe
+n/vsnpahl0kiQpb6u739qsMsnojBfNDr4jlQtBA21RnrEyY95yrR3xK6bktpoVeMrK6tTG/1WaA
ddPoKZro9LUw1NeMyPLmMXHXOjTi4akSW9O0od/Zg66vIvtjsL/m4nesTV9CQ0evFyyPyJJS3fVT
s6Q/DMaNAzT3vNOjDQWoAqwhjcNoVHtQ8kQDmfobUTkwFNzN7RYj8xkbQranDB110tPmltnz6CWP
o5SIV8GsOJBOmUB396M+vy55SYMJcgTT0FtGL8l7TvKpA6/cMeCx2zVJHvDSIkcCs0jm4dDIxdup
tXgy6xiJkG68dSknBjhyWW9+O1P70YlyGyljGojnCBweWkumw89NxbTFyYk3Kgb3m/ka/SVbHset
N4UftCnRHyBzAN/ROjcJ4Ru+bg5NSOgb18Kz55u29OIQ79mpZdGDSjuEqjNfNH0LK2KPCwxEpAU9
ej6zKTG07o/RNkbI7Lu4WPV5hia2eg4DAERfO1bsSx4DZtTnM01gHKWjTodsdA/KbebdoHMmNLiW
rmhp0Hg1hlv7yd3i8aaGAM125aSltsZkVv/mdMHJu0Uy5o5J4CTebZF05ORC7g3nSASdAIftLFkG
x716AbjgklJoXbxaHdJugigwIMlDiErXETmt2xBaYjlc34HcMU7tTYo0At+in9dN2Gquc1iXvvTz
hrAmnvBAMzmHk6tyjGkY9Qlh2pms90zcI04hc36ZOZlxVltxIDGSwyPB+zvY/iitK/JGjvR5VN24
afIi0td+iXKWu4R1eWq31my1BgKr8q5ocnFbO4xCUIl9uEViAu0SzNMa2s/xaF3MDvl1lzmoZyLx
U9valyqM6IbyHeQeyW6I6oYdVhQLI+9L3aYPZmF/bGv8SvcEKFFMbDxi3dzu7yBmPDFVISbZdBFL
dky805YOB6RSHr2oDr2uYpomwCUYmnm0WudVTAwCmpHoUqGMS2ogM1LDXYwK3jczGYwM1nw7r5dd
zx5jQWcqqeZ6Oz/YMtaoOQbih5r+tYqIb07hWLY3VluSKxt1cTAXM23Okf4XZfaA2bo/qWoiZtdm
rZhJmrbUW4EjnfN8hwaVYNZhHbalhV8CC/8RvwaRSRIsTKF+laQt7NRof69a8+7GDZKceMEmfSpj
BiV1qza8xbG2EbVPif7JLYGaznkgcml+o3ph/uuhLCzi5SdjQkfbzlueM5TuDQCNoFU9PIVEO80c
DEHo8L4bonyi8R2KDIirw7jv0GqMIiup7uacBOaMH+DThp7RXUFbof0komY30manTcL7UTd0Z8v4
nVwydNa5Ye0gz/zMRROSvNSGBPCwR8mJBqKD7OVUPCWy45ZZYchkg/GbDN97hDYOXuMiBMFoH7Dd
/epp8YtVkqJldx59XaKEIUWjd+kyXD4HMXp3CAEFlEuYQ95DKsf3eoX/PQKp2sme7rMHLn3uIiBa
m05mEVuktWfd3/RA7wCqbslvwx/Dme9FuzoXzbTqo9P38Prs4QrgPD4YxXjDGyNOrnZY7Li9p9WI
BN4IpZNYYdo+ZlXOW6AX2iGZUwZqhQjWlg4SXiJrR38d43aq7WjTKDLf1OLn42ezkaf0WL4aubw3
MUFsHnR/BfQaVln+i6HFZg2GA8dUEUDNE6X6eEpKWwfWwMJhtX1N6peHL7DNryb63zMEpPr8909G
k7gnl+H19mVTyLu4d829EwtVgGTKsMZmND3NLsGpy/DTo3KzC5ezxEBwLiekrg3xGE9HdpKwt2p6
E1VKpTIZzjGp6K/phjr//WA0AqYsvDtYTMQ42yCcx505GH+qfmj2lWqChYxf2iYQw21no0KSJ3i2
qG3O+rK0G5nvtyjIPt+AnXk3aTS/locsRT5cpDSD3QWBz/ZPmlyD9719yApw94ZkWt2j2z3rtvOi
a9OytweIcnXsELYLIDRY+d2pqR1aUP26aGGO7DyJoyt3Rr+1aTiHbBfHi+r5uAosKBxIFp/4rOpM
nwhRcs1CaieZdm4cdOSpa3yDxgRTDQuzL2itLACJthnjucWAThxZm556vaQ/6zLH7l07DaIIEDPE
DuKeagIoI8fbQsCYzBBZQvXgEVg0R45AyUZbCKXO1zzRCPeAkaA0nmbox5znNpgswGToxlHEOmZT
7QSELKEwIc557mxgnQYOuxzxSSY5Ahdo2JO0+M5KhrW9Lr81r7/KdMR0Ynp6GI/jk6eTB+vIpaMh
yAKLkIo8vZmpBKW3OxyxifYMmU6dvl40Nv7SY02MiwwqQRcfU6Bf4La+DTOB0JN+I0AUFLrtW5WY
PnZNjToVJBWb2Cv052CZsvfy1JsC2FTZUZFUFrEC7Ore8APPLj1Z4mfgXgPTi24yVQTbup5DUz+r
g6xnkx9c7E0eXoYNP1TX8JNypu4hHkBYpdlq7/sSjmW9xQ56t4sCzORVPRIjGw+OFZnXiDAon/Q4
1HA4OJkTezsTnTGQjsdpqTo853NHBE8JSIImer2w7aQ9TsCBB3pYy9eKUMdudYilqxe4SUwZtT5D
GjQUzwnZZZ1xsRIHug2vc3RwWUAdv0tramcpbXbboXgSrvOqNyulBfUgqTqvSPxJsjGnMxQsmme9
eWQO/BrpI3HJrqEQoqW3aJFiqz7hW6EbgISwSmKWlBGhlg0lb1G8uqY1w3ZjxrOYklSJ0vCgJcjz
dafY287we0BgHOhTdshE15CH2EQhqCyOiWNLPs+g/KVfbsdjsZhZ6Bjad1yA+dCjOj+tVHh1YTzD
Ys2edRq1zQzMp9ZupS0dlnLmGlU3neGLVwDEeZnSdd57HRC+2fxwbu32U+fts7lwENytNKwrPQ3k
zlVbhTcXjz0UKXYNi6uvs1EOYofAxdu6FSk84FiEjWu3oWGst7HqThgBuEqLa++aEuemvNhO/zYb
E1Om1kavBCFIH+hDeshAx23caTX4+zNuS33xjDNKo0aXY1i2ECciWmTgLapTXNzoKnaYuTj1gZIH
tRA11x6CJDeSTrtl7cjabDn2IHqGYNkkr6PWlpdaPBb1bO+KPLt0bvsbtdGTI0kmWpc/DMg6hAac
LuG0t0bxgQ6eOVNqfzQW0bCxpRiZl/KdCR0eRY0pSD8SPNC5ORJUmV0Nj6wjMkpoALklUpQ2D6y0
504ixzfr6LFwkbAclP3ir3aNwjc+agJ/bjpAvcW4dRySKoIDtx46vbkmHl6nzO2XY1xHZEhZEF3o
wgU2vo3KMH1PceoBnouFjmkvN35gRiw6el3/wnxOuvHYOycxX8aKPvEmdWX/4JrOG/Uo2y/54IUk
bzABpbBnwS33s/xwCLkN45p5uyU5BJtu89OBGF8kBZXMgW3mNaLHWsLC7XJmJkXREaLlUol2FZnU
M9MDhZ6vsh4HA/TW4FHqWjpyPLIvCdNIuqPttvN9QkQAqiIG66TfkcuG6dnMADNR+tVQbCCdzpj7
akkLkVPCdZCJt29ogJwaZFRD6x0F0TOrKQB9Aub0lxIhCuekJYhnCwCGTRFqTOnveIqqgzUSOm8O
a0vXSTm3XYWCvnEZ+MsWQJW75tlB6AWWQA/xhbNlK0qbbc140plweK2L7Gdd5IGCfZ5d/dxzMefM
YmiC3ytH3E/NRVJn3i3XJCeBrNukwu19MXl/qOiuA1nsflSNlh+zH58tIx/3g959wd5G7qLcFzHU
2r1niMekv2mo0XyRSXSvIOEDY9bdo27M75vjOh1GzJNs0iLmunhem5DvVL3blnmbxSPa5tQ8ian7
UOzbL/R1kmDqtZUcm4kxbV8ETEkDNIjuyQaE71Yz5jklIKev81OhYcbRRBFqlFAhXp97AMDvUbQe
6/lNtpZ2cpg5UXJw0KY+Zc8hU2BGmaLV7KBtdYx45+9saLYZS6U/eiZZbWv9J+8x+a9j8UjrYuIx
4uyHK9QOUiIHrYHVfbz3XOuaN8gyRAnCjdWPvE43uhQlTUTsU3WRyiOCrCMGTayl+bVXCcq+MjuO
i+IxiFtEqzX+gilby0OvUMHFiNy9mXW87vVfdtrW+xpyvssP7untnbrBecLafzeQznzUXI2Rt7ag
rLYmmF/sQ/wD9IhkkDlpcjFguy+ZdUASBXtde5tQI/sDRYyfqTZUZBztOmVkZGVnlCpNQ1d3Fl+R
REEpJLN4OjaPtCz5rTZmGNc8tEb1PTT2cRhQgZqGfm+YeJCjmA23ReoEBVxkB7ujy+0hJx5y46dR
8QfSBAMTIjmH9YJ5FeZUNx8wLFNJSguRFnUbKp4oDmgzXIYZvEE7rz+eoKOdeATWV2PcgBJdbpXx
tmQuMTmgDEz3LktVHuZwb4jhNn+2t2xIHdbYgoMVfAA84336KEFtGYYlwqhhc09NlEZ5gdAcWS3a
3tcWDTWBlGWYxeSdgOq9HUqj8m2n1YLDkrYoyPXFOHJgIRDzQ86o2lpuUb9AuLokbXpXuNxJTUWy
G/KVF90Crhd3q36ezfKNgEHAFm1GJyMH+8n6cpPPxTWuzR9jKHkdavkpJNeN9Fweec/lEKlPn1Ck
D4SkuPsB2aeFjDovEHdjzvwE5wjNdaVPZivX3UR8BEo5tIo7talFElSoq6QdCOx35DxHVBRYX7RA
DCXwQpNlDVVn4qajb2/uDZ3s5B5xpV6LFUe01x6yVvuaxokAhEYgABHLtVSKPGmuqG+g8OYAzXo9
gjU7VOl17aLydnK8PXl1OQLookXQBmxQHaCCQjREZbkv66KCvI4ITY1nYyv4/34gc+c/ny40MJFc
n2h0bJD79XMtZ1wDif7F255d+1TvDulM6b6sA1kURs52O7IrT7QICwiKoxx+VzqPnzU7n7aI7uw4
j441jxWRr2DcDTYVlyMFkps9qDl3H1ebJ+4Qj33JyAICJlnFPcupfVwLyEJYamqQWwOF3GTceMOE
lkAmCFIyUkPldIFb/EOL+erkJvLxyfpotfa2tsg/nggiCKIlgkvw2RHgGJJqC5hzGBjzo4dxe0Hs
z5Ls9Ml4VI14Gw3poYYQVajJ9rLETLG1MmExnoezRIqz2pkIRzZL4iLiU43QKSjwJXFv33a2Tpiz
aQbQtaBSk7Y5WwxCcXwQh7hOn5Ci7yGM3CYz8bbt8iv11pfZjqO9lRWXzMW7lY7kHAFjB55obbtU
hJpY6JL0CVgXwMBDIyIMUyWuvKgBnYZBd2jtlxMJXQnWaAzhKWrBWgOfIkDqs/u8rg4VmM7w3s1P
4GfAlQ1EqaE1eLA0G7Ruh8B4Ml66qqM9beTPg/dZ5UUKCgShTk7Tncm9DEsOieDjGhJUndjPe3v9
L/bOY0dyZtvOr3Jx5zxgkEEnSBqkd+Vt14TocvQ26IJPr4/1n4s++KEDCdBUg25klsnMyiQZsfde
61sbTqqTZ518D6/MMAF5wed7KVy1s+LJ2MkPTyLFbHqjQkz7aIS0mwp/ZDsvSbGN6w1DduZjpQHq
U7HTB6NqrNRok/0co7GmH7UanYkOhVHvrBJ9dNmTZkuFVMALSQ3LYT68sP3r4G5C5r7tooG5Cu31
uEd56MPG24M6oVbDzD3PmI/Iyg5jxs9mw8gJG+uE1tNTy3/nlDi+TWkVNRv4xMWRneSbmOvF2pD1
bQxI+xS1wY5mWX4dq+bgLNJWmIAn18IYAEDyYLkkZXpl9NJ1OFh75mM7dxhfatl/piY5wlzh8Zj5
rLV3cWWhzM0gbi0e+JwLelG/aYIazq1h/0qKzjypYXQOfqIzkjjLtUAzyTapvEoHK9uW9IpHSIGY
8BdVGFmVY3/EdHGJjEizWwWemcguOrOoR2eSDgt2dsJbtdr1TksgnVBpf6rnHN5ZqfaF6Z61T0gD
oxYA2iSCCBMXZWNZ+8YlvEriLEqIq2DYtmqnJjnFpqboBdiVNs5+HGrOZq2jfVRivclJi1i31QhX
uoph/NBNs3B1HTPHubcJb16pmoK8n9AiJ8O4lIfTK+vxE6zKu8JC8DhHpxFlDvvfBBenXV+whTjb
S2SRkxD3yU5qEnXJUTWK/Nh4Acc7VVhTkeEEwOmpLWnQBLmfbCTKpjXEGS61bECWMxxjIAwW38Js
LjBlTFiSYJG7aLoXwUXvfqZ+/pQFskIXFq6A6Np3KlqHCdOsxBrhzkTvJpqmMR0xlzXjSzFxXlR+
vmUGaKxtoJerph6Pdle/oI36BiJdHtvwQYCaXXdTthIhuRFhTQ0d2Ha0uOeCK/BxpmfdoVXGViQx
/poTTTWzrwmqs3WxTbaq0PsOKyTizhI0P/svZujJfrSMlaegP8MTreEDcWVoatfY2pouqcZGSQr0
MfVpEESTTUgbvOZWj1d97V5bfH6MEgNg/BU7IWdAa1YGpJ2bE5M+RyenrMSrRA70jcojKjIy0oKI
5KTJdRDNz2Q/UyTAcKAJk5cWHnWuMUWKaLCUFrFJi1TLZ7tplnm0c6YPvXhEydtgBs5MkpQwBqM1
yhkjij89CeUCb9QGn2y7zhLwglxyynVBX1lAVWraiGSI9m0qHOLoIdmUBl7tPtNPg4auGianwotc
1sTgtbPJjhn1EnEr86sunIozTB+8FYgUhWbE2WGfWmEP/IVh7pBXWXeohuAKQ0u0qzhd1rCoNqaT
Et1BmWmIes8Wo8BLVpAEMuAwSMvh4ijPWc3uPmXAyL6TvRW413M3gQYGSLoaXIsp0EhoL6qh3/Qk
Od7xfDeT/4IA1AXLwWgwti9JfenQMW9GktC6hENIs3IZoWqQmdK6cbh0NtbwBqjrPtXWtqzK61BQ
JtCHus7Mgxtm2TqGir3CCc3QIr0SmXulLF0epJgOYckYonfwBnVWfAWsyTqr2CZvtCRWHksnLawC
GS+BN2CfpdOlnOfsTw0m6MbAjS5ut3iagF3GAhcnx6LRoU0nPJrOcIqWy9LXDdFQIDNbQRYfNvtR
XDwUbVtlue/EFbV70mWbOOxPvXjAIY+xZA5PSlDFZAmKLCNILkWTb4MsbjeWHx+T3r/Xfce5m8S3
GhMhV1WyIMmhYe8A6yN3WHjzGVsY3Y6lFmMhDOtnKjcbpnBabr3gWjO3JDyOb8m+EbsB2OnOAY2V
GzZtEdpdo/iyMN1xUVvhP4Zu5QwFiK9gg7QDx0U6QD2EoLphqkoSDN19hnWe3izTRT20FzsGjhNU
/q1ZwGlR+HTR1uOiFKi7E5HclUq9ZQGRnrNr44UJz6bXm7tQ94ssukb1HigwjhSGFcnMw5IiQrP8
qRZzsAO7o48QIOfiJijDT4dWJW0EhPhpXD6QWZxTG8zNOi31jc/BtjXM4tWdH8JJEOdWfs1p/JYv
B2toipoOCb2LggwkK5J3re9VcGwWjILcjFbsHUlRoW+AV8lVtIu8OKR2QA8SmykucVhKm0bHvx0L
6EQL0nEtxD6eIXHp3r/ADPpM6+a5M+Qhh8x6HNjANUO0RzKKVaDDjRzLnNm1/5xpGhaRJQTSi8Un
3ZHvHEbiKfPGIxCu8hxWjxpS/lnO5Z3qiNyB2gtkobuxfBS4IRqgjaXpXDbDPdPj59AjurRNNRU2
uIuslUByCnisLbXDcko9FkUrsMdFL2yhpiuF8RMM5ivUlA+rnVBPllxxQl3YN1KGu3Bvs6qwKzSD
nSPaZztzs31gNmzq6yUgLe2Hd0qIZgNVSSP0Bzgl0KYvJHSbSXdmporxb0VAW7JRoSfXRdeG20Jk
4wrxzR5vCOOdIGcQhioXfo/eDVPeHgyFFyvAnmSZRnSgOZkgXwjvurIDAOo6NDyPomvI3A6XpbdJ
iZns3j2DFKEwuSgUXweRLMFVjBppm5xH152PUCnXwaxvRjHeu2l+motyiSkyzb1MzIOT5Nc+cdFJ
Rmq4xY6QOs8tNi7ORN3iMWxalR8io15Vczccmg6GZ9Zzgc4k/m4uATHS/KA9IyY9peyNsZA4+4EN
4greygk8ylXUeSQvgM6wAIHVoaK0xB0iQ3SQEzUtC4sN1wwhpNti6pzNmcD7AqLqrJwdxS35IFaN
reSrhnu0yVWCLU5W34GVAHf3OMMGC4aqQ+ezaFh2HcVAxsdpsrbemU0+hqax2CIYMHoSLKnihVlz
eFRNWHHhjjGs6eQQQLqq0K2vgm7jc9j+9ShmNuoVNgQ6owW7+6gkASZ2J/wjJu97dFNCFTlSeaJ2
x/aKXZ+3GdhY4QU09CQY6JjxE3JrpyleRUhWO+07rNeJJGGA3LaaNnzjhu+BxLPUNz3iMhStKjZD
3FqwgCRkUoBCPgELXKhZe4j/QDoP5yFnTxDAtMFMErIaRujQzd49A8taJLW/GByYB89lFfDAu0Lr
vqLLit7NHG/aYMkhhs8jdHczeiOJkHrmSKePBfZsVXD1ngkf7EObfQvr9NaG4Rgaut7G8w1ACvJ3
mUZh/HzxmbhyT3Hd7lCwB8YecLOD4TG+pglJv6uBmlfX7N9AFzDqY3NXjiE0h0QeyEtibvPJ35Gu
LQNDYUZY+3r6HTVXI206Nq0yv5P0QsqyHPZjNdJeN3Ckd6LGR1WhI7ebGo/T7FK8Mo1oCS0p52m6
pFlwa6AaKbP+neiKX6lSLkJUw9i4ub4jj5KIN2rbKlecfDkUcgg6J3Ltnty8BTVu1yv6K8RSwEVf
iyR70QySahoqsaM29PQFu9jGZ6uXfVJCcQw0RKgHKCdXbYSWYvKTBl8qi3xeojHXEpoFO+F6ZOxj
HsgwT2kMRtZhyphlt0a17zqNz92GgcTQej8oFjUSJxApeJwEOsrtLZwKKtwuR+Flj4xIGoBla3Ow
Domf4BhXzTWGavqDCfVk65yL2XTO5GbeNFFrLsdCRxBLf4jNLD1ZYH94YZCAsdi0+5nOH2hSCObE
msoK9JRQKIQ6rqymyZVYmvgTZ2B1ovfkyQnYvxII+VYnKeME+occT7ROYvjOIdkYeyXpXi/W/wze
LX8AG3IYvbRFFOh9jigVh7dWAAkjCL5KFQQwPMwPirZzac4X5YmvQrKjjNrw5AcuvxYZpBpM6oZM
kGYTSXdakTNWbYEgQvNrns2CVhTQvJFra/c2ttYn+XdcLBHVAV33P7DDnmcciI6qykONQN/ykDFW
4V6VFiIIgygIEQCNb6RGTAKhc53P6GOa49hQ6/eD/Uoa6bcIS0pETaPXLug6KoYcWbhtgw53WZ1j
W1NIkxHXzLgqNhN8ARQBE94BRiIN8pt1BwJol822zT4cTRTC0FXdF2+eT25F6MxoCrE3rBJvrM8V
7VDNER+jAuLti4j1CgSLCvMAkS9M0+i6tjt1CrL2O+XzW8WtzleNIl8tIWdMuSwHwfgYqxEZXplP
uyYffqFbZPYpbhIy6Pc2jCTshYrwDxvlpsU0waIdlOFM3rkWrbBZPBndW+LBXTBnlAOli596mvXW
sKb3ofC2bpWl9NYifOvfJEwSQUu/ngHFKq4k7ei4ZrpjnDP0Vusi8u0ry1mqqlJerIrVS+aspg7J
vCiM7oVBC3ZQvIFmxfCHNuW6K4uHUQuSKoihoBxqnPY0RVXL/nD85y213Ppz98+P/Pm5v/3Izzf+
L37ub7/28xw/XyNtBAnj//PD/DzAX4/1b5/qzx/x5+kWyzoj6P/ze/G/fcV/e6o/D+OUG1J//CN2
R3qQRjUwtnYkA+YE9vcpyplWIqSSoiH4xt3Ny/dNUZQnWeZLV325b43Ilc4/Xx06ekarn5v04jVE
v+UH/vrZv38VCx3a2uWx4ghbLCvUf93/66GcIW9f/3yxxp4MLCY//ozWRweJwM+tNjJ4yp+bf7+f
wj8gpn0Zxf+ISmnzcv/npoGg6Z+/9XNfu8uQ4O8P8HO/Xn7/59afR/q5ZaX+fz38Xw/380g/3/rr
4f7c//Obf174n6/93Prrv9nsCdoY34Wf1CfgcK3JLNmtTmnhOeUhqrkp3AZR8c9XO1iZ/7z/L9/6
+Sqz5BQO/qhOZACG4Pe76oxg/hey5dcoIVrLHL2ByPSD38FcjBcA+89/ncyAGi53A8c/ARNhYu5n
1BbBgCWezAREhuAl3BHjcy0vRuj/rkb2VVmvp6uJMrGFBpfW32iWWAYZGHCJxSmsCRpgfMhgekBX
YLjqU882He6FT0xAUbdMiUoiC2Csl3n5OffzA+rEMxojIHots3ZGI5oIomqEMYXXFCPXO0Ync9V0
pAr6Fm6h/C5a8Pw25wndZUZ48M6SuseoRNW+KbNoKz3QBYnC+ZeH1ziKBeL/lR+X3appJEFD1k1R
em+QHDZ5W1Y3bZ6/8YS3wTTondHZGdoUhFzw4QG2mE+0hiD/pLC6CKFZ2vKmVuwIm6xchpo1ZFRE
yjq0bmL03JMjnF07RfeIuWwGbsmvVMztpipH4porNWzqYQvi8amUxGSh3UURohN8vgrfrHSuTHKG
NhMRpWsVMgev1GSSl6G/CkeJdZZhPnJtGiFpZDyOubcfCtX9Cv2OnQZRgmTleE/xsq0lGLhlI9zZ
CVvw6VN1bXRG7hgfGkG2Rx8eNRYjvMDFNxLjatX3IwZvdpFhX1/FGgcQImqxHsOQtkcIUkTNI2ip
KzTUmAYosE7QqyY4gxiXmx7RfK3x9DoVc2YE7uWvIjDuzVaQ1Ie4cld6E4aoth+JVsusVeAb1c5F
QIEqxdgya/kFzbf4FTdPTksaKqMK/uWYnjPYDww8V7Sy3rPeQiztJPYGDf/MnFPa73qKw609LoVb
a2xjMiKDwX4XxkIiK0WzMa0clW4jPTJequgtVOQ/BljAXcNh0SUDcGub8rUrsP2GXnJFG/rJh+RV
BzMoQple6cGC0ECku+ZEYfh1Fk79msh2jfWb6OtM31qdhySmnuXaJYroGBvFrwCdmVfjMrTisLhE
cU7OC1P1mCEwCh0aCCOV9ejST4Z69pAJMW0Du0JUVjKun4JF9VTcO9L4Jvhr3BjAPtZsJkI4l9ad
zsPbxNurFgED9dd7KWhSg6KeVi2g5wKm3a2ZSN5S+piDSdiuiYOxozvPzq+YbhENgHV69pIctqJi
u5FOysBIs0Aaux0iw9bFGdr03wQWX3KjvAvsON9k6fAk2xc7S9JNwK7czFW1kznj4kIezYq0NpBo
+LXIsUYZJBUz2eKQRe3vEmfsuhJTvu+Yi6yZyjPDJzDNLyDhSMngphNnPNflKrOTR/QSdOxtGuGh
yt5rAV+8QNu1kDuyxnk1rMWHlFiCXkCF4aAS9xzTJGoNjACdg9mBCJulezLbGpG6xSdtTBiBS7GZ
Bk40BUbA4TehX5aYj1F3+U/JktPlXJUiYEsnBuQnQ/I1MvuBb04dPhcBYhJci81Eadcx8xKi4DVP
HhPioTCvKS3ma2zoxRkT2UEtfPwoBbVGApVrbWQMmjbD9Tr/3FV8tNfa9uYLqSqrrpoxB0nXReG3
3Pz5r6XtDBDhX77880sd10QSKoZLLhbd8V9fW37JmNsDkvzw1JApN++F7EFrNqTFLk/lUswptvcX
XWMXsuAzhJPxCtwH/YvVn5VpY9wn/NQQ/WWYizsf8vNBWfZVpOSRjg1Xyig2N/B457AM0MEBq8wn
KLAY/yCTJLgCr7PBP9sldqS5okVJx5AJc5ABvLAsns09FnU7bnDhvKHZuUN+neyNRSNpx619zgsQ
rEQUrlyB1ZYwPXwqwWmg2b2tk+zWGmW+riiG2VRD44kJGkzjh1qbfLCWR/uV42dFhqRGYel6HFfT
xM54jE5ZlLyBLQsXv/tH78K8j8D0UcyiZ+IEB+Fko7iKEG2JnSlQmli0kg0PQoRmvkB5wTfA0q2y
1t3TQJi2oRC3xCcQMWrIuwY97ga+A9pHcM6cNUfCir4cg+wxt0Jz0swjI432tbFIfWnd7sCDEudu
O8gPA2qVZ/zf1ibKlpgv+60fvEdezy6ynS9LpA/Eul05gxy3fQLGSM+vhc4PTcoLFDLYBHV+48zW
7y5xWHJ0BQ8n9rY6mK8gBtmnoX/0GyhsLlQjEmrQW431Vlfdk0mGU9IhO45HsRUSUa8Mz3ZLFEo+
XAU9vQ2ntWgHGNBLSc5t2e93qsA/FQfXHp3+ZUSJGci+H5tBbU0JXtDveRNlnN+FTP3InSqijde7
Fo5wMhZCkiXLjh5Ab1dgLH0aJMkArBmNMJVHYIPay77d02wj4Klsg8DoFn1nR5HS2aRFGHF430To
cya3uAzOY+v570HINjV34qNHd0RLBP+mzUshegK1cHQh1u3ImfM9VtBt+jH7MC2xW6CABJd9VG4f
Qc7vn9OivZOlefHz8DeqULhVNSo5M/QvFEZrSmYkiGkVroshpb9HmvsQVXddlA3bJrCekU5VGzcs
XjWxSagmFJob/ShyFzuyuoKN/1ixL+jdK8Iz31AwnFpcgKvYkzh5hiXLS45vXVGcp2QJjtciPLvt
dN11bkBihfcyJjlVo6N89khLV4psh6T73Y7lk62To2c732WR/mZoae/zrj1rxYebkpTqekBf21c3
p0FvmBBjINIWc/8MbHA4DTOrf2mqz8445K7FbixgKzx2kOCHGIVD0sBwscoKUfney+ApDv6bzh5y
Oikre2iOcwmlefTroydAU9IJJK588q78iWNa0K7YzrRHNmFZyjUplqQeg9oSMoLGG2NKw3aDBi2N
OEwpkgEAsffq5WZOsGmFzQuXK+sYD/6wQUG3DmP/Scf+uOt7+WBIcTHie/S04ErggDAdQ7pep0dG
IsjlYn+i5KeDpQlW7mTRLN6O6x4iyG7o5ZXMJSY85wSIE7m/r9v94tiyJc7t0j1mozFvgojVq6q+
sc6veti4u7q/I/lpJPGDXQVczkH22OfJDOKagu7WHpJNMXr3VA7w6cSVinSM9bzc8kdCR4DGsHZ9
/7sXWFxCPnbyNK1DXEUbIx5glweXuqLvXqUhveqC4Q+h88xu24iM4elY5lBrhRFhrTaWLZKDqKg1
oTopZzzp+WOeSQVC/wn2A1xkT9AZ4dfwQeKk3qiaTSV7bUaN25QEiJVR9vemRVaHZmUZ8DP4SBjj
VvBuSItrrSs3RfAijfDLCcOIs7N+nquekXFff9tZe1XMCyqZzedcYyMsJnrSyrsnv4HRiy325OHN
W1d9R5CETOYuTCOGYZNO4gohI/wQr97HTP/Z3Q8rMuMIBqWOsJPkIrsq2VZe+aGGaMtbnm1xllxr
p+637biCVXfKpgIJNb1/AhIUAS0Wvl3S8KDECp/M+ra6BDLY98HPdOwSu2ynI5nAvPS5CsjoalIm
sorut2S5hyHZ7Rkvs/cHlAT+tDkNNrNY6JB7LhrABxUN+jIubwwbuXMdTlDtiztW7xrxYPPFCJba
FjsaSV2Vy/aNPXeyGVXzPfQ4bQJnAYOyK+iBQK0BSYAgDxF6K8zycMmQBFXTI2m6GKuq+mWcEcno
/llF8heX02A9tFxyouwskMvRdSWOOywrF9WYPTPvf+bPv65T0D2Tjj993DYLQWdX4pAzFpC6URnf
fe7XN60dHwhSvJ0H68NjULGe4o/Est7mAWUS42QuEC2N4C4Kjm2OfJKZ4Ek0rbcvnNrYl566r2bj
NwhHhowLr4DLK0s4iG3e2SJx76Ia0tkcMcTFzLFNevSRiUvkokTlXoZf7ThlZAwzQjI7IRga/q5H
/L6GN9G6CwsaPURpF0154WPId/+5pDT9/xyrf5djJUl2+vcxVuv49+e/hlgtP/1XhpUl/2GajIh8
X9pBIMXynb8yrIT9D+nZctGYmoHtmM6fDCuLbzmmzRXLF5blOP6fCCvvH1IKk9Ap0wpctpB863/+
94/pv0Vf1e1fwVTqb/f/o+whRSRlp/7Hf7qm9P/zP/4lwcqz4a5Kz3RcHtV3bNv/W4JVxQhRNsI9
CdGdg4mrzIwEpbAobhkWoqO9rYgoMaU+h4Q3tKqBXkgU5TId7vr2mubaPkhBL2owTmGI+vmV7De+
D6WaHLzw0lQvbk/uXjqe+gVZ+pNUB3QZSfvMOlvWR0Y9Fa0MxACzi7CsDa9gDNEfipNmnVgG6oRw
eDXKYFu73odu9Y3W/ZLa6q4ckSNnagvETfRN2A5x4cyqC0YU9xzL8FYiVTnkmL36YpQnWY8HlQWk
yxdICerwwKpIMlXUQUeTqDpnon2jeef2ZKW7AUbrSNB8TdAV64SAXDD490qN6FKj+mQWYt8Ntrfn
xQ87Hc+c1+k1o3lz2xreaxGTheUX8IpTA3JsD9txzjRllCAlhM3BKpvJ7TAnVsPEyL/L41iSjDJO
cNwcpBeVwWmMzMHPxjNxep+TC9UfkftnWL8PMqfWLDISJCrnudDzO+keZpHf+Xn6oUicXmcEjK1x
x9xY1SQQAGb3eaiX+K+IzDDGMD2puUjigALWxHnlb1ZjPsRVRtWEZKQk2Hotk6/Y8o5+QPnk+eeE
MKt173jbJHKyx9SiC+7zdk9peyqQhuKH5T3y0m7fZRBoK8B9kWH8XhIEmUygB6+bs48SeO238X2i
8m8gvwes4uwPk2/WQCzHE7Ms1Yi7FoAQwp3B23lTjieZABuvuyklsJTSyN+rzki30hpOPqaaqQMS
PpD9SDAHWb299tHOYUX2XfxMtjgXGhK60pqlCFPFyvfRAmj1OuGI7Ub9PI/Ri6lqhwq8f7FHFLOq
KL8YSTyROo0eBH98zOWV0woVvKlG3LbOtUTUYDQ4i0Z0wFviKphDBqwxnHbXqHqBvmVPiRvSQBij
67nL9xTS6CLz6egxtt2NvtcxZfPbgzsMN3Jsnn0Vu8fBIFCIgcuO3cVR5CCyKneEOcwbXSU7Bqst
NUX9DJBmk1VmsI0UxgSG2IATRnh0GOsXQXIfR8TmUsm5tvvU2ul3kcPUmUyW/yFp3vgYgEhiFLNS
71VP0aFH39UMBgqOxHiGg+PusMhkTIwMPkg1Asid3M+JxLS6QTSI5OdeWP6NnyPfqy3rUqo3p2fM
afbeF04YnJnAeOIaz71TmqexxF5M9+UpdqN3d6IgBbO11tW11wZPPXmgwA2JZgqteeUBt4wFxmTv
ocg60ARJeyOpJ1NVfEU53Nk4OsO9uklhsBnx9ICjL1z5dXWOIjRYZXINrmET63OHFHQviv6tliii
Oug5PcDczB/O7Ux/cYiuK0WZY+PPhdx+M+lgY+Wcj1iRCC+Y4ktrWRUOUkU8WHoMJqsC8+3+Gr1d
M43ZYVogYH1GGUlZjaxsazMuYew2p1uQRqhbGJm4XKDRC6T3Xi3IMbPyq587pX9F4CxgEMSLy1MT
h82fN5IGkmv3AwgmnpJA4U/OVuTYxTu/b14Nr7rh848C6wp331FTjkyGdVRGd0cYs2ArUb93jreU
pdaVhXqgyEz8ryl2QHrKcxg/ub4OD3mxs9g5M/bZIhv88k0O+opOhXbjg2elLiyA4mDavIJ4HJp9
rJYnNk9V53yNAiSh7SPQGYaHwmxuarpQvYVQItOcbzYxVKtU9tdmRMRoaOwzS1BnB/FT2yKNzBcV
ie9dqhlMg2jUe5SYlzyd2EgHmACH+KsYjUd0hcHWkTOlVnU/2OUxBiEavdOtJrIrppCyI84jH4VA
Kz7IJKcFji5YKp8qO8u/lc0MGAnWU97gBs8pSjPp/UL7FYte75AeHsOuua9M+7rfDotMs5zUflw4
tnODfMhrb4ja+wgE/ZPKny/NktroWO6tV5v5LhZAyZLh2mmdKzc4U3at5rq8El7yllb9W4MgmmTe
dZ/4OzEeydwDuAxsbN3HxX1jzq8NQ4XUmS40ob4DMzvCekO7WI/ngY3fGoP8XqT7VmU3vLaQhzWu
fNe+TGmkWDjR0+GtQPOZJU9wnOimzjjicmOH6+VudsqnFBEnTkL7ATUB+kBZaqK07ZHgNrbNEXnC
SWXBNYtOlNAn5E7PAWeLk/qHedluMmGUAxktaVtupsZlEu7Er0MQjMRYU2hr+3Yex6fKTO5rcq1X
gZovKUZLjaER0MNzOeB4t5IzHISUJWEvq1ruCy6haD0Orf8l4sV+jF6r6ZBTSoSBuDpOnje5q4KE
ZtjPznM0obqd6ZCqMXtS6Os3eYTGuYyJoENl+ZRW1UX16a9Zql1Iyl87ejcOecWbZrBRZRPpDZvm
HczNxWfwurYq98qxkpc4jq4n5Im1KXjJkKU7/6scfQiFUQJTDAsMYl4CsmZEN6lNdCzAHi+gVpK5
9ca0xdh5WjLk9sHIcswY/Srqn/oRQNswErso0DNeqnL2sT3mzSuFFwZ0aHaDuLEj8xAn90wBLJzJ
JiUYiNLVrHMqRoFr1jVigQbIMRmvptauH7t7r2+zc2vmyBCRqMZBW6GaDuRprpFe+p4+zxHrbFFg
V/bmwcG4JF+EAa/atYMPu5yoCJGOnkOEKBXYHrRZSABDaT06hkD0XXcPBUoOfK5dMKxTryabCCsR
Rg+tixtMJh2xCPRhBZi2PjIvBH7wh7KVqYAKNv0XKQHUtMZbUSiymw04mohlhzPD5EcuxMl+DsOt
qwvzUBVJA9hE345tQVB7Pu6GwP3oa4Y11GEP+gkVd7JeKK+r2l76lCI6mWZysIT+5TZLiqFRnLOM
AV+0WE0KutSknFDXzeO3DaqDJOx1bjntgb8SiFkePeWdee8rTvi8QeGEqAtLUKL2doQv1B/TE5kU
iAUAhoekwiASJVusrmfyiRIRrtGDMh+qUayl5Pm4zkbY+UM43sc4PA5m/zTUs7mu/IqCrVYgMdWr
Q5t+2Sm26PgYq838qjnacDdIqREZ6wemFY5+L1yhN2hGBPxWB/617+N71A0ZJxwUbPO+zThsU4kd
P0yKCwnSoBEQRuUtWN6YJblzi3tvbrfSf5B1d22BWt1FVf1Rg/tly3ep4motHKI7+OSq6ffo+y8t
7zofMpofqzkmjebKErSHyBvBSJR3Us+PIYte0nQHZkbXDeoBKxQ3tYXD3YpisHmTfFCjjzw8easj
+wul3UZMt+R9bNHHMokBNoRmDVk5uh05gimip2QI+2ylOaBpaw+R4l3Pzhnj223IazUr1LtBdJs0
+Z2LPjTRyJCwgd03nfFGwqJzwV/E6OszKAgIaOPxCQ1ksm7a/n0e6Ix5j2GWLpvA6ky01l2Xz/lh
nudfJXpCYrG9Sx669B3rU6bpgBo1brnlA+hkc+5q/VvX8T5xuj3S1y/MpWirkE+XAadRbtC0tXDm
xS2t3EKy2pqUMsxtllIFYfnWLw3mXz5QncQEPVmaW0KsLoUieFfFgoHwsJkC/W2MKNu84oUkDm9D
1hsee1He06NOHSKCgiME0e9wpBXWjulV0ESfQ9yfEa7eiJyFjAyJmi1lWMtwDSLEQ9mR3hpV8mqI
6GJG8zW7aZIsI5xIMn23wVBuKz/tt4nr7IuBE8GYdLkLoXhs2HZkTuxdartCAjPPj4MjbrUVt5DL
h5P02nGXD1/DDE/F7pB6+hYZthlmbZfjJXCCJXoivyGB78ppyfAL3V3WIaGR2dGdlDgNZvBSkv6A
R5gU21A9NNK9NtBRc3KyGMQj4rw5GB6TmdW3FylgQSwUnvPSzJRcnNvwYWV8ylpz53fNNS7hNrse
spnCKhkOkOq3CWB7O0+OdmvBxYkHWrzq0Q7GTyYGJ9+Vt1OJuptVhxe1nGlLDUinDMLU0xQJgmrp
F+vu2I7Rl/CfXUIoVgEkM4vLPTvL5sDnO2/aMANNsQnT9DMSEdCegu4TFppTVwf3Q2t/Nqp4nKL8
FANRXE27qM6ew2F+1wnNtZBihhL0fUhq/sZwLmhlpUScSGbrIXuPBTMapNZvYv8QIWavVoOkOPOh
K7CCF0oyERn0rzLmCI1M8d0gHQbFw9aXvjxTLMI+akpYZuMnjVdXi5p4j/mxzsovG3TkQaDYMlsL
c8fYE9joHKfh0SpI8Wyy5D4IhtsqFGd7QNDrIIMmjf1ie27B8ODUu7T1J2R2wKMAwSjok5bfPZKr
usW0xpIUsLOJ/HALuQziJL103Dcrx3B/wVTDQcylAmbE0JjLat1/m+yzISl4G3dsb9yOWB+tziox
X8YqrbeJkey4ELPlnWdQOwQ5m+QT4iMrUFWvYtKcThkhzT2MsaP0xofPDsomzJO23gc4RWlMLANm
Lq71WG0kZs8W7FXAQk8Ok2ZEru9BPh3UAvwz/Cezv54lIstAviFr/EonmsxaYaBVBXSsPOpesUpS
kPT22dEeYadGvEtdfy2VPrRB8FwneO4iBuwQTE+qs1+cjD0OrcImvDPTlDaEmd3bvf0beXDMnRiD
HlYpMaESz8b/xdN5LDfONEv0iRABj8ZW9F6GpMwGodGM4G2j4Z7+HvD7424UoqQZiSTQ3VWVeXJe
zUCkDKk4MaN1n7y8+dvK4vrSG/jJCoYuArZo0pcHTjAz3Thc1eGIdcwNECwYLAtpnp3diI59VgwW
4y4L9TRZpZy0tkUSH0sTRAD7DtOETH/tGw8wdZW8YdrysTXB3lJjvRwNx3+Chf6J+PycTt4VO+K8
stVrMiTeRJlgWFZcFsJ9sUXxM0mEdB1HkUUZDBd8nPk6Es6JwGs0f55+1Jr6kyEq9TVe4DJ4gtbY
Lk2bNkmEuL3oqOp83e6famt4HZhdorBgRIImMGtMjC6WuRaFGs4TAj70n0dCu6lN4S46LtubP/R/
Mssk3VY5LLnBF1CreMORiUPoNKgFLYvMMUY8/wxeDKN390U/7CsLmroBe52G0JoRybM9UcnV8ftI
5FOmJoBRwv+lz/JXy4yE7fwKkeZvGU33PiBkzK/WtZoYMDI8WUioe/DpjKeOai0oiPpJxiKb19Vd
uO7pNpuFpy8MQXXMwRAhuzs9u5N58Xy8GZaHIYGJkRlSZmNKZI0d+ikgg8lEdmlWcLj6GMLhMee8
fARDzFPv2r+6aadLZaAy9ZkepDIAqxRNM34WZ5iZGG+zHoAJu/sLPTFshpz53BYlhlw7nTMb1fEG
ECqQ59nVkCV5fjwpp/zXgJ/d14OuEw/K7kzs2rpRFGxhswkJo982mMA99AZ72g0JqIoVzvJP2xTv
GVwuAjmZ2QGZJI6Fxp6vRsRKRB+jZfRZZDTcn0pKi9Ul9K8xG38cfJpw/rcdcFaiaZZZb5RwMHOm
LhWj0QSXmGXNR47oe8KxAioH9kfrbzQbCy2LAS9xSUqAIz9L9NUIVfV1z8B91NLf0Qu7rV7rH3Zx
p+ahoAw9JlwJ9V6DoSRvWQ0zlDRYneOALZmGSEjYGQCbapWZqH2SyfvoEhvzylTe/Lyd2xzmR5Fh
9dCwnPjFLddKJqbTe9nci7R4j1k+Ukp6CvOepcnS/jnKjlcQjzjNFQleWEtpLJVGxriq/k2ahLjO
OEbfkqAQxdhyiPPhaBRcXtMgvmOMB3ZodUCfh9ckIga0aGbYIgahwnhLyDLytYINyiq/5L2qALuk
UJqfUAcTlWt4HMQxuY0kwVpQF7nPyGuyC/tPGhYfY4u92XEYXgeOJhatx7CfDdZ76qxg65u5ySWH
pTXJ+lfRTe267OHlYb4keYyEVy95cXyWQ3eqf2053PQAKtsw8M6FFYdhXT/pVn4k1ZnnlP719VeP
fgm5kHA2/EudEPDosnS7WX9GoASOJncnoI4FLh4ILD7NUc5a+3GIP/tRO1MxTUyKpiMT9nffJhPe
dAcGI/4/+lOfekbvqsowp08mutvQlicSrYHe6GAcUCNRIQYV/MnidWR6KRIkiJNCec7miYyCMgbY
qlbt0UeViyQPdikZEssoMj/MEOSe4d+kwpvGLZKP4g6e8hSl8H/i+q0yxdcktuNofFFA/IJWiIie
IoxNdy/E+V3Krr7opFHIbB+bIVghppTUzb9+hK62cOXc90TeZqZ/Wt/8khXKHa5dt0db47qoacwZ
hkfits1qjWthxIvC+b12aLYF8W9pCARGno3ZyKtfgWjBbojFMh6CH7Oarb8dPkW7XA1F8SJGhcfK
j44aUYoYuM+5B3N/EPpdyexccqoOmYQvEJToy3F6jTUidlqpPih1MG/h8YWgztKeMz3tdhhez7HH
yRaDHB6fzzFIaDy4hb8kkRkfFatRGKOnYcS4kMKHuuKKQyt88k6MBudsbf6F1gvXQMrikmQ8cQgS
U1rz/jTTH1+Dw+5DzQzgpKom4dmxQ9CnDIi3lFutn15G9ZWE+Rb8VbOmT/4189Tr8UtpeU+tGXzj
HUB5bXv3vOkgibjda4UDcuHB3zKTmMAM2R0922/pCmDlc46Afpj6BeUfLl8U8i0HXfaFbmO2gDvL
sH6GCKZA0IXdrbDkn8ECmU6/Je4MDF0BFH4z/Cab5donIUf6CX0lvsuqri5eGP7YZFDhvYRi2GW3
TOOWCZG1LVCP/9NRPoxCYMS0yr+FRWuzr4qLwd/b1s2e5YE09K6RC1DJ/1CJmSTyVO0TFzEdG++g
48DTLY4CWd89WyYqC5ebzplbhU74aVfBrktx5Ppg5ppSfHc4CZ+sNjqQzYySxp+j8ADtheMt+KeQ
A+IPsTdDx44HCGrVgq7l7jy7WXwQmX9KKolhv/MYomoSkQPCtHZgt88lrV0l6LTPpjbVQQspX0zS
B5rEKI4ibEl6qYNTVnXPnSDBemj81UgpiQ2IEl306tK5/5T+xQWhv5WgWgZINauxBnI7O9dEN3wl
XcCxqhfnzB0XJWIxpg2GuQ1RI0aBc+/g+D4FyCvb2mQftfOlj0YPCi3CAcfK92M0rEQp7qMmMTHY
wUkY5Tl1QY9MdKKU79Il8WnF8ppZYf7XT+qlW0r4abniYgpPpWYtsyl6n7+p0F5GlW8uem/6dpN3
VJfPWj1nqXhYt4vxjaP399xFB3TQIprG1FF61bV2P/Qw+LEQd4HPN35N8slopcb04vKjTulo5ebf
scfUmdiABmNivmQ2ro14ovItrLMr6f7VQ7cgdGebTZRFA9jZpZE4p37Af6V6F9edRmJhNVl7Btb2
YowTtHCYDcMCEIdEZpoSN7YMJpDHjvPScbZYhNm4MX37Z+Rtrr3Peg578/I231ZleCFJ29b9N+El
SxR532RzmVu4YeeSwEHsBsOfwBCzi4nEw4K5uAWOj3bxcoxSTFvIkldEnPytJ6daAq5CmWb/qSa4
GORvvdObID1ySM4Ev54mW/SbzBd/A5hh4k5uPG28IECOqPs/Ojq4ElcS8IXgp3JxjjoWmGi7/nVG
yKhWPf7aCvoq2XmnKWnXiR+8QTl7JzYx4entdBeW7Jhn7MZleUt6rMmpa0F/KR30lbweTaQIFza/
dHTUQLM+ooxSkABlfGTx5KN1nF7ZUcjgMtYJEFUKum5Fc7pcFl5CWeXdlWA3VzblCfFgc3ZFtkb/
hk2EQMJI34JCO6OjPkCbQP+QQevrq+ug8yYBGB+hXcPOoq1uibjYtHm9chQz/QZBSeeUv2QNEIZV
LTHW1qvMJkk2wMKm9ALckgU5hVqmcgAMRoVYmAFKZYLe13ky0XSp5Zmyf1jn1vgamEjo2tj7cXIf
y+LKLqJXzYI5CC51bmgTjhebO9OrjUWZItYs6hP01XgHBIgOCa3+sBoYBga1ibqUh325t2agy6CT
WDCWr3GhfYeN5W5RIb5KIZYqB9zlfsBxTxYiRiiJsuM5Z3a6z21UGvBRVi7EBj1DjjXpPvmG9B2B
paT6ZqKfHr53bAwLrcx+Ikr1p05RE0But3cGWEWtoUwQCTuGNemfpkZDkhyC56YNyl2on0r4AXXV
cqYJWOIM6eicF/NlKjl6ioqZWhrp4SKS6bOtcdxOxy84u3LjuahOO14TpXFuVbAangj4oCpHhAMt
KlqUVfZsxYyYYNyZOV4fp4rUagwJZqzgMXUSS2nPdCWd4G9busdJipvfxpw5ogR6G3osVrIh69cO
tHPr+8t+zA+11pzCRIf6MSGW86GzDsHrAL53H1JFRyTQK3DlZ0TVIGSzJUMxB5eqtsLegWW6ouvd
SyURZ9hY+dYybDDQuS2XXgsyhD87WTsB1T8L8I6LFsxKB4SBWECEiOHRHSv6mRy1abxzwdHZe5J2
kZynDChAndrQ1Vs/g6fpfwS+WJo5A0erxikMAoMiOq7iNVHIPxH8XEQlRra0OK8g2s2LnW4mHGWj
JF57enJm1LOKbTjYk3wxVe+/1LkjYLMP+cYKcD02s+8vL38b6U+vOl3Gfd/LQ18OL36F23QY3VNV
teEJDPSpKLV3epQfSYRCxiBGsIkGa1/NHwoCVTajotjOnH/KmMDC4HQbEaeziYnnFIZuEMKXmiSB
VHVJeYcgeNXPNrpyKBW/kM+Q2oulTFEXefcwV+a+bAYQ+pGibgKLYzscxDW6BeBTIiRcdoFk0+qf
tQrSg/T2XcTOI7Lhoqcjp1HLRGZXRs+qV/WTSgVK1xIVm06LOynTW0BglUfeaWoHd5KnzVXqV7TX
THAUzD/em7bp1iJr2r1FlBsnRRbWgEmqwsF40jLX2nLvFquiJ0WFDBKwLoDLByaVInnPQ7TusiZM
qks/CRBY4otndJHG3ol6qjkQmr2sWu2ZKM+tiIxmUyRdgRDSe+vdnu2NgmvlGf10sQNWUCKD0Of6
uXMuVAFyMifj5fFQJC781jGCWcaGd3GYNMJhRzAwP/Is1V4en+GYHHdGnX/StHfoCXakNnWUUiXH
Au57+eonhCCUTYJ9ldAC15zOXexTwCl6oVaFuU4ADih4EXOFRkGEGEprQXmPlwQoY+DvQ0ui8g3f
mG9DfzXBOrspTcWcTW9pYiVIh5/aNbudnXne2jKrfoWDgtezz+UqLqoT5pMSqJYzEOwgXivJeMwK
aPJi+PgW8LHIjwxi4LvByo9EcEpHzAEmjpSlMsdTojETt3yScwOK0ba210xmwCTSk6YrU3bAsxQr
f5XxtJVALGn330WWAJ4VsD8b4OOJ7mmbXk7EyQJwGR4I0o50xJmJm4o3ruZomfpMCaBA0JyXSmcy
yeVkmvJvV/X1oWokZHeb/ZrxtB1bAP15WRtq+oWrog1v54veVN6lcKxyoyBwgZ2wnvHENzuMLVyP
cfGExxm9sRsQlx61/Y5TsPci2VCGKTwjLNrHZRC/VPzdFxfW4Dh3tZkXXohsZDTssRuqpt5AIebo
BY5Wdea7JdyCP2LlmY0BVKU+Bi4FIBVju41jFV398DPtJnmrHVUy1h4uNZjmOPU/pBxPgunFFb/U
d26z/sMV1Rj+eem7CqFk4cNlHa7SL4KF1SGP6mgt2+Jdi7J30jk5AiobnZEgtyme2GNz1yP0b4JR
o5ckWGYoMg1H7Qgtqo6PR1pihs+1SQJ2bGj1WpGtt398yATgZijzOp3oaCDetstAPmFpySY7XTPq
TVbKJrBsVLpcZXmF7b7w/FVEtZ8z77YEBlxaxtaRlfAgy+ncQuFe8hywGlQ9gpe8NlZdx9RL0JA5
+n1G193/rlr5WxsJUmlOHUHTbxirdSfoZHdppNNKr/u9gcF6M1b1tUid3x486sp0y79dL04NvYx7
Xao/DKu1fVIyMezQpta0ZQAayQPAvj8B5ruVT0oCHu2oX0d5egBNitQldW40+fvFOjUq5NdG2TzZ
vUVmqPMVF9kphBLVSLH1bHTp1aOslPkx1SlXM0CpAxDVpRtBY0wzwOu+Rg0qki0iFJZDeFhoIjk3
TbEeImOl2Z2p6Gja7auICePyY2/u7ti3Qrh/7EB/yRJa/EE2Iggw8fCEzU991yr9E+jAlynFTEqp
n3nxaC9gxJAG2RIEnC/KEXxGjmIXMWWJkHF0Vhy/GRb4ELE1vFkAo4pzFtRnMy2sNWFp/ZGGNo4X
nfc6zyCdRM2Hb2GiFeMeWRMSCi9OL+m5drWc+Fk28ATUsQsdzO9j2JrDSkqgjYQpxeQu+8NG+i5N
V4LWOSENNGxbfAqVRmz5wNkteB+BAlSpOMooqs+iv/YgMTnisAPPiHDJcrvmHue2rGkNa+m0yIvh
gtHkNUxI63TgzhkH1mmSFlowho19i4kcwTQ37McmO2heTQeciTL0ieAUEi+IjEcunJrwGPajW2SW
27iAAZQXCdAA/23KrdehCKK1OVlvrWtmS3glMhrAq6fwhkkudjs03ACrpCPf48j8DOdYRFTlcLSA
0ORxvkPCli5EphrU7ck7MN6XgWffSjBEdjO8GK28ToHQFkOifeYNGuKmFx9Da3wXqnzr2/6Doe8t
DHf0ErSNaMtXaxA+imx09YlR7xmdqY3XpjbewA9dl81rm8t3hf2TJYC5lWW9Mwbp415b9VYVLCMG
6Xup8Z7CHF7bjeMdGTUwmRqS7qimodmabZmsxiGgqjJ0iNehOTwr3f+TBmxKGtCSY9ihDRkqVD+5
rLuVcA5jXns7Hy/DLiYRcZV31HEVb3DiaN7eNdJf9Bo/pcfB0GQw0tnNSjpBfe3GEuXZEL3yiwju
47JYFrL8mGfZheqGQ2dyM5EYQXPJIHuoGT88E03Kk/ejyulPg2uWOGwXUsVIw9kgnbg2CvGBtaeG
smWKjeY5n3Xe0UM3Sm9L0sObjhHi2LgcSCumsMikTX82jMZExtk5wQ8wDiZABdIAAWPC2x9sFXHW
pyVcBLMlC8Mk8UMuQoGBcM2M5QmCffvK7+c8HkWMfe2N6aKAtjj1LqJsRCzuBk8WBzbXIY6gh7i9
DIhEVnW/GTt5mPphnM905K/V4wZXAs3C0kEq4KbPitK6pPPdvHnQCRE+N6/2NL0PoSNPXcJyDNoc
3ZKpr+1Csw4uGlhE2zSKa580D0PdGUus+xQZcoEjaAmLbtcF6tXCN7Xv8/o4NVF4jOoEApIzX9g6
LhL2IZIUJcJ8FOCd/dMR6FwMVNa54r5XTnligedwJYojRzagOOQdLUmWNyQKGfqxMMG8zlg7sXPv
kUvRRwFh4QbT0Z0axo6GXEeMMJvUddgDEpqu0eCcHh80zlEnzlwcvll4tmPwHJEA8pLjEH2N0Bkc
qnT8SB0Lcbgq3k3qP6+J7r7lMzjpi3NaJzA2SBAmTCKrTnUbXmMduZTR1SFQ9kJ7Rtvxz4Mtfih1
eny67RRr6WlfDkdsaTkc1xoFRgJAaxZqO0TDGGRcvGBlzyzG+5zCSawTvXkiMuzk5Z9aQWpXQ21B
mDvpdXplYVknyq1zQ7kvjGlPnPC5dXriL+UHGifiuHglSKehlxo6gJl0Eo113KBWUTGHzat2RW+a
sfPI2UZZ9UviM2mCTpFyrZ/7hslXVxaHPMcMAFSHfRGo7OD9zlKjTeG7+zYhPVp1swEnzWAOlnIT
ga4K83g7tuQXtQ2vu7hXnOZQ93GKFCUhJdaBQCLvItN3YrOW7tSzxGmfMN3I4gSeM4OG/KlcS/Dt
h16XB0NLXlU4IRnIxWdhd2qZK++eOl21dqrqzc+0i+kqsmNnNo3nu8gbaN+Qlm4vgMshCGCsqAlK
VTN2iAGnjtz0Eyc9x9P/trW1Vx1UGsto0o1lagFsX3XNBwp2kVDVo15hy/GFu2TfJJc6gniEDmVD
157yHPXqkigLImwLDLCadN6zcKgoP3FggOrnanZ+kp66VA+2yizEkYCJnWnpwSaBlNlzc7htuySD
ZWchxRUEvSzsRqBTtHBqG7StuUEAGgFlm9yyWvTC+PId0pcnj9ZM0rCqB1EcbYaYyFr0zqXBe0ty
FStfVuHYw+GEDtYrPpkscEwvZhsOTC6U4fZ2gLW3Ktz50DEeQOQsZaZDQvdAhBKmSCRqgdW07/Ld
GFrpsjO9v9QuDW7R+RjRVnjdCqS7Detm1BrMW6uu3+NTgIPSd4c55clzFmTyEA9TKeR3g40s15yu
jDiXqiIlN4+Q1o6kK2yEln3EEv7X4Dm3FLsEgdADBbJVrDrZhxxRvPoS99bNrsN0O6FbPCb5d68N
jAdQMGWA6TZ4sJ5zB8lxpHkgjQC82KltHNLSJzwuAs0VlUP+rHHy8BFa7LgasM8JN7h7pnG0elQQ
WY8GKNTFW5EUzj4gZu4yTolx8QYkgl0mlzo6SixaRnyQvYwP5BN7W8jWa5la3jbzrZewlOoUm+MF
imS5HhL3KktjWkjS5xa9id/fY+uJArtat213Rz7Ou1f67WpikHxmK1GALm1WCuBhQAbCFz1ugmPH
0CyjUXAy9KKFtpZvdGMksAMf/rL2qrPK6QCMumbgkKxvj0ZUnOZXY2hZHDi3q70PKHnTcZ1zlpyV
8TPVIFMukTs4D/vJG/fw9wjdmz9zmvR/n0X8A9E7QJpQ4zi0ax292eh9Yj9njdNdm0Bn4a/Ig2MD
41JsNXVPa1rczFXjE02D7l61AXWnNz572pDcqRsmZlxBqPVXLxDdBYXNnm45qW0MlaC2sDxKwz3R
//8ppryHbp2/piSabwgBP0Dd/SyzqLyXHLm3YULvjeZmccd4APBcQ2ab+Fa49QGXLWU7dOsuA4+h
W3qLd5iQOcQ46VrZ5rTGDdzf0csnyzLt9c0wsEjMXyLphiY7FUQ+cPyGZnhCivHuEeyuR9afRtrQ
/rquvqdkZMV1fMR+nJxkY1R3/zwYkEvYcBZxARS49MgFMwOmN1oCj5wpQRuG+T0mupPSfjQXRsPN
qo3ZHd2s+2w3zanRsuyuNcPICEd8i1inLZoAAgUi8LATOnq/mVRenkCl4nRz8HO3WvSimi7Y6jw9
q3kfDUwGcdTmd9+2AWsPI+FJFSNsaD7i1JVESsuxR0w//+IpzWhcVnOw4vybM6vVlkw3Dz6gs1UQ
2Ond9UDDWJbDeo2I5x77mCFjZ4lNZY5Wmy1q/hg/+32/zd26Z17RxKdwdLu3uvBWQG03uFjFCxmB
+m1Mu21B7bUplW2DU6CBovOHsq0g+Y3ZbQTsJagMSfHqcIUAhafwGC81eu0zfonqVof7qbSTlxo5
DNQyAAvcF36DoL10+o9pzioezT2zLjKWNJ8mRMf8MuhwmMdd8qsFvaCucVnW6LTeCw2oGzpNNqM2
s/Z+oYA9jclv6RJxgPCe8GeDJh+Oc2dn0OIPc5ZRqu21tMCmCyvv70REQSFTg7eebFzRE7j2GI7L
LqNqW2qNwVDEo3dCL3hFakP4KdR4gpt8mrJpAymNFLa6Cm4B99EMNGp3qrLrY2EiuUs4BHJK4OIb
ucwmFLOAGwZ6vZPzwwXlnHlD7XtXs8IJ5V8sxv8ibY2dT5Qhl/FT2jdE1nW2vi4dzJd+Ja5dDq+U
qcGym6m6wRkSKopEDJlPtbCHXdOCd20i5+YFdrlODH7/3OKdQLo+2SDgD8KbCDthCnvo66+hHg3W
/aSklyx19EzqyfdTiSSQUEDHyr4DsBN3fZbmZR75dhGcIdKGivzgGgATEGTKp5JUTUrb/p/B3O5J
z/rsnI8Z9A/Ihwsr0s2b0XFJJ7pJguKAKtrr/lW25R0c2IF7xytgDCInfjK78V9jDPZKwQddKT07
Vk1MB2luYpjQ4DZaH2GfmB8GU5/vegC+IMJT8phKAsmYmbf+OO2iyAckMd8UUUhbw3UjJE/zQ0N0
vDQTzus4IinTFpO6Nqb/roeRj/Yy4vykaDPUrnGbXSobsOTVakCosDca0HtxLsvN0JIYTTEGtjt2
iSosrQATVXMIMMasCCneOqj9Xgqip9ewAZo1OSRLGRYaLkEHj3KWqHU1FvZNo4u9okPdr6sK6Bi4
hWuZSPIskyuMeeTdY5HfBvK2tnIGK9SZyihDk2SvvIG9XYOVjqSKO2oFzBxiEA3DhaHJ7tbVQXYw
HV7Ox0MlQ1SqvGQ4Ekn61phC7dumFoexCI0nFVshIAsUX3KQQDrnhxEc2XUuxM7vNNoKclI3LZ1N
Fz5JW22kNfuEaTTa2tHZcXxwcPyzNTiMJTYiqoyVO99QkuQuhJYs4BhI2oteybvDnH0BvrfcMbds
bwbxAHNLL95qRdgSpzDP0hNPW/vzQ69s8vUDcft4u8k9zuGV8qY9vluCP99qBvCP/xpcVdHvMOUO
i8f/bOWJw7an+9h4+a8wsWZHxkfy6fHDmor0k11bfx+PnMHLLkWQvD0exVHhPsdBuf/vT9KzkTgM
uXw8svNKXmVyDvNEH7B57XU/6K+Pb+H7WTY5tvHHozwwd0GlgufHf+kZ9WtmeNXl8UgI86dpXOv0
eBR6yDyJkS+Pj38IS1dQjbfiv19PLnq/wAA1cSTiip84oIEGhlTyeAnIW4lWPSqLzeO79sjVRYRF
yUiSFzerSn/d+EFNMTq/uMLRNtHAzfP4bpOV2S5zGEY9/i1+i3bvAVDCosoP9zWBqB0c8f9er9jX
81OM3JXGMP9zntLxBwxxe/zHtjY0z22kjo//SHRN/JoEFoohFCCNMnzofXH3Bq6doIBwuGF0H6/W
MLt0LjPX6IKC1jx6rGWwSwiDiEkRUxX7OrNz6tJofJn06lRRe8OuCL0tDnRj4dUhDUuPNb+MhH7l
vT8YSiAg52C5xaZo34b5mSLWyLeGEQZLg0KDVSm0UXENA029OUwKpe4tm8Yc8SDDbYnnHPNLp1ag
XYkdRZr5lJN25bhQvE2hXbNBJa/enLJXV+HNnz844pNYJv0txnye1CABi4Jkhg48Ry28bIERz6fT
GXWoBqO3sYz/ARBsT/p8X9PYtFBDtRa/IOqWj685eJjmUcCOHGYsRua8xbXThzd0/U63pL7o8na6
TcQQB26JLduG9PD4EsdgBmPt0C/ztsLYPP9tScwJQdjaZ2r4xIY7Ui3RoBsvBEqt2gjTzuNDbJ/D
KNXeHs9QhOO6DZHLD9K9uDLRrt68UlacYTDtF3+0kPGRMzpX38asEjMwP9ZF3G08PdKXUwQV17PF
uPXz3Lla6EbXeOna1Tj/ixYX065rHdSdknPuvJTRnrOPBrU7gns3u3kAiNGq5M+Pb1reDMzXCJrA
zAYvPspuqP33LYCWCzjDQ1wQXxKX1a8Z0FIIPQubeGy8FX0pz1qBIjoIu2d3LIdFARljW3ILe9Cj
aFnYzCtsZ6Oggy/djJGdDLurjv2KKXD3gtWScfy8Kwii7HdZrdDstIUCb5mHl7qxuVguHvzpm21Z
/jOX9p5+PtE0Tv+pu706m9lEujRWiKzLr9S35z7jbVEGA8AwLLasjGgS9Zhivo5fpqz7q/zCPA3K
sba0v90FQEdg90FEQaloBSWhG55ifDiG1a7NetY8pNACyZ0ndTYwsmuYzLgdOgJLEo7yazyM30PC
ncPIEqpUdEk0eWqFqZ8Hp5Ivom7XlLEjVtP4J+BQ9kZqGAEzRZVthgKtOuEkum7vIzM011p3tzwk
QqQfO9s2JUJRGMSnpLa7jec5moOXCkyNG67aOdvQLL5znPe4PdSvZtHiDIYqu+oNB77Qv+PdwDlk
JTuzpLyI6lK+Ku0v0hzvrVFzUocTAVmVKecpKnaiSA+lD07dcvy3rCSnkOl0uiM4iwSJ+W+yNEfS
HaTkdiuCDuZ38w3BBQne/Vmv6zfsqPr18UFbgRUg2zWABPMY/+lVwiqU0OiZn0RIGMdCzC+iBj8G
SDsYkurKZOJqVRj1fWUdXeb1mUfoYFyznBCRMm+1NzrOLvYNb2v5NBLDMGx3WN0IKezEU9hLDusa
0Vlj4Ze0vfz6GmAiZ3fryejVquZaEAdGAYRLyh37d1Jky5OAtr/NUuTqFu0Zx77VorPOkRIMfg1i
IywG/aH86CpNXzoCK1M0EvKVK9pHXplXBzvKazwPtfYGF07fphhNIVkRiIUCiV47WbCYXZZi7D5F
hQUmt+L88Phxp5hFRLp+Jwp1IqJp45dh/zZo+VrjAL0JNcXJe5yp4sYwrhMrZYOu/IvhaHiKJ/s6
+Zp9nY9NaGGv3Mb6hcHwXh+TD2WQ85BaPWKfwL2auilAgffpBl2Zd+WmLMCgOy9GlnyWTnqU7lQ+
U9afadsgRHeS45DREkb2+8QI48uv/WTrCk+9KfNIE0JeOeanrwV5Zu4sIxC2iR4BA08jzLOvO90W
Eiy/utaepf5eMtBCe9rSdwXqc+5U2Z0fnxUFGnpRNu+VSaOVxg3KaVYNxRQqxSuHJwrmDJSa8+ND
wm0ErFw9g2R6TzwvP6fjkJ+j//+spOatKE+BR+Unu1QIbB4/kc8/pjrs1akfv6Z9u2o4QnNK5stE
V9jMSmP64gnk6hn7sPWd2t4XKjuMGMoWRCb7y4GO4Jm0NppIpX9I0V2RHRtyWid8uBfM72Os0smE
paQNiLQcreRoxXuBTuxEm4qhKq2WTRTHNdnjvaRyBtX8+IaPHvS/H+nnn9No+wVA4xiW8fW2Zdcu
IBMyLf8AJExRlhGmxZrzv88eX0NqnG/MMTxFU9nvHx9yTBFrNqmvyAk/IgscJpnQLYaWlCaG+fjo
TUELspav+t2E8uXxuEMK5qbfnPfgSbWcWtwx23lB89Iq4+bWKv/qqrJdMuKK6asU5a0jRHGsuvTF
KrFOdjnkQRjgG2CMPRJPs1oS99quVDvjtRtfLVE4BitnAMjkYsn50zfZPyXbidxB0NOeHRi7rqan
aydT+cmbtRRl3v7hYEgyDwLrU8n5bN3SaEBVyPnMpDDC8tDIl0hUWxLZEe3F4lC4SbMbJ9SiGZGA
PW6ukXZe7Y7GG/z4A40SbK6N4b/IgfAyt5+iZy3JwmPSVhYNO9H/SS+a1sVfNd2+InMRiMC7PTBi
6J6HSf8FN7liULU1svZZDy33bkCGfyqmcnj1aa4rLxRLNPbUi4PVgk3p4FCdsaNZu6pHvElBgg5K
RilxtuEfs9mUrWBuw5j2WgMjX7aiSba6VMPaZw67nSpnTe6n/AbGHefaPLjz7LvRuHRdPqa2Vj/E
1rWLLBXlJUdyvfISG8tAU6XbdIR5mZi0OBgBkkulBzNRKHyN0NvvotomSSTvzD9WcLfABL6L2FvW
jcnEKaP/jemkWmv18KlX87s3NgdWaPeKPOqbDBVmGuagPQvLco9uy8ChUwE+kdq8WEO4AQHN9Rdl
tJZ4VcDeK0R/yNaEa6hPpuPv/8feeStHzqxb9lVuHHtwIqEyAeM6VYWSZFE32XQQFE1oIKHF09+F
/mfizhhjjD8OowVbsFjI/MTeazN9Df8YiHRmd+AMZ3MdjJYzvPH2NMYwZebjz4Fv1MNbz1vhb0LP
NcMm9exCWp/Xz8zliBBJFyu8AD15XS7uxTbwDZLcgrfIS6rbqbacX9L4mHOQh002JJeGnd3Wi/vN
UuKX7EtGwHlGdrVaugnhjGM8KU5zxJTV78hL3X3LxP0AFiC/xJZJGYGKywOCNHp8L53SRf5sccl5
rPDa8DX2YX6TctvfLGGKzIncJXiA+a3Mmpz5w/S5rBxlVsdkJRVocsbZQ9WGvJuotccWOtHAu9L2
Dks5E7bEji7JQT8r8MLsKJHs99VKuFquUx1+crrn+DGtCIGfd5sS4nhsEZZ1jJMZlUMBl8x8mwc7
8tP9YsbRpulQz1AUxxxQCC4kEZZ5rK2zm2qUpZbPAkJOHmooNnCNNSmEmj9JZrs39EDy5u+Ppjj6
GZs+OmC+R84fF/F2cN1VokXCxqhGrKqmuyZ87i0nXm6yXgSp52LgI4B735rM9NAVpbe4dQCqlBf6
tm0eKX2JByINw7pVyOepF9Wc3vz9IOlPAsIQWrJlEx24o7FG2tc2RjBPvLh2jWBFwLM05QvY3/5g
RaG8KZEo3EBu8tGdoHaDlg9rKfycOw/TXIMukBf6xoiePfRq2wEh5HZ00viC9Dm+/P2R0DksLi/8
RkHqHKTqfxOXypJd2/iIMXFdwDfGl9gM44s7kg5D/p2BVsUuLmL9wMquuMAe9c8GHZ0dlf/8yn//
Xp3MH2JCPjbbfJKN3OS8iOF//oh4S4ln81yR+4hfng+ziYAvnVvyNBbbOYqEOnDITTIW178b9Zs6
qtQL1Pqz0CdLLLX6HVSyr2I0i7Nm5lMr2z+pdqw2sYUeA0ZokzDdLksaCRo5zkLDz6qLZ4DcrTv8
qW3K4jTXLGjk1JxUBELFXz8IJYeLCLNil7ZkikAk1BXJJ9q3e7W1RrB/uqY/muKcIRf3z1zaH39/
Rupgfvn7o//+8PfXcplfR1/EB2FtAXuICxHPxsV1OU3nCg1aDMePsaINdTee8QpJt3jGBA4urD/6
SFwvfz+YSF8D7UBFcarlvBAfd14o9jFsdISYtNauSK3x5I5t0GJlBdhi74CjNjtotJhJ0/Ty98X7
+x1Kk6g7ZwwCHG2M94NBTkzEfPXRSEkfy0ZyXDm3EK26GNnzGS6WY3ZsEHuhfg/K//JyY/7k2wbX
VZn3aG4xCpD35QMjWbmKv0ofrow3W099W9mXuevPylrcP7DnwOJDJLMFqhesJeektO9ZdTMAR2TL
KNw03mAME+TdVum+xrK+75Nq2NZGXz6nOr2J1aoVs6v6cbSTNGCy19+nA+iTocGzLHGpHGxQYrfa
BhPD2/zdKpvxUjBrO9WuivCidNmF/ZB51CbR8IuNbFSw6D0LXd1YmHOhZCzlPVvMPDDDEDzDYpU7
naNOTOG1UCeyFMy7r3y0Ay9H1jPFnvMCY7HKWK8zittGqcM5HyfLebBxnNXNA+F79yO2uYcFc4Ll
JMCI6L/GFK5GTrzormTAD5+hMZ4inZuEEVe8JgI3IrgPeofKvU1FUR1BZWQcIXo6Q23HEWhSxBMo
s0ZMWIjGB1itjbC9PX4trAVNzrLNmCiyTFaU2i6PC685ZElUZs1wGsDwVjkLYlXlBAykE/MDiCTB
YPHVM18k4tTBjjWLPDuayv8MF3BLsfTDBzMmuDpk+1cU5q0zW/OpkvZdpr2GzGXpPcLraP/5UbsM
86bV4UV3s7zJcY9jDux2ppjFtbKmW1fhoIjDGrZHeEfv27JEY4Mce/7rOixx5iqlbEfgZ7sjXD7W
NveWxr83Qf9J3OnWkg7MMn3n45zbVy1S8rxyLx2hF/KYKhxjEpwhtN/s2XXY7+bYM3IrPWSVd+Lp
17Q2mY/cuTaYXo/OdVjCtyHKH5LivbNrAnx7pz+0lLIcDyRepUm8lsP1feaRaNKKMdvWjF/vXEc9
T10lHnNPbNQKSvIJndurTKYf/rwp+/FdevJCv0y2rumbW2vST3o2kDhwRbtRzUCqwHDVdm8Rwebb
2eiGQ8fCgXeTrz6oNjgjRDoyLJkOy0jaXquPrDPtwLGLP7llvjdkhJUC9Lg1qLOm7JuBMPpasbuv
m0Ou0L/4YT9hQnI45+NFvDKs3Xdxi3zH8sxn034mk/BSME44srluDwlvY4HbHo1toZz4fqrxRKZk
JVLxZzY8Li396aThWx+zwVHB0Ei11Zbxzu2ErOLRcFT8iL5jB7QPkshIu2SH9kmE5WORWF+4yK2L
FZkmPg+kMPECE7s1eTsk+Z2qzeo5xg/F7lp96dT9GkcCTNYXrxoVOjJRcGaZV7xz6SZSQu9hQWzt
ksVmVNRk/lg4mtxu/kaqZGyd1bmGbmeTpWRxkN6z3GqOyUHV3aGFKOmyQe7cw+wPwZDn1Go0OjUJ
hMvAUK4hw2kkfLVAp2pG9eOCzvXAdufI9BJP/GQZ7NmUPsIj1Wc50+3Os863jbFa0IkSN/0G5G1h
5mcjnPeKkKF4lXIkPonNTLn+tN63TP1Hb7SdfdcC2dJNSOiO50bHsSxt8Cqgfqv+FgBXsy0xoq9/
kMcTwAtPs4iwAYik+Cw0Vswxt8FTOE1/R1wfMUcIMBNcyyYZypuk5aUKQUTuAFITFjQTgEjSXLKb
kxCi2lyJTVLTxmMiRz0k8as73Xwzw1C+kWLa9yV4V/gLaxI4ykq8RRbatOQT/TAPTkWNE+FcaAfS
WLV6GwdRB8CTHIa83YFbItl3+CIQcNYvlS56xNWn3CFR2vAoyrWqPXrb2iMU9jmpI++q8quPbueK
SUzdwvyayU4kQBG9MMhK/mdUIJIo6q4j/2Yz96VkSkFUwjBAJHiqVeZAc5IEEg0mG4vGuy8lsRsk
9R1TLIDXvx9W1KZ9AKXvXJpoJHg5TIYALgw2CU1yLTmDCONVZh0GqchrdtILOPKaDZ+prn8/ZJQi
5tR2Z1k8+DV9DoZJjt3P3nsHDjpzZ2fVFgLMg+gG9xK12QkfnS+BOBTNo468MmDa82lR+f/SEbv4
elcJNuG8nwjI41swes0JX+Fnit0wGJsMZXEyv4retQMzoe4ExHXvJsQB6fmV/zdns+A/AqYJSFWj
bsCysfuQwEldsh51K3+pNmH67b/pylC3C4/k6OvrFLJsbjNsFcxfU/S80Md8McHEjHENjSXZOdA9
KyWmDwPNLXGF+hXJ5rS3ALjkeTLvXQ9sTuNAAAeyX5rW6xzPjPoJyDRoWb0ySW6ln97xRYcp1JLV
S8atV6Hgx59E7Jn4chOz+6wM/sE59PY4xPINgT0ooIQ3QiNqnUAr5842snJnOPANfIKDpXFMz+y/
4ZDSqt2NJiPhHMrEbomQc0NjWrjpnD+AiWGMxRXRtnGI/prv5+jo3zLPGxpk8WkaxhMJyN+ii20O
PFz3dpK9qr46WUVxi4/VuOlFh9ID8U+eXlzPJzc2slA4lx7cCeR4FuqS/ZLI61L0P4wWGvxN6Z9I
u/6Bw4nmJv7mSzODvGPHTICBdV588poRI2xdVzxWOSjRmG8vuHDqBY35oRPQTYRsf09gKngj78SQ
GKdErBmcc9G/jF7oQ6Qh1op8JcmnCLGkvxymCrMHBpScg+WwRN0nivFj69dcz75BnKUEAlLIHAln
Ev+aTBFd4oXQBrJdPmchPg0mG/BuqBSgSgPMABtfT7tOF2nQFR0bXPLqBfECLMgxatrJzVCRf+iG
D+SKByPHReNgtGmgBWxwVaBlROwSp7UHTtmDbDgb68IQO3k8H2ApgN637+EIoDizLhwhOyOykQpg
3ZxTs9+rcIAZ73A5VjHdWsKwRHfOy2hE9yq3P20nJfZPD4rxpZGhs6qeeiN6yZaarXyxsIBzQRbV
i8Gi0XoJZf0aExDVzNZPrGnXMOmTIuR/2GxeUC1n7w5IgszMmuceRl8sqkcIPM8A2QApm84H3kx3
a3mMprTBHcJI3K6/Y4PdWrxGeA/ltKNJeOh98CVzsQ9Vc4OcwTrhj+W/Pd+KlonhmCRA8lPCOQjc
QzcMmmuk5Yhy+GIeAEs7JHRXFtT1y4n1dLEB4QvMTHYfhsV1ATZo4Spy7/JIUlX4rMBFeQKyi6GP
5wZyf7UPa33LFiU+Efj0pBBVrH9XXRImm6r9UwaeijLVop7036Mew1/eCBKAlXxWcmb85fENZnr/
heYHd3M3M4ZqLg7UXEAbyUbGdBdGRpi2nZEIQ4hWR27vtvTHm9b9yKz4LHs3RfEQveZV8zZJylJS
RVHZj+09j06AIMnhbks+WwubUmuIYee7322Ei76d/aOOK+awfNeb26pPGeWE5d0S22KbM849RCmO
ELQwmH+APLY4r7MxungTySSYQJCeE0Wdoto4FklScOnV3LLWiO14+uDMcfbO4GEA7/Ztu1Bw5kO4
TW18UBWDosw1byxIDPbEeYjGtiyfEF1JOIH+LzaAJJJQBh5rWb2bJs7n1S4m4/42ndG5tankLKPL
4iyh6PAa4i55c7ey+51REZeybO+Y6D37WXhtSULboCHYWQlJtD0DqM1UDs5mWcxfQDRWa/d45xBp
D+j3zoubH+pCl0Xlmc+0N2ndljicIyjY0JAX79t0O/7zjn5v+vamnMlmrI3yrleaCYrBjB3xKYK9
rqiPpar2+ratjC+ioMqb2Lote2YMrUt/gLfsfhINgWGsyxhkXoyqhRijf6IaBthA1AChyS9j+LtD
YI0ghXvJ9YTLbmDANGHcz26Cc1xC666K15ZJkHaMnre5Ym6IfJNvKFi0akcs9hYHCuK6FmmyMMIn
Lx9fxABtEhdku10av+ENotqt5zqBDOtTLwgSMwdCtyx/AjI2WgdMxpQoSRDL5Rul4Uu2Pv9hXjxo
YRZbFctbo+XB7uDdG711y3dEcewUS9CgExqt/APUwJvtnWIclIKVTtsKegrSSdiocF2mYczoEYFB
y+ADHHkgkgjXV4tJmMFPW+WBgxgUSjq8tCV2tokgyF4YcYM+Vu5rUi1AoNy5kfFGHvLW8dN3epYY
E8BjopcTfcMPTw8vco0TueSk8CTXZF8675GEmTd78CabSxPDWdfhj5T1oxAclTjj0tK/J7XibfTH
09KjGc17e4cQ9TkqO0I/oGvD0G7wh8EZaOlDzouVfE7Uh22IARDvMAPw7j7qrr3rMrWdHYao5rvd
5+8jsKXN0oj1pCLAAYcTQ2dnX9MpCLvEElI17q5pkWDGwgQLNDFeNxA0Lb94pd/mbGV3kymdyOLe
AjK+swCcIPJwX2usqTWyqtZlY1fnRh0Ms/uIoPPLJ3eh5JCPEcmneN7H1sXQkO1Rllon7asz4Iob
Isnesb76B0hZdeAXCsah1W9UQ3TpVPvoCpxHIhoeDMAV24lo85NDuxJOT6EUoGgLO9tmBDyn+MI9
FAMxJ+/YdIyco/bTjwmq0pq6IYmGdtfn4RPaJxBwOIQxT5HbmPENCsEUlpzebH5AdMs97xQicXFW
OdeM/q8ElIjNCRs2ajxjeo7EnxJGeGF8xDjfWS1BxtDdT6bKxyjuW3gTZaALhhUdEdq83o3RPSaW
e+NG1YsTD48cSlZMDgc+Gyq1DFjPM4Uxhp1H3U+//HQ+W0XXUyLO95yyNyURCK7mAB1TsbVidW8X
85loHEitTY0urOWZt09L4z5ETQlAId5FqmSV8tALA/NvDhu53S8RvYaYF2ZK7PFDL73GjsXv4nHS
E7B1q3z1fA6A1uzPHCZUi/ILEc5VLO1dh45iZN9nRcVPh3o2gG/07PgI/xFyfDp98yVHmxgGHslU
7yIpYOUvvO8k+Y2QkVZv6mPJfY/z4dOVy5sIeSAi28AKSujSOFF0WsSazcsNc0oucvgyIWzhPelV
u3ly3hkUAJDmjOvwx5acTODh+RLOOmSjLsXZjWtEVB2iakJZzeEQD3e2m5wAshx9Rz3l7zpmNBq6
ZGuU8XjfpQZGMh8cjDaL42KWv3uL0FG4aGGw2Pz1tiVJndFUr1aR93vXoPxuepz59N05Bfh9rqoD
ImbMNV55YtRERAsCpo0PIipHinVM+qckLN/SZqAbq6vLIDrCCEkPX78xwtEw3YrS2Pesh+rY/xX1
jXugdOFhgjLUalmdeoKF/f6tbqfsyEULax9CHMKrTaPAiLjm29APRzVCStUYnoPMKs9yTbQtq46O
r3OWHSfctLWa8ddMMvc/84CE5NEo7FggZsjwiYsi1Si7XwnDYDVwhqQG5sMk6y4qdoMqkThDRhQn
YXEiU3S4TUZME91v1QyHAo/IMRsLgmDkIjeOsurjXEaIEZX4Uk0XBxx1+zyDQQVhtOI6PZHKAtQO
yNAmCvWl9CCFLlP57SVroYEecNtxwG/nrPg1WmhOYmE3WzWc9OpSakOYHK0PSoSdXDHFGdsAOuUR
WWUDCpBZMEMm+TxOPVTwbMQ8DrkDucASTAbtzEzRHhhJSmKW4xB/bbyFHklepoHeyWA3RR2CACCO
jmYraMLio5TgQVx2Sgd8RDeZQuCGwOTBuc5wfW6UUZ1HP+fUsWHoG52PRWRsUD0anblvZCl2SMn3
3Vwf6tZBdWqTuzgVnGPaRQ6T9igNCflC8H4hMwP2VMc9QxLovY1+t6kAHSHkZtO/YltjtBKydnc4
DZNbMuJ4B+GxIrtieLemBoggBRFqpiDxjZCFVGSwG2HJX1VvIYNkKNw+JbrzIEagT0WHOldZ06vt
wG5EKWIAyumKQCmfjU2S3vYVlu6V0u0uPpN+coAYpXSBaVCnRq2/UzmUz8YzftnU0ZMY+ie06NrR
O4fbBaJFeANMjcyGwcEfI3KTzGuINcBtQMi6FitOSxT73IZ5GkbzNYnAmWTAQIr5PgVCfYrQQ/L2
AEKUVa8FynKkyG5Ee95IwITocU1GVQ/kojFsGdwd0IN870wDdlk3/r24lFo+MIu+ZIiIt4unANs9
d9VvtBMHf9G3pkswmcuuZVdZtlr5FyO1CQ+al2b7wTXlHqGniQe6LINs8qIjzjnqJuNrDGV7dESH
6NEMGnbJc+WIV98Pd7oFX+ihd2Od99tbaoh3q/FSgBw3JsgDCbzWdAZhmxQIKJg9vLfsf9fVDVOq
BqDY4twXi7mm86p3nmefXJ/CwN9kj8IKaKMsOz+k+D64jkIIdMp5FSN+qsLiu+zxnge7XnslfV+L
aDrPWgUAjvGr148vJHZT6KFo9UzSvOcy3LP1LlkF0jTJTpFCy3WKo4uw5invd/COTnPMEkvgk+O1
CwxvntdUVAxxSXPbOdEcuNECrrBCcNSEmGAVqA3UFxdpER3rzPGh1Nn3kho3KiHlWU/C24wMz8Bl
1XtSbb/Hmq+48rCKwG5lNoUMzu0hMkIMGU52jrml9CbOHiCCUJrAs40PeVJagU4b4gB5FZ0aaRb0
UnjwbvjLxT1y08/N1SKT4Goa7oUGYtcwj7pRMWkZfmbZ+yRTlId2tCfI9ykZI7UZITluQRg9/6UC
zJ0OIiOZD3Kx9u4Eqr1jGRQIBO/boorLXcrruIVWiNZC9g+SV9DtX6DPXJups0EkEaa8aC9FapCR
J733HfrGzpvW0vePGWE5tWszg/Q74App8KiyQerXogU/rcP4KiADueYiKmwGIfjK5opFXuPrV3zL
UCeMJkg15kCPAdJGTMtDyHbiBFfggbBberIZ9dnEhgm4/giDNoQ1kKTiUpjpFUtI84s8sf6QjQPP
BcvjXTGXF21QeFbRp5GEXzDNLnZbTb+y+TVCPYORkT2FP1OH5wWAkygj3tD1YzaZ6ALZx3jZKSI5
fC7SB5bF7lPXs0Igal7tnfAg3G44J/OyT8Yi3cso/+6gYbVN1T8rH3qxJP9ErvX0kNlPiSXQgQ/3
zoKSEWUTfcwCMkHjnqpd45ui4LL4mAVLqh+Yz2l06I360bMgxllG89Uh+R5SRWpCGRJN7KiNjq15
a5OKWyd1H5CRTbOB17iwU7iioO27OWGGHNW/uWdubaCxu3bsrkZf7L2YVPOm4K6uAI0FsrMmLAlk
OroxOx26xHDXG+rdsaWzi/yJ2O+OQ2BREE5rezxS7b37fg8bCrMs/CH3DvlXR3SRn1CtkkbXOArJ
Mxoytym/ncvCOI/cIGc4IMK9ETmIohQ1R5GL5ZL4YMgoT04JA+6dWGrniIACLCADIrCaOCgXayi2
Uxg/5jn5gX1cP/TtDmLFmjnsNjAnnvPKhzodivZUV2Tg9CMjHtL4krqSh4xnupcuugbih5LohAJB
HhixhluPVt8s35Loxqq79uT0xQ9qgk+2NU+SP+Sba+awu25nZ/lrYF+6agzmra6755SsiU0c1Xeh
K4Zjse5JRuwatl8/qDIiPVKkLwNPO99GkoSnm8Wb9NrAHctplc81CNMTe7xNDIYaM7IUz5EOOxXu
SCZ89V71zhvXAYE9Yfh7rOIX2L723iWCh3YEut6SFGcVI4fQhjhEvCAQO/HdgYn2QJ7nxqEdSeT0
a+ST+IMx5xk4X6BI93cNiQMtrguJU5Yoy5bMrazlEYNVhTe8g8BSQdLui53w6+Rs8oQcHBwGEGye
hiREydth5BIu0UYUA4aIEI0MMSIHFO9EQH1r0QS1ab8qP+k5xAbm4dTp1YA9JTOCpUF8s446A7+G
guUwM09sjV1i5Cosp7c8A79EwU/MwG4wqqNj629yqbgKqVzVyg7WdxPEq1OV5yd29gGp8HftmFxD
JtWblEw3nNDchVVu3o6LfEoRJpIaDfmhqGDZRC3DT92z45JcwrQ6IsAcvE4FFN0HyOKhQ7NfLr7H
CLC9SyxD7TPdQg+9X3T9bjktg21M6JuyvtgpsVwJh8vGSJFKkOdogB2okOutTglo9Uy/zLa8nzzr
U0fQdEyTHd0C80OFJfIpW5/SgkcKOE8J1xLywwAO3bAY/aseQIMokQAKQjarAR2/H/4pmLgjqZA4
GXwmErmj1MEswqtvIN33iqUIsjp5YzbGIC9d9qpBa5ZEP1UP+tZIh8uo3GLvustbPiafWVmDeK8J
eBGpYOM7c2cWnEJ1VO4EFbdGbMMh6GUH2OzVdSqohkg+vMedw9JYbBwLZlKsmX+GJlscvbIAxrb5
qK0Cp83QnxDtkhunGOzWy52b1eFVWoIPse2eE90/mAPnmN3KY1Yl2dEyzRNAXTC3ghF2VVSUx6L6
GFOTLeHY8HdDtuLrthlsFjmq/SRFLdAkw8u8+JfZ4EIl3mZb18qic+jyyzJLxRzCAUsOmPocchU/
uBphOFmYYQL8rFpYQLIkwcxmfLZt4wYxKOxtVVv3BIz+yeGOXNumIYR0HWcm9buwqo7qmvm989KX
tvmQuon10CddcQth+QYhRXnKFkNuSNBSL9EcHUOT0SGphsh6lmPtTdPJHCF6eAheZU+eFTtrLrOJ
/XM6YShgyO3hcbG0Tc6uXckgQ9F1Jyqlzn2Hos/eZX3MzpzHPlhGca/L4YMxJnmXXKs0wS9Adcpt
uUplEv3WZVkHq4u73fHf5YTihC/4j/D3sZizwyCgfrpZaO6tDE++NSvMXMOxcbP7STbxBWe8lX04
U4l+WRMun3bZnjPujJkcPqHPynOJvtu+3jdOe0bc/OkOCQKBYbggvGEDhFuD4HeY3rHLHqNCZlWG
+bvRs+wso/pjTuw3z8LxCgEq3vgqHp5MV933HvZAOEvkZNjVeU1JPq7igEvcdAxNloe0wa9AgCTd
q8ffOj2bNVvgunB2eWx9sFES7BWIWbHkkh7oTu4a/NBDbE4IehQYZwZrSy7garmNe8rj5Yksb+yl
4oMT5T35IoMQqoHD9R063V6uKSyxsPaojZyN2avk2HLVuSu5T/oAVf71/5PD/vznv77+b8lhyv77
Av2T0bX76D7+4w+LtW6+fhT8MTwT2A2Sj/89PWz9E/+khznq35jJEWPYrukJiRX7f6WH2da/fd9n
hA8HwLI8Gph//UdZ0Xv/579M599IX4UkbQzpluk47r/+o6369bfIFQM8bPqMdV0L16bt/L+kh7mW
4F/5P9LDiC9T0iXaTEqBhNoR/P7XB2S5iLQx839MjTuMTsQUKO5z7LTeS93ELDLhMTRoaknOAkaW
RzW457o7uTK9Ol4z3ddD85bRnGxSRhAHPXVvcP/UtaDPxjUbvbjutz1Z2ReC2aOMidurHdpuM5b8
O85PD/Mk3ThnHj5MIJP/Ql4eeBcZhlsjy+KHiC4UPTS5XpYJR7iEEfi8DH4GpU6i2V8yE7tDbdxa
FOJ/f4Zydrj6aXKKeg0ksPRZ+6YsjIsSwMXooiF+GVwmiQUV2X5hknVVk/u7SwcPHxCZpI1rXggZ
+QOS03sZxiq/NdZn3ll/SgE03NhckJv1z/z9wz6LqYuoGID//QyWwfPGcdDlm3V5qX+ise6Z9IC7
5dZU58kixWAkuIIgTIbHcTLA5wO24vXdgbXmbrQN1J858C/T6gDb9urW9bFdMc16nKrafFRJ+UpB
81PWbXTwVoU+M6ppb0CV3nYNXfQA59TvC0ruqvtB7doFIxaNbdE2BJF2Um+7KPlBu2tcSBzqn1BS
d8d0KYctAM7prkrQKK2/TnxWnZBI/88nIW7cWWViIpqpzgqy+5WODbiYPaLN8u/CRq6+ycEGrbYA
uzfj7RL51MNAUQMmKds0XwhaHVPvmuTOzdCE76DIWE+MU3KXexDZOnNmA4rfyYQIsUlVKgIbPwp8
2KOK7elc6Cg5DHb8pE1gnAMjkha9xgZcLcTNoQsso3isvDw5WsJdWzDjq6CpP49iPqWUz1gSkGNf
i3wGYoCxmLIPzw+aHMo27DYu6Walj/25G4UNG3s4RyOzsRUu6prxE4JQUibTizktydlfvDt02fmJ
Lk+6Y4/yInrvK3Wb01xsyz9epJyNzdJXtfmlWbeBhhVBbLL8GwbJdNeLc1cgqTow6Lotu0mj0LEe
poTaf103uMCNNysTicCvjzQzQd+b5XcEiLBjtkMK834mJ90xZERcWsBDSduS3WYxu5Kwu8+Qj22b
CHMCwZ4QrdP4tXCGN550M7D7ObCBISTI4tmTdT07gIZpFql9bDyYD4y0DaHioiJPZAEmzEzApK7U
1Hed6nGAwt1FEm38WHUgaw8aLFR11mzEzK060fZHQq3mEGif0ai84IV6mqLq7GBtVJhxgqIgvyEp
+m/p+Uf41/fWMDzVhDD4HmjOvCJ1FS3bdlZPqV/e2ORuIIQo9qbEZ5rOB5vum/VOd46KlYpuG09N
e+eXIJM9hkOOrkk8zemsao0ZmV0S6y8ihF12y1A1SFG291PIglVDFC+q3ww9GEZ6lve8/slyERcJ
DCE0y2NKgSGf4eGTZWVZf6K6ooBBZ2e7uw4QKY5rN/xSrnc03S/dgZAVwB33dUMeSlUAKuGcCbzB
f8IxYEqPNWG9wDK0sfbDW9hCx0D9VIiXVtRvHdaITZeLXxLsC3pQj40q5vKlIKioJ4s3asHzDkm2
q5oSkQZ1dDnA3DC1uHNHeDa+OhXEzexLtzAho1nbRoFNtcWN6ceCyRszoTQlWQS+xpbH1A9k5OhN
lXYBDdDtgDycEnF4IyYoYgmQrbFqj/3IRs4fURiq225Kv3VKwLSxHckNO/ZJdtAkQtWL82Tl+jIz
fjbL+uDN/mckbmXHDJbJRZTTaphmAmZ39L6KOnlsyuSlU/OTZQwXUFBfAw70gQBWmHcEDkqCjzX/
MtOcDarB+zFGExd9EvvwKSP/fpAE+EYc44lBIkQXvmgDWrTOf6xi/jW2A+slez4sMs72xrhGJkSo
5rNbrdgGxfqEUCWYneEMlkYeyoh4skJItmU/enGfU8frn+ZpfE/ME/whehjhoKQBi0rmUI8Solv2
bR2Fd5ZeP+2Jt1qA4wApSkWeZeSO8xbsbgOQC3C7783vmpwGHng9/fHGl2k0GMTy/PnkHzKDeC9b
NlMjgZBBGnoO8NkuWKM1427N6gKbvWWmuk1czlgCupajg1tDOyvsY5x5mscwBJ8gsYXlTqOpIN8g
JmAdWOoC0FBKH92Xx1KzGwjXIPh5MMnYyW0V4KOZbtTEqRxacDcBpspaQJBKwze9NO1NNULEZY28
HVHr8wCnwZAOSFYAVSFsoE4VqXduzbamwszhfMj6LfWQzCfcUUyj+1c75hUbuuQ10kAO7TixHrux
tgICEKYgqb+6JIb2CA635RdFWDOUhN5RTzF3IVS/DevKp0lO1776qnFc7ofpmlsTq3uFNoRnTZ+t
XOizUTgoXjJS2ccQlAUta1qO7Smq2Myj6tmOktFDkoh22+TawOrTd+Q9sZkfTY0QJK/KYwQZYqt0
Gl5JmrvqsEkCK0XcC04hC+jIgUsKyFNmj7rYbyg6IjdGlkMloRKg1QXDEh0WOw1w4FgnhKSh7H0Z
s3HdQiN5MUj6LmSL0v1RtsYCx1MCAUWzhmaCc64J3MV+Q56KV239/HDgOWiZk/lNSvxEBhgQgRgG
KtJpquVnjStIC/TDXqgFYsC6Aljipmej88ALIGbZSWyByFvF2+TgNRSOOGXtSjO3bYxs2kx2UxaD
ZHS99lIu5JBCRvz2wjy+QrHxX8Kyf0WiYly13aJUWMsaBKrPNkOdq+Ms+qWquRa8eZI3f3/qheND
odXVl7pg55h8mW7tPfwXYee1G7kSbNkvIkCXTPK1vDeyLb0QUkui92TSfP0sqmfuAQYDzItOl1RH
porMjIzYe21nJBaGCVW5swnzgCFkXUt9Ku8Tc6e9B3kB1SVTj6bMLtw02i1tDO2GGezbgUBzYE1J
bvz0LvDkNUMYu237FCmpZ/V81/mTjk5PaxAKarqXu1eMGBaq0Ys5aynFaBCUo7gjItAsC0kqyRUc
z4ZWUnP6fWQXrANDMp4g5VzKkvNpxeQHumaO/D2VwdGZP/z+6/dDmY8Bz2eUzFYYrzxa/CySZnjs
Qo0PMWD334eicblzR5uY02zSNv+eMn/193n/PaTxppzl//3//X69nr/tf8/89x3/e/z7L6OV4I3b
lmjC//nRv//69+vA1tBaCs6g091rkk7DunX9+M5A00Ntl7cP7ewRaAwD3mANhLJkGvFMHcqMVMn+
JXUHBoKdE/xRKIopCuLhTc2aBbIE44+iCN/LxDQ/SQi8Z0TxfA0+EN++i3+GAa9u5Eu8c02K9BXX
/KJMToruDTV8SBkrmM0OTjNP8WZdiV6sAf8bP4Fj0WOp/K/IM+ZGVf5X1flroBL9IzKrn8j3KKbm
yLBoSvs/vUb8HpTj4HW+TLBlhuMz1SwdVq1Pn8BlszX2mfNQjhJrhUiHu6vgmRW+VtyGUgUbSOox
ibOOtXGg2Z7zAUwePDd5qrSx2tG+EkdVtnTpAcgdbMW9RUvF2YN2iY4oEn2Imnl8aiT0SWjl6bnh
j9hmaN4uXB09qvSou0IuZTQA6f7mNybpcLHy7r5gwdEBBT32XYLRGZvEU2ehkaA61Z77gDi5gHbS
aw95ABWT7/2JYmwiiI7VO438v9Egok927CcglxbVhn2WXO7fOk4/D3vJ3JDjpAJKgbF3+xnnGRpX
DIe/L7+jvVYNUZML5WhYykTNXG5wtm5jj98p0nBOmu5f3BNPrtfkn61vfOaGr79T9AGQIrvsDYE5
Y9xCja8mSemLbmjilzqp2mVZRNYTHhQPG4BVPQLrUsAH4/AB22e0bjvDvuUN5DEYfcN11KkwxyrB
iW/3MDtisziPIg12qlXZKUVDt5PjkB6l09r7JFbZwYt7FJgKwHjsGeZx6HJOJrRhT2ys41YoKhKT
o/VGotW4GKQoI0x309s0RzmFfd7etWK0V1YmzYfCgWwvtCJ84vY3ll4Vds/VwNKvaYMEbIJsy4Cj
+8exORniRnHfoB0AgkwS9eH2IRs2q1uc1zcE5yjhRHYwiN75aTAtiQAn3aIjDE+mOHYWqVj/e92j
hOxfk9ibSLqLyOxJRpFE/ukYbH48zTvolhi+urCk1i/dz1hL3zyINx/CwFZDgIbxxl1EcgJRlH/c
oBD07IXxEhL7DobLyJ8tundLu+zlI9ZGOo5ROTxUUSpXBt7B+5xdAwQzBLhbGummYlZwsbvU2yAl
M89cMSaum2k6odnvd34shuOUhe0+TI3xYOQwPGVd6HtqzPIoIt/a6QyaTz14ye3ABOscQ73YTr7G
uS+o643VSvPaN4HBsu7DP5jNSYpW7kNkI5cOPEp/zarl0lCj+4T7k4FAUFUvuprcRVsKJqNwIRZd
n5dv4UBBPE25fG/rBh5voT7rjADHtIu/8KKcqKyc77jJt4NACrlQaoSPlCDvJ3gw8RxaBsWHNQlE
KiYBD6yKJropDnFhZPs/c8dBgrb7NkOdgDS//wuo+jnoO/kxGPKL1N7ynYsa/VRG6fwYCmfj9EO2
oYMZ4ygHfzNpoGExiXu7vodylCovuhX2KiLPAtQTcgrKXyt33bs59e6dTY5iiWbN+vchSnuS7+rm
kzG7xfi12damr0Hk1emM+GYD3w6h1T4eTOcOs6A9e9B1UMi/tRwx4E2Y62wcIRCDgiF3Rzv5mTWd
XG0vlG5eS/CNW1flxbIVZJ0VMt8avmT6lwx/hN0mS0LJjR351sBLknNfmwIq4ycCv/Deap27jyUg
vbaCPxGO3nIaJ7m1Y+Y0vW9XaxRV2dqET3dL/G9OowRU6hVxf4W4h47hbXrmoUxChwWLZHuSAM0C
zNjbPvS/CTnaJy5xldGkICVl0VUrACGNIYJmj9YJRlb66TBGgXcsXfxoa9Ax1IF5BjvHTr6FV+1I
GvBP3VBffCfNT02b4N2fP6BWYbnszX7XAt46sl+9VMboM3QYEVdwPqVisFeakUSAdwkLdgyjfDCY
FRl29RE5U7OXUAwYWdTDaWDGw0+3j5FbGPdg/uDW/TqzdetC9IuDVLf+y/B7l5SZd46nnsXHGc6D
crDAdNVJeDK9C/B/BQ7NS9gD19CZswRqJjm1CXpJDtsYgkO8iXQ+VjQPiEzynEuV9dU9kUO3cvaM
RbmHuOvuhp1Ud7q0zqoSvAG/D4uBuVFFOcq4NV338QTJbX5uWMAmy8eu31Fn7eDnoVPu6MNjBWju
4CKgUZljuUEsGh1A4s5tkrK5awGNewaGQK4tw2EsX987l/RL7/clqalFkTsNX6OpmRdyzVZ1D9df
a+aboIVRV5WMhBsLklofV8M27brkrltRvQ9JrCS9Lk3vGgdty5bu2TCBOSYjp1+1G1I9vOeJhtrG
L5eTXfHWm49TCJeobSd7qQ8uopf5g9PwLsbtEG7qcg0ozLq1qszvhmUip9PoYPw+TMkoO8rBepYe
aSDT/IqJzrmiK9BPLtXGBlsoRUOfngD2jVjqUaOYRk6+chDG99Cy4nteDxXr0PCO8D5ZIzP537ev
6QCpJRNzqZmJ3AZk0988jySbfqYuBHSoAMxh4tES9z5K48nX3PxQ77iF/S0a5deuqNHyOiHZBy5q
QRdL9zYL6GaRZnLnEKDuRqDcvSl7rAVzwgVH1GXNGnkYfIpq+1wb3MxRV9ziivlCJUrnUuRoRZTz
ISKU22HE6R2wM+6PhDApJ0CfdS/SquS/81APPWlgtRj5WJkW0unPqErzjcOOBYaCXpairPnT0EGD
WuhPL2Ep8yWtQpqZ1hSSYAvlK+1liNQeF20KPyIc/mhZVF7aLvEXpLMXL+Ax8U0lXvg8W4Z7G3Ff
VEn3kRcGELHIpxuUBVbp4ChiogIEvSWR1B+9CSAIVfrIy26pQxvA4quUzz5Kg8m5uUVnPfrJ7OSW
pQlGncVoNNUJkPUjWyrmqhH4EcKk4IDn70265Vdcl9NV2jMh3tugcdRejcy8YVGdST0+ZyR1Q42W
PGZk7K1ryzaI2JPUkmbMRLdiM2hHWGr4A8LO3zfYahYcIZtL6Pfbgdd4vjw4zBhhuIqHXK5MBq8b
L04JtI8/8p7B3dhpqEg9fWvNcGpSC5dRQvxyOOntBROquWo9TDcjOqxlOUniYKLcPjvzh99/5XrE
aS7hhN2RZQ09F5l1IQyx5FL9KDNyn1DrNefQAApqiniXdQlidEkoMabWEcB5gX2dWN6FJZQJRJgE
lKSc0ZnktaIAaO5F5n41FWKLfrTXSWA8ZxnKKOhQC2rab1Ib6LFbLcfxcCCBC681yJ1HS2ecZIiH
efj+EAXJz5Aap8ogEUIf+N1+P40vK96RrAh1KvDtB21+fmmFr/b8u3oZr53XM3zUQpmzTN+DmAkn
02SaeBNRDBScAJ+yuCOYjkCjSzBz7BIMEk30EERIL1O70l6jweKwEaU4AvNqVw/5ezIBajNkDf6o
w+HLp49dC5llUlZ5YZEKFnbkAY3trQYZo9M+/H5onZFQLjJnUBQyRbWm+qrR3FwR09FtMr/QkGWU
EOQi03ygI7cFwafQgETvYTvqS60u26uTEoyRdbBCxsk8hcq/IsDfj02OXbGBM2Yj+yrqMV2NzoV0
INbvkYl0EVoXiwvxDtQTbYhGZK2Nbh+NShI4I4kiSPNTfVt7w8rlMoTXiq949HHuTuALbzEdvIUh
MrjQOilHUPXFLpV/szoJnnqdSrUnTXo5dhV9GQ4tlnQY8MZ6sK174tKLUsU7rkGkpP7AoKamj1QU
VE+ur1VLZ7DGk0mvsUXH33HaARTorumO9ThhRHtkjdLWRmsTGZaGn11qHrlW87cEjSrBgvmPFfva
gSTu9szREzd1JBhK0CzkbMHL71tnknWXfqKJHSqg/EAui574yGu06IscsY92tF7iuQyCOnJTWObO
ZcXtJDinagLTW4aSwMknxLIurpiRt3YdwPcjFXGOLc3IOKtwipUZkRsM0OfmZrzySxltXPlJfTkt
zVEEq9i0d/gOj3ETg56Ogxs+zAg/99Zwm35VV4ycupFeK/Eo75ZKX9ppLqEw5hQm6K/EJqJI94ii
BX9Idk1NQ86k1g9GKEtWMhCAoOiZIjEAtO+O/W2g+Wo1J28y0mtle+411BRxeYzDyDO5817B2yNa
y5ojG7XWcjkykHKRpGKvzNKlRtzDvrUWVTmrNVNQiKQXb+La4nReF6+Jr2t0pUNgPYmGbDRDyuqW
xbsM8aa7hc5bxsSIVe9vHlJ4RHOXzQjCrV2QlN1XTsQEC5J60TK6w23VHqp5vmAr2K7x1G5h06JH
bWMqxjfUK8XK1QrshpGiDVASk+YTt2swn5pUBqKGdvqy6O5WmlV7tiJC4OtNR0gAWnxCPipYaj6U
+I7cQGkw4Rvs7Fq1WJWU1JqtFiG68b0JOqoI/UMgBbrW+MsfO8SUVrktWSL6Au1h3kjAn8Wph26a
Bz3LIgKZRUkLmNhd7xnoAAxPGH3EUPRe/twhtIK3ai0UcUd44Tqw3CnKfQQcRED3ZCz+cLxwD3Xz
kw1edNHlZFwrrxj3SRA8eH3m7qIQv72tTqXByT2pdiaIqRUaNGLN+5ehJ9hhjprsNcB6NvYc+mbn
OnX/eMgpOA4zR5lhGVKOxnHw5gg5mJc4AMeC1CPGScoqdmJg1Vo4EdxO9M0hu765aAgAPniGn+zL
jtmHJqnHelw/NGu6Q8BJ5SBY1Ce9VCCeG4kZylkloe8c3QpQOX0t9EXDcOGdZjeOte5K7FB3zdoB
rxJwJ7MFh+pALKHaHefBUH6Mk+xN0gHlwokYLvnuydZKvKAGVIGgdfeZFbzijogOddTunQ4hdhSk
wb7rOqSvc+Sso6v67kTZqohsbau07MWEzL9D1bJNciIhRvxK3DHBRnhleQNbu0mBFNAISukg7GVr
e7jTtTv+eU5P4i+giQlqdHZ2VAtC1BmdTeEo0JAheSqo4xeV4VjbciRRoDMIkGCiRkSkuWXJNYED
Y9Rz2v5ieJDZJ4hfc7FjQ4E8JKYHeKX26e1F3qM5xUybidy6yvIN83p1mAw6EJkl040TS2sRDRqJ
On3UARghX0v27m7IxsciGbtbkjrfSOcZGZEsBw/iwc77H2FmPC005TKnl7G2qQDJxrXqheMZBmbK
S6tP8poU6U+pHKTAafxG9/hNuMheylwj0LfGA9g24KBEl3Fo7ZwcRRNX0gRnZ89RB/d9nSfsVY23
jV23f9AqS2dtrBzKeIoOHa74dmKxYmMRvp+jLMOHVMXBR16TSMiZll6PvsDJxvwk6OVZyTS6pDoB
riOzvhWDF8yygLEkWB+96beJVmBPnYnvlfLKJbd7vBqLmTk1TvWNiTeEu8wr37oK85HRht7eQM/6
Zr1ywq/ePPBIeyWEtqrnh+GovmxD2reQ9fPf//z7+dxJxWoOxty7YR6+Je9m0Xkveda9VaUHPaQd
wKjxISvs4eK38XCB2OngJcS2/N8XdAYI+zKDsjVG0dGQsXWjl6+enVq/Nz5xSb+PqPvekqYtLypV
6jlm4krIj0zOvw8LR5tpQ4S1ZppUz7Q1aTjj3T3+ftXWJcJH1VrrkTY1WaJFe6ltn6wbW9NvZAa5
Ky92w0f+YNTy1D7PMieuCQFU+4f0XBQ5sVN9mH38HGIM/qoHf5dMCf42A3W5rB12k7jA1YsWADms
vSaJzvy2WN0Z9+IjGJsfCakKfRIAJtVdIrtGeOhOKWdrZs8F9HbGklj1ifBlHDG41QvyCX/Tl9i9
e8xyL7FjJ2sY3QaKDL6qI0xZeg3nD2GY9QuByT3ORYCtv1+NnOGVwOPy2g0xgSr52K/Rprtbs8F1
00VB9RTqzkc3OdlfVJtEp0zyiTGdu7UIX/j/P0FwTn0KwV/h4v5/fod+/hF+hu/3/zzBtDP59N/v
wGL273f4nyf8/g7/3yf8/pL+mOT//ZKtnRPlHjsZXRy33egDngViYJrHUNfTB8t4/n3w+0EKRU7t
QK/n9yGS2eTcif7fM4CTNo99TuWZRY11/H2GlubaTvp0X/T5O/77v5DrAktWHE74lKFo6wB8UPN7
UyO/8Jxbkwar3+/2+4wo6rGvdYO1+31G7WvBybXcr98v/n6YDO81L02mMh2XZq3c7tg6qLbRgNAE
6rDtYM/fmhEFlmu2ODqnIiWdWk5bZ35oTcN46KyBfkzg+I9eE/qPdrcScnYMIJw9YrpEhJfZHK/T
YqCH0Rm7Is5mS15Xrz1yd5q+f5I4kDZGTN9RS6qnymsfYXDszFD71JX/0mdTi2YCq6r9jURz3BRj
i6Xl3ir3DQh7wXED6zqpjIvEzj40tznn4fTWBlLH3xQg6eROXEx22QH2ouYHwcZU/DZKABeVVz0r
HxhEimIDVf1DU+D3yALJph9k/TGPwpWo+nKdkOxJp9xPd67Ba9oSqTH6dOKgiqPd7RrOtMmL5eXY
SgKEFm0T3bqpW8EcAzEDvUJa6qNS4oFBDXExkwCTner7iF0miRhY8kkVEnUadEOwc2tXbt20gL2s
04ROsa5YaAj2k8j2A8xkrOv5FuEpe56dkW6PYQvNLYZ1RJJ77uQLJMVv3e6GtcLtzjF/qyaKVE4m
ZCuxRrgtqSayhj9alL1xaWl4H9JUXn4fSVJcjvj43YVkYAJa+zvQkvhdYQ1MfbLJNHel5/1KcPbL
2v4NbTjtpIb3WfsM58qwRt3AtIZLCFsefe0kOzU1pne0yBB7CPaLa95ZXUeSBRqLQ3rdwyEkEWJw
Fb7KTL8b6GpFEPsPU3Lvik2uV98U0ihZZuph9KNPyYsvircyWpMpoJZNv++zICSFYPKp6oYfisNd
Nqhn4eGdjG3GDnQQa3zEi7KiX5HTFDcRLizIPqhXRAJYO840Hk7ASaKVRTbSuoEJsB4fXTymH0mc
3NqkBzqPMAM/xQL6DjHUNXw58IXIwmvi//ypQelaY2qB2Fs6BnWWA56siOGFW/JFT5jODrNrIwog
FmmCl94kkNb7y20DNgnPlkAayolhtPdtNYJ/ZP/qvB8KFH9dv0FBJJio6j6neTYNMz/nzy6OkCxs
tj6ONS35bKukKsFLte5ReBMZk5Nctk6L4xxS3QaV3RkHCD72EPRhP1R3FQdXmrzMaQsYdWXHrCWD
PYMZn/sI2CmqHbVBbVDDTgBaVsX0xLUs3BlB/yYLqgc/Hw9ZRAiiQZM6wB2q5kFGJbV1y4FxzfDE
XwTknqPOw5tWo4CdSGKllHkKw3JdYtoZ4iTcFK7DtIUYcMRZDJlw+SBgLVZIdGh72CQdVdWVkTH5
bCXiDiP+W9bLycN85071M7KWGU+B90AcMoLCTi35mW2ciDsmTfhSJMXCUKpCHChKV9hseKu7dHgi
Z8lZwPXeksq0Nd2xpOtFF6OKCb23SELVIbZKA0FY2eOyGWjLP5bepZ+SZF0AHWdC4R78fIbu1Fww
TSjvNvUD6Cr/YGl+gx2vdheeMtauFz+QiMj6CNBz4WoZGzZ/VNTG5jLRKlwSrvfRKfc9t0q8kMqF
F0ae4baSxckZZLy2ZEsGiZt+jgPDHSK0km0uBLExTC+aGCJRpTiiDW12aokFXAxmc9ONKl1iIe0X
mujQxNAz66pjWg/kjkOKi5txvKsRZL/ZiJWCCcdBIvbXOffqOuZamES6Ymp2gHgAgSGgbtYLohYd
UmsaB1GCVb3BPSACPc63tuJ0NtjerdaMnbCis9Tpe47BbAktZlg+ibd1QvRV02WPzeyBMrI+Ys5h
ftsZ20Y4mBhoud+UIHBChG62bV21B4nSoX+3oFR6dPISnGAwJz0Wzc8M+wUhu9PJL1CzRETuLgLi
mRYNLoQaj5wTLCtopjTYEIuFDk8pOqYfptwUermYVMOfyzF0lTbOjQJuJg6oV1Ueakzk5OoecyO6
EDNTrYaa4AAMmiNuBLm0oR8u4kdVjoTaacO7jx1XFfhiDIyZrpUPTALABTsh736vaJRr8GjhF1n9
KR7nvNgZtFpueqikoWRpIXbcW9LQSF37C1vbj35SHTtdNjGLJQR6Gjlkhw9iKgD9mMa5Jo6wML1m
4Q5iuLievNGfiC4ebV7vQs8mObo9NJd0RJ1F3HAY0JGWeErZWVziYiXrb3oNOuAfOe7+FWb91yat
f6wAnrnDlhpFwToziG6uLaJR6lY7AZJ61XwSX0onNlcpib/sQdMKXsI9G/o3LJYs8ZghLAlVxhn/
TGIvcmAlhnesmLTtzEC9+1OJGTX59vPaXYa0Ycqv3K9xFpeffvqXaD4abErAC7WGXW3hdxyH5stK
67UCh2yQ1cpqNKL5GPClGLbYuybhGKZGyzzrH2j7q13dyWiZ+zDOlo7R91iDXHPvBVI9aCi2bqxt
OBaSMFvO8ueNkSFr/fdYT6b3kgwDzmg82ZwMOqque/r3rYY5vLI2awVNmq/+/rixQscRJAljSz41
WMRXMXT428+/yu+nvB5gFe1COLG/P9HQkb8NmXH7fYrEMvVLblukv79tI8lzEyO9pd/vbkXGeDfV
gm3DJe+Xi0gEWbgJEJSMLkCqOna+cqm+St97jNLkFqOm8UZYBuNX4xJKirY2XAQat2dgyYPHlHrR
YgpfFLoNYCHyCF7ITMZ3QSCWrQRYkCevfh69BU6dLwfdwTqlL5M+eY8decKnQ9hlpn0iHVfLKStW
KKKTFWrq+BhD1gSDnl5bB4x+nuJ/RXEQDA+cMVa+s2cCEuN0hdkaQzom7M1kw1y1Ev0GQLTipQSN
asP3frY1pH3Cce6utdHb4stCJ52XAgednv0pC5QncfuAGf/JS9znbsx08h6DtwEenqrTQ2g7y2Dy
iLOKwWyRWtKSvrIUdf/RNq8w9+mlUX1Zaq8mIRaNMeulNKSoeuLsAyvaE0kEMSr3KZj7gWhsG3cs
trAxxxk9/4Pcynjj6cwIHY3BQ9Vg02V4EBrJW4Cclo4er5sFVM/z8Uu7nUB7KpkXNhEyr2lTzBxL
t3QfaMa/m4356iIRWAIdXDeDSfBPV/21u/rkBvUXSCQGBnn9PvlptbRzl+5w7z91PHnr0Xx2UhST
pvMCEKitSAlppvjWTNJ+lEwgVk1ncr6P0nUxRNW2y9VzKdxPTVAm8n/JtQ5iN4xFfW2D5FPTPNQY
Xv0R5T3h50Xk07ozTolldTtf51Qhgkc/Z+ha58Z7nAruOkW96LultcCgPm5sLHL4CcYl/A6Frjwm
umJ6Kwfty+9Jn5A6aV+O72ZLMQu5Ckz2swyEHNOQYa0M7Tc0hIqrY2TqZKJjpLfmebHcalZ1kvMw
KiVOrcZetp67o2GAEhJy8VvHtkwjRy2qAZs1+W2E4niExvb4zzuICvjbALkKJ6NMYcIAxo3kcgev
UzAa/cbSSxg5PqlMzLrxMUZXLma54DvoK3W0aAuuI9agKJt7vf27i5sM/FPy1Bn1hKw3f7Jh7KCE
Z19OCXiIaY/XeNsz3X+N64awWk28OmZ+pyMEbY5tat2G4ijOoi0fRFOCGOtmWGt0p1l5nKzkOTe3
TYlmssxACRjpdhpS6FFeeurM5gN7QnXT+n7TWSI/+8G0yGTS3Hw1lg9UMLFwIgIAaf1CA7+pKChO
1L0nWrsbZWnyKgVRoog8Ui5+kHyjNyw72/6JOU/dJQ0hHM7XPIf8MvFT4KvutL74dh27XY39ZM+7
dPLksso3zlKvayrq6tHM4+lIxORzykHDg8W4lAHqQivm8jNgfqughOzi4k3wRszpxDnpSJ+DpGQu
T1Z3ytFkb9d30kS0zTACt+o176Uv5V8Qr38JQy2OwsX60fSzC52x6T7AN3KzDWDHnlOQ0RaHRIkz
1t1kplud2VH3RZP8KSY8hGWgbTJBKzIa1V0bBvTKIn1i7JFchKtVTwyk2URA+5F9ONpLVVX2NmnO
RpI+x/VY7yAVrrLm7Eeud2+tHMyZO+TH2vI/NI5w26CUmBpNhhishOxVqByhQSFpSh0DpyMsmg6w
wKb1xZI1yJp71uMqSQxnVSqd7T2tUOUGFYOYwL0WGAK2BeInjgR+ccmSj7qLC8wbVrwrhW/ejFF8
4NyLGH3k3a7ss/eEnjRBFNz5aTzQjIevLGtBvHSf1ZeEBaJQrDO1rWtQJNPmKUpz1jL2HShwIN4o
PJeIzibeiNLZlcl4JI7LRrgU2atevDA/pTEQJ29lZ6MB/v2A12hjdM1d0jZa1ulQrERd66tsqDPc
85ynEI/te48TbVsZwS7DuLt0PE6i8QzxcuAEeSIHDEhnGj3ySBgnPDBRk9I0DFqyxOnIMQzDfCCL
B48Y9xUC7YGm5YXUkKOZo67n5BgphgbuwNZhOcUzmSYxCZmTtzBlx3HWcbmcZodsTqqAOSb7tjUS
su47RFchT0Xr9EMZzAlEoKPrFb3f0LtPApgZcBSQKoyO2XuSo1MN58ysCUKuiyty4/yhMpA4mwGH
mx7KbgfZDQ+ty2FL5QRxOipgduQ0qHXGktvDrlHOeucpiqHDAhpbWmo6moPlLCH+s4aIZNuZyYSZ
IsaILEOgOt9W5vSnrq5fo0yKNZ6PV1Ldz1PQH1LPYISYOjq6LeYgwh+uXiOfK1agVZ5p3p8BuxKh
GqAIykaVKxD3axOMzKs+6ISu6frMMzJ3g0AfNmSUcxzYuG4jEOiJ40zYoehkB/orOGmmQ74dngqv
eJ8HF/eBouWattiujKS8YEHMHhxwkmuVW6if0vHaKK95qhwLcsmbQrvyWoCEZJKJGou0MblKgrhH
ukkQrKi1egVxEKG8HwBL8zClt7L48gEF067AJI+1eG0/Wbi+EchkjFMBC9k5AbHJqIY/PlAdsHoT
KZGlc5rWnOotXhBLPjdJnm5tj5o86qNbZOWgJ62Otb/gOM5ZsDkaiEeK4XHUQIlhEtPWbjICVGVZ
mQRus7oOKK6TgDj7Mucknjr9inHSCwxi85rHKUNQI3sx+hZNkXQ+g6GFHIx5ui/pOKho9nhMxZ/I
IH+lGarzEHLzDq6uIzEH2R8rhD9oC22NMZ+XBBvDI6o0qCBuMP5J1h6OnW3f9H9pUdz8xBgeqJRn
VgqxADjvv6F510tRVT7JSoy5TEHmehL4h57gJZUO68by+atmIl+egzvNUxluM8u/Kkv/Ici2WTnW
1GwdN/mCWweHAlxoE3AHHVxMPZwywVwZsnuVyQi1PpPOwRzcfslGPxAApmmHYoqfjHyIqMuME2xL
mkCwHYCxagcrgU7QxHYD/Chlwt2z8Pton2BQhtXJzqd7piX6C6H2TBUbAfYv4wTTtj+9Ga4sIcAv
DXhzOtrnZ9/2ngH10XJ8nSgs900H57fN4qtZlTtougyoHcJJLHriWjmGL8gQaUH64pMnUvcj18oG
XVsQj2qvofnir2byDHnxUPc+BHjaXC5Z31utG5kDc9i6so75QKPd+iAzbMwyu+r0QogMZNPCN4Yx
wPehyvR69qAzdgqxyh96rPVUGc+hgh8F2hNcdm5Ak6g/HVgcXku7SFzGHMZ36E57N9EBB9f1Q+XO
7kZNO2baVJ5bwZBKRuOz6BQxhGHhU6tyW4aZLZHKazfe0O8Wuv+hyNF6hTRvqi5GxIT+ciEKkjwn
sNHSbVwKyeI0VVKupPYaaiK4+2QTF5xCEkoyYXGhZ/DaTX7QytKIOx4txGWTAXBa1toNdD9F5IRA
MJ3/EFXh0+KAD1IYouu9HToyiDIfclSTrdhCf7D3/+1qWT/X9vAz9qZztnQCCaPkaPmx/ccrmN1o
abEivcW+xWH1PI7FA4Akuawp7LyhtHckSplrFyYRZNz2qTI9YyFb4Typ3Hh0Mzzf82kF1iVco2Rs
Nk4axK9hnV5cpwmRs9403oVFM4zhORkM/jyy5bhoo4NVFW+Iz8UtNcJLbSa8UBNAaYpY4Gvq3nRi
uqXQNGdLpbMODK1YgiI0Tz5F/CLu+4tbRi82Ouir1djTi5m5i4ZgVHRFnvmol9FP2rniHVbND+qN
CI4r8yuaBaCD9Uuge86fJVCMU+S0e7f21NYaPXHkXLfCMAQA2GRcBUB5ERouU/C5Lu2s9mYF5Y/t
lOc6GylPS7faK8ZMno0QprRzCtKw/9MY1bmYkEC3RGjtDVeYS/buch0XDHDKGDpNgO/BrUi3EMyS
hBzFFuxk8JBOdD7x0kUbzELXAVkCgsHhQbeJol5EZpLf2lanB9TW8KOLFumE4xIEbg0o23vDW4gy
OFiRppZJre2sGvA2O0q8RR7LMdGMv6KJ8O9Yc2/efDhRuhOuk2SwQNJl6hjBglopHQdmMOgHz/Qf
DFWPx1YHUWMZZ9XRrjaFPEDzjCEQy26jQ8ZaZPVkLAAZMrZotO4Ym3SPDUk59dbx8m15azk3Nyo6
NH3+asse3bXlrtTUVSvLGzeoz9Qlynpta1RGCVWGwnhys+B/sXceu5ErWxb9onigDZLT9FYp7yaE
Sqqi9yYY/PperAv0w+tBAz3viVC6N0uVSpIRJ87Ze+19YbAH6ghJLdEQgL+gLW5oRyLOicipicz+
EgG9JdUOMBTu3afZtceLyw3+WEAEDF25tvOquNIhIh40VvPGwfUCNkQm+/6xs4v84vRhfcHUUF+8
YI7w8FEjEdBXnP/5Ek2cEoRcSIr02Zpt0+TYOqq8/Of/I8GEx6fzt7BGKqkYAK4twDZnj0hhWBpY
kMjnBvRMMYC+znPOnHe9vUTscBob+oIOUvON4fsRGRUOVFNMPPwU2W5Gq4guYzdDfYmI442msTXX
NSetk6JdQLxzs0BCY/pNGcLqsyPyekscSQ2toBq2bUsbjYfAPelUWps5QHSnhmEEt5CPp78/xs76
bqPbCYbITEh0Jrz9rLEPRjwjUztCFVlmzQSMBTzZaffYt8kBff5Hb8diC6EajS+BrkNzdaex/ACm
9ps6noK6ODdx/JGW9jMbbUCFYiJ2QKu47tjR1nVWHDvn209IXtJ1+ZwW5ieey32XBJpUMuPbBktA
ADIXoj1bMduyWSWfUyjuSp09FKObrx17SbRoucLGJLdTi7xicACP6D/crT1VN2yGiPie4pXjy2Fo
eIde9R1JfhGzD750MzxkXH8cmwo+oSjJ+w7ow2F3cZIQ2U+YXZTt/NEVefBJbN2RLl0eKowRWdI+
lO5wFCZGRCry9VDk36mnmMNDG0SX1NGUizHb4HHpq3mL+ITM9BGqhAAzqoKK9lXxYPGm3fYRYcBz
bT+D7sRdG/d4shP3QaVAFU3ksIQrLIb0aRWUPe4+AOOej+xcj3uqnu/ACZD/BYxiZgkMu1hcogvX
bm7Mp3CAB2eG5koL4+bo8lftgoOxF/QIKXJRSvRehwugatu7yU76fdpWydYzoK0F9q2rUO6OyO0y
Fx01mMS1NJAIjaljHmyre8jh3WCZ9Tj/kGApH4YcinJGrB8VATOUJuUh901cMP0nXgtWIqv63Sao
lFYRbnyu7zI9shb9x5DuVDQdamyUW4FwyUHDtaJ7UsEQerUG6DBetlPotslFlo+LsmiN4j/bI7U9
+yEB1oVJUDOsqXXjqFcEp3szsF41xd7WCW4jOOlDNiQvJXMF1Gm3OEueu2ZINpT111bXD8bAQK+y
ETHavLFyoTbTSnuKHJPTsbPEOBUOPCc+ijKP7S2C6HdBbewjqEgdZCiO+e3P1r6JxAO+6Z3nQWhy
whffC9xt548dhmJ5j2wpIZtK9GsRZZuipDFfVy+Zoy+kZvZX+uLmfjK/0nl+hql8qCrvO3IotbIh
27tu42xk4X1XJEeA74iPdmg1G4hujE1t45Dl6itPKfRYhynA/Lsoy9G9DCtqB/Ts3KOrFERs4zgs
ziJ5yl3KDWJLG8s5OhGkZQ5qkJbZaVeSaVVFMC4JyoIBjlGREIxP/JzRmcZQMj5pSiAqDBbCEPTn
etIeMLLmLhO2s9Yo4dqBfv/sTo+J1z9JjNC+lb+0orzmyn30XYjM7HKQPruU1TjmCOpSfU2tc8tr
HgzLQa0+jIsi1HoVeQAuHek3ywaJIP67cjOQjAU8Btsy4Kia8gmJ9sk35VujHFT2Mf6D4QzpnQyj
jrTDXrwKTaNG5hipG+MoNR3ktrhPZfIhHMPfpV73wtByjc7+NS9jskN7uLI6yEymA67GQ9P+Munn
iQkBe8DhlGkK+kj7W6RDQzUPPFqm6hVURMZ0dopWHdk/Z/hvd3Xe7UIMw2K4G7JoWnHurlat8ApG
xvNTCqIUL1e9TRTzIMFpU5joOYdBIdrpsaW0XbnJzbJcTPCUU7WBsalj5id+W8j4uyk8LZ8xJRes
wxJBnRIhcQL43iovvRuNZBsGWPjCCZBFl+7iKXqZ5yE5I9leZ5KzqzdxUKZZDtnc/ChSnEguCm/c
xf0zQQCDrc6tIbFtiLtxpLqGwVOSaYSTXt61TfrUaebbvseSFpn30kd+ZJDbG1UmNDhGtnGjf9ED
UbesaOwdUwFzazn5IdGiuOadvQdG9cZ+f1S0ZgOmzCuj4QqbL5haP6ooO9olhDNSxw4khLEkht2h
mjl8o3N1HFSEQnjfxMNyAaYH0lkAAZOT6qfNnyCMfyyj3LshgL6AOLucJN96Dp4bw7wFLUnuxDG7
7nivhHgdWhTrKDQ2pCTO7xqK+gYCEzZoJ/9hh0chTyPLIkaoPNhlf4Tj4B6MVuC3Q3fp+dcIYRi3
6BXXM2MYjUMn9O0rSLrjkIhrXqUvUUycg9OdURC/DgRmVdmVW0au+xnTPplKwZqJM9EtScNoNsUu
lg8nM5mOQ2+tLAe7kjTx8Ue49pIKu4Q/YdIXePkVHlaUIabFvZ6UXDWZPdrZdpj5lBGVJYK6rO1w
GI3UfcsRoKGlkYRXjkqfQc1xfJxJ19bJY0Lc7Wr0/esMYy+2sk9gGb8K0b73EBtqab+Do8BZZV/a
sSW/Y6BHOuQ3QyB/c2uLrACfjiUSIaihhFP1xsuIhomgzyvWtbuuDIksyYlQSg9hO17aqTo6y1Al
Hg+lLQ7wye4Dq/ss+k9cboc+bl/cJnpMLPkbmOYrOWsOwZoszSz2j56HAFfZ9PRDX7+5TLqQqE1O
CCOM9zGZ0Y/Q5Z/MFK8umEujtF5MTWzDCIl1HW5VifG7empcztq+c0X7/unn/TnLmaa4w6mHKEDH
/mYOHyECnBlS+AqcGY2f8mQ5pN0yxeF4MWR3NrmSaNXpnZZM82XV3Bo5gfr8rqIU7EdjvjaWBlA3
Zwz1jEtf8tKlgza2ybPqM9K9UbPYDm9Kk9Wxs6nEU0IRRqd4iWjAr3UbBhuBfnRSiwySO1SrmIFU
uMn74Lo8xlFqXrxQndNc7yJyHrlxfuDCHvWwqHaJ+mRfdze0uDcuVboRO28RKntIMbuesNQV+8rV
jpfoDgsvhxHObz1IEPxqBJ1zwlrVxkc6dufURL4OPaWsXCJnjORRGt5mRgYSVtyncxo9etGmpoki
ZPyLvjjZXYH3Z0yuhWA83GbWUhCJD6MF3t5ic1pZ83h0AvMwsANDTsGLUAddtVHVfaxtRnT9o57d
V0TAP2M8nJIl5w922MPELTd1zbG3AAlF5SPrmdp4bowgLvI+QOnuceQQXOo55Uab4oF4g6e8d36T
3PpZqhINSUz7OmXYprLh2rT2xjHmR4bNRsdjHce4YKw+vhugIgYjTvy2XSlKtjWyzIsAQp5MML8i
bQGBt786fjUatsTbRoqwAze8ZztZi5qcpXDYz4jFGSsQhqh5eLpRjhjqqb0yEApschgSZsLiCCKW
FR5/HT4EI+TsgjCUSKCTmWHZ7AsKVsojZ43Qhn4PPpZ84PYmhohmOVjoHg2VRsEYmXs9zJtx7PJd
MJdo/RG8er99diHTyuSprlisOT07uxcc1eVVLOVokP1UWc0QMHfhedyTx7VOXeamSXBXFeA9kBwm
O1qGZHggFWS5sJBptWy5O5kwmSeOe9UpNIE03C5zP34SnNottZLZAR/T5JK17dCtludhcP0/Nj9t
0S8uiDrG8uSIlAxGra1rh9NlzDL4+DKCzgpYMJ6C9+xG/Lm/wp7604v6s0JMzE17yOMcgIMj3vWM
0EVOPP+u+TYl2R3ajZ8ogG1nWbhI4SpqjdFTBCzgFKx0LO2vIvQIrsmNw9wCG3CsBqUY8ylCxoyt
P/lEI/+o3qFBCT/ZnnK2gXs/6/7MAjSMx0rkwkZWeD9Ub9LitjHNg+Rp0gRuRIHdzcD8VWhgLT3O
580kqudpZNpu+VQQKtVUfNxn/pCeR8v/7PMaGAbR9rH3O4zNJyuI/tBNZFJa3pKg+FO18UsbRneY
7LAW0khvEKXttTPD+K1n7tR0pQrDPRk4v40umk8Vy8l66DDAubpUD45lzRvPqUzimrJsI7TQ2zrM
GYWhMHGUQS4A+X9jII9Vo8hAGAsO7E1ydvMK13bT3saRD2Dg7qMvsqoS3GjdeBMwu1ZjML/3SEc5
DeU0D31mQvo9rNQO+84tNYL3wcxOhDrMCPFTd2/Xf9LQvdHWa48hhxAaYzsVGy85kdB99upb3mNM
F5SdbL4fJn1WibPty+DLgWQyRNM5Sqi4B8e7uQ1mICtB+1RFL7q1lhHZpYgvWtAMpXd00SwMeTfd
x3N9q3u1wSj3NkTjhnjH40jShJf8ac30dSAOdAsAdE/hjMQv+MM2vbMTVobGrudVmpoCehjxbkHz
C+gIN6aAtMugvR5hBqJKOjK1vg6BYHyBzDDrw0PIIL91/K3Rt+Y5r1lFwpruLco6Wv5CtrsqxL5f
+noVTmANPBLkJw83ZGUVwbbFq7VxZ2ttZSGN7WTy4YKGOLXpLpGCeBmk/B07dA19cztWj3Tumj+V
i+d51tdRmQLzisHv7nJvF96VUhUFlkeogQPToih/TMOCnYF/hLaXHsGCyph+S2Q9izTpTiERt9va
KuHt+Mw9lliDzRgD1Cm6JzUqpn7kKnL4Mp/MoNx45nGWhGUzR3wvU4rAVAGXmJMYz3JzQkn5mjeX
0Sx2WZ/BkiIwcY+2M9uMyYLXRB5UOcuxUYbbGNgwmVHjkzsYnzYDwDU9kABefKVBXaK1Jqnm5Pdf
Mud0VwXTPerFep/TAKSBmO8U/xzHwp5zNBwjkszhDlXWqijjVwPf83rOJzRbpIU07ovdsir7nJCI
jyvWRVa9R5LZhKKTxnTUvfSmJNCYyl01zqNS3cy/TZWZ5+F3YIEUCTLvoV7zwfjHamlJJ+1FzfPe
dOjWYsD5sgfrWWb2zUzsbHETPXgTnV0J+iYqwEmjgdpZNRGGY3Egf9E8RuTb7l2n/EUk1cKU/jbR
8xErgJvPGEhM0mgWO4z9h7JMIK4J+ynSgbFemCZGpII1kCZ4q4lUe+XZUJiY7bascvGcjvsIfZ2Z
OhAPQKFSpe7oS3zaWEpkM5/7XF5Mz12WeYqnyeh/T0iUZ6/8afv6KE0ydUFh3421e8/p6ioCYJZD
H2yHqNkQkX6JWnNjKtYwBu9Hi4xbEfoexA4Paeh76Ga3eAmVtF/LRL7PiTnviUTu9o3PEc75NctF
PBenKGhrTtr9UxDZLyX9XSL45k/Pyo+WYcK+DpPuI3Mpc+0g75FIyWTrd2W25wNFhmW0H5Gwy30h
sxCzLq/1oojIATKn/S6TF2TFy/DOlu8NHPlSsH8bzLzDWcDWj5qPPDklyou2/Brv+dg4d+QT3RFw
M3xak8PQXg32Sdr8XUCH8dmNjM8UaTzIK6s9qalp10blBBcfZQjg0+Qx7vpd3PKL9YOVPPiV/Al8
WEtEIjTFS1mKxziyS8o2kl7z0FvG5SsQJKfJ7t9mnyhWpngHJ3Kg6QEBNkUQ72EGsG5OFnPfunXP
jUdAZeQsQomxeOpJzNrFXQ3evs0ObXpf+pbcxALJaOjLjYEclbxu0hNbtQCGWLCQyrqT2gtNsEJe
RGsxo0sj3QunaFRtQnz6Xav3IQx+t67sp9mQaHlLryFiyPd2pPU8yiB/bEkWVnl/QFexZJo7v5A/
dZs4FbRCFMs4MjP6oMJ7sDua5c5yC1U3vw47rP/4g8SUgsSCuI1z6HGUFjNiVASQoAiuspKOyi/7
xEhK1MeSlD46z1bHwmNFgMn9fnzP5scybhGsucamdJ8ApTwYCS9gahmuQxFsqZSvpBfKgwJQJUNC
EeX0i2Z5sYkn4yaja9HRnhgpDXKKdM+Qyc6m3Wh2KZDhgWwqmB7Oum/FhpxGZuDzUysrYCIphSGL
H7HPxEx6x7kvkeelL71ZfruNPAYpZ5HCCNQ2mzcBhN4kK29NET96VHLnOHwMR684WHV0sIr2Zufy
lXTFJc3dJMBoidDrqoPo+RkMqscNmZ8XZaiTO/IUt8rZTJ1gAZ/JScGXxlQfKlvvtx3Eb/GSRCYs
WxupgzQtRLcf4VSHu7bMP4NcSVAK0dqrOYIZRnNKiJ070I0Z1oci4thaMNSPRiQ7E/JaENrVerYK
dtzMJi5kQH7AlIa4avvoG/RSi8J+SDHLYojHfxI3ivsjs196EIyrzKwyuA/pHao262QWxjsSdLkl
mzIgAqnHAdkmBR4iWbwXbhmskKfROS7JF7RYX22buLuZlfE0CtmcCtgDPDkEGbBE2SdNpA7FUc14
Iw0s4C963hpDaj+Bace3g7hVWJ/p1F5B68yk6TUvg7LjP9KLvjgVZe8MsIlxmR7w1J/DNP7Wdf0J
zqREkIKL0Ojz/CBNOhAkMa6mBIXGiD5bQhfCKit+u6SnrnGgkvpKrEjqkgih1JIHYVVk2VTROoYT
8WJAc8WC+NugDnigZQ5dIoE2kOv7tgje53b4Q8MVQ6rwuhMCGg5wTKr0pkfFxBw5WEPw7U9/v0iO
cUF+zqd3aGPNuWL9cArUj4u4gmFgVm+xGnl0CaHxdjy4IL+oAU27O2kx8KWJ+tPfb//9BWDsT4tl
Y/vv/2QsL/v7WobARElYBs6D0kUAq9zz3z+hiM0OscWhpSgJxMtVFG+ZH37T9p1PhdF3BcW0p09R
088nCErzqVTtG9eG2N7lu2QGZAM0hVJzAlKQWgRX4pCxmTHt/IYaeUjd8DqM+gidOzzQiqVTkjj3
CckQa7gpzFyT8Se2zqqfeNYlceI5IAhveMjd7nHqxwhjqMnDmOkD6SPv6HIhwfymQgwPvRVmu2RB
yiPbwMHZcsSp5JeoXnCbkr+EwptiLQ3fGMMgeGuqYB/TO960KcI4TiSu5wbHibqIBWQ8GUHMeS1p
011kpywKke2gXL0axei9ADvdpmgfPhPh8Ccc5sdy8Ic3A+8Iew2CA0QDeXsoHZO8uQKmaDuWNNG8
+k6kgXjqaNgQoYJaOCyy+DNlS6bLrPS9X1pyp1N8HsLFYhW0Ov4M7ZA4HGR4UkIwwNq9rflhR4em
LE1T7xh400EYSISbKP8N0w/6Y9a8Wp4AtNTRXW8cDFxZSIevMu13p4n10SrHH3ITeDwjhol50+bb
gSgEbzAqUnUAyYaRIe+UQ9t1SJT1Geao8KI0Gu5dnoI7gPxI9gVYD/gYzX5aDs2Z9PMHupHjtdDs
kn//mrDjH6+0kVjp2l+5UldbtGfmP/+zl/X7GFf4YwIJ+yuBzylrq77L5wFuwBf9I4SYOehUoFB7
L8brQN4VFTKazzHLjV0cL0MJCBIsD8TqxnC5Lat7ImgBNni8xRHvgIsdb6k1xW9SOZSkGfGxZSjx
JoYpvmwvvLkFEZZEOG/SBa+ZtLDieuAcq54uuRWxxUxTomgCuL+9zr4NPBLITei9eJcRpclZJnBk
HMWZ0+iHr5gWedxVMbBEY5tTNSCdWtqomAtDpp5eWo/nv3/69xerGl7we9Q7t3ZB+c/jxXDdU0yc
QKrsM/h07mM+04vdCjIMcsDy6DEwDHo2E8+43ZYa6aHj/y5CInf7WbK+MJaZnWWYY5EjYxSsEoQD
4ilAzcs5FkOwWqJabRwb+C5aY8sjM00bemZ7OI31jQDXJx2PP5nFQm8OtINJGUOs7aCH9DdhyEwi
4gTD4kxp3aNYUcQIz8V4Yo4PvKocEZUb5oHllYVqQRU24/DMxgkTFWxKEkUhctbm5Fuj5qpK480l
eG7XxMjYfIScJ0qxdpP7XcCgpFYnO4jgNcBUIKTFD69VwSBrKJJHIzDA45B/k1Q/7FKw8afhYDeB
+aS6yTlp1+th0rc7A/Xb0Rjy5hiJNwYbezew7uNMtpSugPsiDuSIrbcYPIetMwTfTUFnZ2Y0wg0F
LtMA9zIvVg68a6uKk6Sbfhp28CPq2d8N5ckf4qsvLO9kagxPhnZ/k5dz65JhL5cEnZEK2R9M8hVF
QQZW4h4xZKIOK8etCuLntPSmq1SzfiEHmgxre2NJ9RQlU75vBxrCOe20MtflAfWXsS+S6TMJ5/BM
u6U5BBmSLK3cUxFHw6ZfJB5E8Z3LjtklEUpnM0nWyoVxTaxPRuR1G3q7JHY/qtj4UDnCuRSNX9WF
4S4sUwNnC18g3jhQOgZ/3ZlsOsRy6jA90siMNg5jjpMN62BliJkQJa+5nxsWZjHg40J1U64BWY+r
cs4YhhIg59oECMcuKT7YSb+9mpuO1hzwiOv/E+Tr/40g7wf/G0F+H3+V/4GPX17+Dz7e/Jdl+I4b
BJDebdeS8r/x8cL+l+W6kOADGbiuD3HF/zc/3vwXQgx8zJ4fOKjWTP5Wh94bfrzzL8+huAQ8H0gL
L8X/jR9v+fI/+fGuJ21YND5vxTSZSnj+/+DHd5T6zii+wCy2z4YZnZow8Flno3IfNya3dqGv6eBD
ZpeE3cf3VSI02zXlq2npcE/rBohX4yM6K5yjaZXBJffrvWgLjIZuOu28PMAfbRvZpfJ7+HN+dRd0
eN6AkVqRvk9MQmN91vDLSBYbaB5rP/jBVdZa30EfhPsaKiAjiqNA2/WoU0Kj3pvZuK9BG8xZWd57
CC+KzG8uQ3rIrYwxKwNok0d/mzsmiRFYq5Lu++87s+h3PChnigjmZY1EuJ6coZ01RI0evGrqMAqW
5Ykeh4WNj2EehD9rHUyh3LSxFled5FdbRxn5jWV3ZAT3i/YouqEWTVhY+d1PNdnTDvDbEkqY5Icq
mJPdbGXUSk2Z7bzl19FePR7VggqMLNPdZ4szbBiwSyS8IpHdRzdXNBUiTzJ1YiJ9pt4RvEzvuxYG
NJ0bFAkUG42J32tOjfGpr+yeBXsEmk3njkKruItb3OVp+8TJGycaJQ3zEggoIJdmckdVkZ8nYPzn
tM8/bOkBinZRYoYuqeoLFzLQM748LQmf46O6tH2Zorqs74a5zN6JrX+wGWONVVzcREj0WYFyDosp
ZPshVc4uqraeyTrP9OIBwzZePeEEO+bEwdFN2ldBAPZqasrw5LRwYvnEPuKkveszHEdqtNk3OdJa
pR3cSXTe6K8xEBj1QD9MR8mtYzp7y+0CqGK2KEos6OQqAVKpLP8MS1TubBPKxHKjkAdUv7Yd3VQk
hgHXK4gwaEaw+DwmxjHAi3XWq/nZTDA0zeGwNSu0AFMZT1dSSKK17oxxJ73EPImpeBF2GuxFQNxc
p5W8/P2Sx8a24YxzCpMWVnCe0JgtxydqBajHHTq4uBI3YpbFyfBylyyh6KyKki1RxfSfhvKZ90CP
DSnqpW+CuzkbNXyPgZ4emvcNEi22jiRsOe75b0aufHrgovsB9uxbzHzi2XpwZzoG6CCvmZG9cFzu
3mE0rCNmMKU1DddC5fURmDAnxkiNVxtoc6ynL6eph6vEBLrucsM5BLdiqn5EiYzi76NfWoioezRl
NHWGBKMeJhSzce8RlepjyLiKgWRSXo0aSXif0pZg3vX380C0IS8DbS4PcuKwPhsegjPP7rsz0xub
GKkZ8+FSv4V1ER9jf9r9/U5lYl6NNkIrU4IliOv6mNdBe4H63V4qQaXAc0yLcU7YVaOJpjR9NXfX
GWS9IvlrVo5xGu0ShQ2dqFUVolGq8T8sFzIXHLBqPlHHzMMHt2hf/Zy86TbRzXNrNLSS6mJPMw1s
SGXizho5PydO0KxMLAobuK6w2wpN8GnUTtYNYc27j3NvQ5I4Ek3oJDSWhvQqivbbU5nGXKOybeaH
0WuIlYIwANRhI4rdczF17cbVLrMkz6PgdCLrBfhi/O42JFUETnbxfWe+GWXiIpo30n0Z1tnZ0bIm
0sE+Ikl8AF2rYY0Fv9sK7U+GipSUjh8cpkdPeBp8QXYNBMi7MsCbo8BiIZ7CSK86okK5P3Hcdqaz
aRpKhjLrm31nEjvfGR2N4+Q5H7PvgCDyXQPODx3NZuzHZ6Lejp7dlBipHD7B0iXxArQ6HYuYurWX
D00nl4BrxuN+Z0ynxJW4qZuChGIbJV5ec8zNO/U7mDx8dkX5i/xOrnTTD+X9oL1TCDgalSTpO7lL
8alnOTF2xdGEKWXjJ860b7L+t0GcI8K2YgXAi9naMAVrZv7EqVU0HIMx+1UnWbQmFekrBmdHyTdQ
bJby1DVQTIppOAJlOuM1P/rpuTEamPoKeUWtpYkWFf+m2wSoFqZij7DUXOVkTCCqRnDx18QXGwHU
qGHrOoxPlewz7ETomAtWPSaO/hYUx4Z2LiJnj9S65GXE8k/U/bYUm7KM/3gO1BSm7nuYo+BfQjz2
3J6rSdEpa6qIVKeD7zGC7mwUW1XKF7+UkJMMqsTwKS4xvtHjBfhEtJDwJcfWqXqhFflGNJ1e3BPk
8eG3ZnbPGGMAhd52J7of7qGzo3tEiqbH9NH18Nnh9F25BXNt6vVzC9dY1GD5i6JC5NVmj2bcvffj
TIAq5zzwKgICQbE3q/cyMDdDPzwKDIa6m5/yYn50LPkYTIQ1VXkIcLB4aTiMKuSfe8itV7fOf/ma
HgMZFD7jkaQMzjruONcVJQpwNnyj/oS1f4L8+Q7ilmFNE1XMx+1q52Aa4m3CoGiYohG56HwOUHwE
IyYeOQFXmGBc5VUoMmksVGa3tnv8VB7didKk/wBPo98PAAo1+ZSr2U7p6ObA/togYRDYfjpw/VZ5
VH7ZdgtkNxbJesaSt+rjwdh2Mku2pdel29iZUIIX/m7O4xsX4BcGpg7h+vTY9Vl4oWv1NFXcGLjx
431iISDKGWhthcNd6gU7pxKAkBAZo2MMUTZPXNu+LjaW2SyBJPCDMljEGARRdvky2GF+6Y8mDedV
6/rjNQuYWhENcmpF7Z5G4PmDCU5mwI588nNSyVOZTyvidyMagp11wDTxhamj2g2h+uNPRopfhlkj
ggE+QWPRaTTdBQN4v/HbOtrWZyhJM62g/NvOU8mq3Nq8qzWIlhCmEUb6Dq3xgCm+q9GieBEegJZb
h7FN9tjQsCUyvv6iw/TKKkLsbhudo7h6EB4ZA8rfW78NY2DyG802DLLs01Mu343+KYGPStYE25Xk
ETNC9inQbT7dk5kMO/97qtULtGRM0gRwYClDmGgM8WlUOmY848pN2M3tvnAZspWy3U5Q7qAO2GSf
bSMZBAD5TEwHer5var1H8I+GYIg0edDJTheWPNELMVa+V7p7bBr1SYOuhrPHzU6cMG+A4yFyLzJT
w6vjIZMwyvlLm/0zTaEXz8evV+gMkXPHZWeuhOQZjryNXTX1AA2IfIJlP2Zb37a/g3AJRE/G54hx
UsSgkX5x80talbvN0GoAJ4NsjW+mVEQ2eEUgIO4N7zkPvW+FFoNFgu3sdF0KwrRViO7ZSOjzxDbm
9wl37R3KzuCq23uY8fmVlWHTqM5bWXqK9hmxgxMquYtbhSev6h7B8jpHsF4vDA9/GrNzcbDB8jal
icLB87i6NZNR9sBczX/cErmja9AvFq19D9hqWAdgd5CjEMoY0/t3wSaI8W2iASakeiZk6U2ZTAlV
jX8lSyk1UCLyEaaMvZFisSg/ANQ5QrDjJ7nxWtg+SI10OscVEW9euwTTYE1BToVKn092g4CLp4qY
+Y1aTtYj8LiwLYEftnmyjXmkvacxQ+s2ZG6BYiEhNoIOg3ach6FYrhkosnER0BizA/Gvn+8VMTQ1
aGVfxMT6cQ1Wbc2jTO67hzQyebbN+GiRdBsD2Z1oE+GYci7gct+1I6K16bKoN442NhC+IwyJTRDX
l6EbaR4scak6fRU9GTBe1G9F4PsrgEGIlszwGNUAIsYSaOGowbwC37klUfoFKhKNIRHEvRo3ueOM
OHW75tTljMKyhuyKRxuHOYqnmSRd0hiHZqJMqj+8EDj9rQNms2oV3sdoYNKSvZITzGBJyZsispms
4J+g6oO1l8dfU41Aue9pq3kDLr9yQn9htsmn4rjC5ZpXZT+br74j2gug76OuvI+5KL56NpE1po9w
68GGQylCuh5S7kMCrsIuS+uY5XAJGt8nW5nkI6eBDeL6CXjMonmP2S6aIP019kjNNjZMNlyRJwLk
edXNCpcN0INUPeN3ARRhP8Od2WKAgWGBGThGgqcrarlGeZec45QxTxOHKEB+ZWf+EgY17BASj4PT
hUphPEvt3wfigUKQGxTpa2Nnbwl3vmZDZaWlhQiW/+Kroj7zeMzb1PYvdpAdZYjZtBr1o+c0cpXV
5ZM3OQj4HHM/x2o7a4JYSsKcmHF9mq31hIrnaTi5ZvIScQKdg/yVUnY9N3m6A9cEig/9oEleu+PO
V7PAWtJdMtkR36Xtn1zFp1piqg50dC/K9isGPrwhXYqhomLfQqdPqqlOpkuK+BTdUUzrPQjXlbbp
jI/TjkjBLwAXADisazjW8z5lo0jYHnNz3vX2K1J7JnT4J5RFWSfyxLmjhGR64L4afdZslTBJytgM
TvKUSqJGmLGOZU2CSSPuBtOBcxkRfZxkU3tx8XN1jsH4I/IOtNfYGPBXbGXk8QuKjqn8eGqgyGyq
BtB2Bxi9z+/LeFBPQ258uS0WhxiXX2Dq/AC7fcmkIvxkrv9UtsWx3uccz2c4UMSsAEmhTEtY6j3D
ZVLWzpd+VLfac6k/s3TP8MneU7mFhD2ZyybyXhs9yJ3Y2IN1vdB312vC5miCkS5vTSACdO39ZCD6
aI8in7IkEyLpvI9oJ6o2u5YWNCENF21oGSXx6wcF5HNQamsXRT9Sj1uVdTVcb6/iypD3gi9U/Rd7
Z7LbONBm2Vcp/OtmgUFGMMhG/72QRI2WLc9Ob4i0M5PzPPPp+zCrgKouNOoJemPknJZEBr/h3nMR
BxK37rAC6FVJxe+od8mKKm6w2GNIsYCKIWYknMVGvmaiRNyMHTV3MJjUPQb3LgNv1rYi2FtGdx5i
0wLhwa6oLvY5q0pWchlZwov3Govxxeo9ajFSqVLtwSsN1qdDg2y1oAbRDrX73Iy/BminmxxmRZH1
t760vxKRIadjl1m35nPkqmfe13NHFoRPrl/ot/WyCsaAwlj628vtD2U6X3DCaUm68AblttyS78Y/
WRwGSXpICQuL0tR5FoHDFRYnN1tyIw5Kvs4DzkjzbFu07rDlPoN0+DSZr1ehPe5Go/8kXxF6ubiZ
QaOOCW9KTymQBwC0g+BrsCYygT1WzLLm6W3O3S1swnd6sKNphq+DGcwb5XafcxqdrX7BxBSY5MnI
14Z8u3Zpo1ueZntR4/Qs25HuMyDuewoaHx3Wl5d5+iqNO/QXmT8wodoRb3OBAYz41vuOh+kmYp5h
kaWei7j+DvOcesoKXsuu+KFy+2FJf+jF/QjFjKwqHH4nHQQzDqPFbR50ySMYnQIynNz8lDFIEBuI
0vwc9QaG+C56E1HWckOjxAznl9CI3E1d2Ecbu9QmHJaPxIreY8KUd4EbMqgvUUkZ2bEf518YL25J
Zz1LGeIymPbjkJ9mlB4mMvKmIYhWuNRkkYlmTATcMt6rLXD4hzMGeQ0CHGM7dxtU13tRPKKruJXd
zBoep/6pr8K7IgyTO3P8mkiPwMG5MVKsPnOyfNXNWioJbs+IwYKLzYXgqH1WF1d8xgRsB4zlKog8
jhPiU5er1qNufaUoPhwhgl0xcZ5IEMwYYZQvWOUihWYZcEyd9L13zGcx4UgdJJp65ZA1aIK6q2eu
6aj+sgxJ+Nj8lM1qJ8vmgMr/CU+Pu8KhM5bXJM6sz2tptr+Mti334aL3pl3aO2eKGS/OYQ5blg0p
Y9GHlAcqcWQ4JTAES2h2xQ14Ppo6o3/HwthsZeZqPzTjO2Odw4ipJFS6HLe90+9mh76FmQJ+JWC6
g7Wr02E3Y1jnbSrQfg88QmfrHLKWgndXPFZMOSMbg2/vxd8hvKFAQ2BYdPVaYOByypERWGs9ZeSG
TR42wiHu7SOswH3AzjCGvbShxn6AYgOP27ZbJvYlRoLJ2sV2ojb2Y/HOnuIOKeuwXcmAPUiVJGx8
ph+PZi5v663B9rDyA04Dw+g+qCBZQxi71FUHxEDg1UbyBMT8Ca/x2CwEGLcVHRVCr3c3QupBz/YA
/nJiMYNzlKvgTuvovbMJdBlkuhMNpLVkkHeFnlGBZADkRg2cnADMusbg0dVH/m2MCCnzshk9hPmK
Z3U1LNm/jNwA34BcdMzB17TGnyCI/BZkcDYIMp+ie5U0hzJamNEA4Of/BokRuD/ysdoYwn1ekvqr
NENIZwKrkyQvKZxeqh49lDsCv6iK/LupzGNpyQ+zhO2Kqu5kFsov7WtisegSkffGMudjGRXqiGaZ
Dk3KnRn06eQ7yBw36ZU4gBi+afUly/Y15mRhX373N0GhXTivF8FwOZs7UiGH6gGh/FrxJPVTQrEk
AwIEh4mZ3JKQ2GzZFOEl1e56KhesxwzPI6SgSYxDHk2nWgUvsQeBIsyp5Er+xSEhXNkypi8zw+NU
JNZvY+YsWYziQySG3uG3JwclA+STanmqJtINhWL5U3flq8cDU6p9NlbPA/L8ndF5MHSnZ7OHScGu
s6WgHi0++RhYRQCYHI8HyBwiNyfx0XrW62zSbEpbfTA5fi/M6XepuZoJYdlJpETGwnWaTNiR09el
RaDnkjWzscGiUuhWT2Vm2PvUqR8invMB7Kc+qp8AopG95n7rmKy9IbhkQVH5BSUxMKNiMzPOQ28k
RnqpIdsjnVgJKEbKI5kmy8UGhjSb5FYdIKrjEV3eULK+2SaC3rLQqOrGu6EY1ng2xNljI8/B+gW4
KZLKIsHQUq9acE5yAWqwNCG3xw5sVTNgGda68bmjLmJUSZRWP+q9GoyDnst5BxWK/DQ7emuWDPAD
dqQw5mCVmkRyF1FUPPLkAx0m96uHvEF0XBBZEbjJo8570rQn8hJD5lKe4XzEtovITja/4qrYdyi2
z6Jpn12bhHdvqMuN08seRQBBK/acRFvaC8Hi+oAJr97YrAOoqDh304kqqc7p3+YVghEx/8UF5GQs
Oseoq1as7CGtpsvM2s4u7xSw9rJ0fzIrJzOW8oUQoKhpf6kO7pAR8hKVoIEPo+ZWOMO510j7m3QN
TyAhN2HWCYXA2ebYYwc9Niw07A/bbZ5HuQ1TNCrzyOE8adI9svFU5NWrdLnYWnXztAObAK5NmP8k
f8444BWEX4YeDpA2xSOLxXlEUxhQftLlknnU9D+MCW1D3VgHLwruojq7F+2a2gUz/toRpUd2BtkK
jOp82KSPKW/UkLUu9AxsqwHwWjQ+jnAJ2WrImhB7yXNtHyWwBOCPf+u6WZCE/nX80rMiO/ZJtsn3
GaytRXo5JFR6CYEbeAehmJ5SQTxGy4HABDXArkFPv7Ur8SkiDg+pmJim063LQAXnFngG4FyHuqkZ
lfXlSjouP6NyFocoDt9q/UcCL9yxQSnBZTISVoA8L8TxPKMI/sZpmF+gSSL0qNiy54Y6hMF83xvu
UWZWsTXB9GfV2ZyQcZFicJEuR7HbLqdeMN5O0JNPban9JepOsdUiTY6YodnMcBnd0sP5Vt98ppn7
AkDfB3rDudNOnxbOQNPkSM5gyJfjpXft22IDMI6s4cGtOYqrd8dbgGsloe/VnY20MVo7A7IMoiij
egnbPcz6NV6EN1BU6M6LcyKa6ZxZR2lg0eZMfQ9HxjglPjHIkvIAfDVeFcnQa6e0ONh9hdo8OVsp
0SgtKWCmaT8in/9NoVXgoydQBaFZjtmEqCiSNhw7e5gaxzyOk/0tyD3Y2DgGgnSc/DqBcwybxj0W
8FaGklFORmCNH6Pj3tDNhUfh/LA91R+mYTlrlhyXvi1+9yNT/5nmgUdy2eyWdpxPRUPxBeXsD7u+
s4tb5lTRgWC2h2WV6ZfZDtWpN42TIbs7S+WDH2tqpbwgoVQi20VC3p972tszhkuUyVXyx+N73iCu
uTNxZxwUzoouiyjQIhhVy2O81Z5jgOQMf1vmCOY0LTx/qIb6znDUwHFUfKIGwiaS9nKr2eptXdGv
slH9jYlDgb0D/lVr9S646LBZqWsjkeYxh0fXrduHYp7f5nD+SbC8jdplAzIHh1jSf7UlDvQ68xDP
DsVL27WEACHtttuSdBNz3k1SR4SVjsWumVV3S6SE9BRCyx7IXM2S6IDwKSFLrHrPuUo2tVL8cRJ3
6rDqzk3K2CUCwrQFDTL6fcO/rIz8I2uLcJ+g68Bx7FbnOGTVaSoBQqRJUY20JACmw6UgB3WbRpx0
LC9kt7RnwoHds6VG92zX413nhI99BLM6ypxrmnTjuUWHhjEk7/G8WOU5vPv7q1Nl3w/23JI+VwMc
LW4qgcAtMpSfbBwOFjGZfogfIum9dxLo8NEGzU9E9PuYve3OTrOXOJqoitGINJU30PiM5lkSwgtM
mqT0IaTa0h4GEsjoPSoo34WzsqklyNqGLSyCSDPwkVm/9RUgzpX2yPpanP9+Udmh1cHgZ03+AoPu
UgfGe8eSneSC8KC69r5Iou4QBRVjDMec/ERROpCrua8y6xXqIPYREbrRoVbNLSQj7ED/9FB6xbaD
wMEYOtwVi4w3UZE2Ry9u92x52ZO7jAlHg09pkfV7jKj7UAFOBjZ0mRdAAj1Otqj+mdcejNk5+h2V
5l0bmO9AAQGAdslzr1pY/4CTCB5h0t8W0SuxvsVOJvWPvMl/SEkDXYnIPFtAj2IWvx6B9zsbuvFB
CKJLhXhhfcioVyRPHuPMmRECseE2yQRuCbFuVb6UPB9X/nA5LjjhJlBayfiU9Wnnlw2zo57VzKEn
fWUL2OyPSPq9PdnVA7itimyI7Jw44Ag8kf6UNmL0nj6lEuDrYtMAlxi8dwnNNmKoV3c1jRSR+01O
e7Ep8+xHMs4sZsLqw00l9t1B0usDARjN6RrrJHosiavFXnA0muyYuenbEk4YjBrGooraXPbpRyPh
dlarW6yO2mhHRe3sJ4sGLQxeWJ+g+Gwcv2qsH3nfeDQNFbQtJ182M0tfVjRVi4bKJpeW4n6EKUxJ
u4+CYSVxQAkzWkLjE2NhOW8MtykhyCYecj6Y0ZyP0q6+utmMD462X2iyq51n5XdOY/2CsK6OiL+x
fDKBxeJkb7Kuw5ljnAJHXAPH+rIcgMANmclktaD6TI8jgKwdt9h7LOfofsSisMmHdD5nBSwC47kY
OoJWZoBKIc82iGVLAOxgdCGYZjkeYd7i3yFAqzvVj8MhrgiFcshTwgLJuUx+T+TiG1yma0uWGPzH
iO2IdlGYb2b0/r/qQlznYW0iC/ewIFZGpajxfU4kIlTzHmlWemhEjbEJuKnGOU/y0LVlSNCN04hZ
wr5vR8ZYKmhwpkDY3k2VcQFx6CFwCPKtAPmx7aMYmd0Qi9cSl55KMRc5OEJL5q7j0qj72O33ogie
HFI4ruEQDOyblmtHTStj3gzhDPeRY3+hf31TLmGEA1aQ3oze0dhWy+gdzUy7uLXpBtR0yFFdb7J1
RND0X6mS7Zb4SkIBmio/xgMj4NEGg6kwNWVPmWnOyPAvsSbxAqRFs4EYvYdd127rGN+6mUXOJrEV
QyaBFbWmIg80WhlHcwWVQEp6RhVNWByzph4u6HWOU0KIk7aLXzXAooNVdB7Y2+hVM2i+5QOVQull
IDolDIKya9+DYBS7qmUVLrxcn7qGSVEvzqRi+5U3Qa8dkMegwoMCoilPYqjaO2kjF7fT+EvI9lcT
k5w+YOvjE5YX14kDFPjDddX5676rgUEW0FNxH0zQ3s92n/429Bqxabw1uQoeTc5J2MDLJRlRGCR1
d9AIkLFEgMlD0MR+p+RFuKw9cjUegu88ZZkL2+RcdyttglsO9jIE7Dqu12x08Qrea58kK4Z66NNd
xR5q17fS3bKE31OZfmh3ZrTcntICQ2CTsaaORc1optp7nOLblr33Whbx4bzVhsfuIjHHHaGgQDUw
BMtlQDBNl75tgMDB1CS5abb7+1xyzciaPqexbJYPTATnajpygCZXF5Qhmz2LbX8uhPad2rqtU3Mx
A9/NaJiYqvDvjS0TEOidfGJ8vmY2HL3I+NVY7kFq+OAKkh8LACatQYG1FCqDJDcJOxbBSvwhrvMh
OmdDRVfLcUG0JwQe85eJyd/3XI0IgX7ZqGkDaNNHdg/ocsRe1ebnFEVnylD4cfI7WcckdSJHYnJS
d2+K9iNJgFqORnWxHP2pB0izJuxutJaMNsh1MTeZvZp9neRklIF9nhJMXoxjeagRkjdbwVEtKclM
GmdxODy5I/dlkU2vmIiiLa5g4B8djJrSuAZ6zHk+Vb9xA3Esk5LkQvDazQNDb/N5tLnjIaiNG6co
v4mraQ5JFH4PZvTQ4ZvKaoZMsiAAzJihODN3LGA6F9w8RXaJsd5s7DD3ILCYh5IIVb7X3J9jcH6z
w7DHHpBPdRKHfbEOg4AkXv9+KapWX/F3vxU0tCGVDXaGSxIXqNHtwd05dXI0a91dm+UMloY9m4l1
UBjFvGv66bRQsF2naQn3HXpqgKus5U2Ysp02Ut+oa39Bq3rXZka/78NkZzvVn6gOljNJYNsYg+aZ
57feKoO1Tbr0j46ZIj1N3KesC0HML/3N8PAzdi3ubsU0iccUoLziqdE9BPKMtORGFeVbWj5ALPfQ
kjGgg76kugdZkQlntwKuxsCixyEyryNaKZ+3+MiyM2FK36iMEe66vx2J38/qZ2eXAJ0qaM4HGFS3
osMVzJl1S4U8WFji5MQDzk0ZELf1Q5BHRAWnDuukisFc+jkZ06vVZThWMRzujQTnBuzFW5JRHS54
7hAnGbvlz9xavkzb8T6ElJAQB73r131wbEbLkcDM/mleR8xwchnmL0F9iXtzPDb9AHXWcnyrMT/Z
4BTw6i36EYE8z2nr/RiHJo3ZQp9qEnTlKsGbA2KtbKfSL7ix0e8HG2jc+BzQpRCDUP1WcfRSxBzg
Hparq46XM205PtySrTtMGe6NFJMJtXnYRQ8NWzTsgYgYYy68Ye7fvTZVj3XfnHn9CNqXnmVmNT3O
AW4sC+EjsziNBHCMbXoHQui7NGai4A32C87zVSDdHbVUPwc3My5tORiXvz9ScmA5Z8r8y9UyOCHl
grzCcGR+TqGKHXTzZ0BrcbbIAuCs7ljO9qz/TZMG2jJT9+TG1YdqcdU0YQdBFZLg3SIUQvzJq47J
uNybPfGwU0efkpZsgyI+EjZF9yV2m41OdY8jkk1NKKffpFqlODZ4vHu2eGIyQDjRGCrKeUc+Y26/
ccTEZDBO3Zlaz08W3rQordmqU5BPXertTasFo+nsmFCSM9rBJG66CDcRiio7qPp34m8b3yghmWrU
DUc8uaCTUkY15Z/A1N9LmZQXmdg3BBvRZV5RUKqK7Q+Kztnn8dQfIZ9ZH5GeD+5UDi8qbRUKMf2d
RSxfqxxUCRi3UzCzDqkdpFPlc94r8zldt2MEuO5IrzcHwqDi8s2YkITWsjxOrX7TZchDcBF3ls2I
yth7jmMfiPYY9hbOwYv7PEkGt3qKjxMuOuB6tbGX5mxxwOUk5qFTq9Poy7DK22jma5Loo8fWiGQg
bOCQox5opcNLr6fwkuSDtUkR4PpiyeuD2/RQROIgX92b+UPcLfmD5TLKQuz0nK4/+/tLYikCJDjA
x4pJ4pZymP0r2WwxI57xeOC5VKU/D+kv1tFM2+ZVnGX2VCj17OBooB6yXdP0ZQPIgabujJ4IhYiF
RX+0oQyHEGAQMhCR0FmP4yz616SjjRtGDI+wx8kCEanzNpZQSzGun2kPegb3SE9HZgNXhzUyHMI+
95UmwhNBL40ZkiQE6OIaEo4McNNgn9K2tAAcLgHgR1/IztyOJIa1qp/9ZdAlmBjrXnNazhINPhLJ
5JpgQS7SoXyxOQTg8+g9GQ7FOSIKrrHqS5Rcx5LRI7rrCGxwOV2stEUEFIPPXCbmyGbSnHNlPhkW
307p2m92fQx6ztEa/ADstPjQAHvfEAOC54Md+kYNIjzJtMmukHTIjIe02yLp5vRbQArYTHf0OOyR
8T536UV1THTxdQMmL1liJK291Rx1g5cMPo7kH5kKj2Ran9BUb1ICFrYp66BzUV3byn0XXvyeJLSw
JdfTVJTwnBJp7gIMwf4E8++sbXJBUbAA7Bm6YDuC+42nH8yCt1UteYEz92nEo4BZDHC6jO6bZARK
l7E+Fx5o2dqt/DAzfqblyYOuQJEAAbYxp/YIpJoc1P4LxWNFexDdNVb4YXp1cUKmPgLRWXtz1V/h
7vdXY3IJDc/NbMsTyQ9bRINhNKHN0vh441Aqn8FmWFgfxGWkB3uOPZ8Nwx9Cw/EvUCKaboIiZ7Tv
sVihnEHCG5DEZDG0odc1EYl+kt/h+DWYolRXvM6Mfi0KltR3sBeJCP+lCJfThDIHsQ9cUy72OX71
zNFY156XQADKXy1jWc/n1dcUwkqCBmuAChLS0XR65wzBuJOpfXECxn/jBLog5HrQrYSmEOP5iDic
iXRGckgkWXtIwuBqxOW0C2brVhrpQxh6uHDovFMVrFgBcgAG/db12akZOsNPG+JY4BlkV3wrj8DO
3130mruGi8t7ikm1w7aBAz/qm0vYDJdKWnd/+0qUc8/4bk+2GT3hOLrKoo8oQhmf2QhWHBhKMz6f
1ikIS5nvdNR46NEa1pqdQH0IDLwElSXq6KkuWSyb6HwZepKV615Ly/05M5HbGgONc9G/TWHyoaaH
Vr96ObzXEDX3uXWyLz3ExOIiNqgp1vqsMwBLM7kyMnwlBfcSsVpYbywG0NXvzgsYVjEZgFWcbu0s
e2MpER5qlBNJP5BC0y93QBueQZ9BjAi6i66D2nc1MTYTx+VgodRV62K8fCdVHCdtp5CrNbj5UoQf
Pqt9UFLM+ylQHGcTGAAavDA5gmf8GPAx7UvFdKjA1molkqi/0WgpBxFME4NZ94cxVd4DSlUOpVqs
LJVoYfqlXES0JIIUJMOn+dTd//2iVRCdStt+UzxQ/+2X8j4hnbNbXFSeMHkSb57A4Fi7vz+Doqev
f38UxSya//5I4oHaIkZmpjMzsMe/DVUgMSQ20RQ/juXqu1QH9n0mQ5TkA9enYy33eeRM4GIjVuHr
T//jS1x39zLGYuilNfSZEHBdNGOOl27LrhBWtj/2yr7+/TKgftcZI+3OYfSlGqUfA0FKgeJMd+Ll
yeBQfOTpZh0Xwlq3ndhHPHo4kvA4UejX2zwh9oG+UF6TbmACmLyX49w8tnNIqx/lp8HFuOxF38ES
FTdkw36cRr6KQ8BU4GZ/RH36Ui9zdw/tEo+I4dinQRf3sTW2D44lj//fZPTfmoxw9fx3LqPL72L+
v1xGf//8v9mMpPhXz/Qsz7QBp1umNu1//Mv4u+3++Q/b/ldPmA6/Y2pHaOH+h8tI/qsjXQ0vXUit
XOgV/Na/u4wMfs+1LEoDhwWWJ5Qp//G//9f39D/D3+WtzIC7Fu1/+fm/FH2O+6fo2n/+g9dR/duf
Ov365z8Mi/+AvYb3X71FXRhL7XYUISpRLxOelE2gwh9gf73taOEhkOprWNFSMREDm//03vz7t/Cf
/0vX4rv/f/2nev1mvn8+oYfnOxP/I0zX8anDYqXMNVs/E9SbPntTDgad4/87Jaz+xHlOExVFinSi
pXj04tKisSCzpq1m2+8VR8ecu6QZJSSxdV0Ao6gBIjGPeF2w8iLfgz+8G+1VDJZVEF6wavIyB63Q
WplVfe1nsLthruPHqEnTnwMa98esc4tPFwb8z1Jak/WWzxZy+8SCP7UgRm/3TSAFAjSvotmMJrGc
iqgcx0MSo234ACSfRlT4smFfGq2HJA1sgwAtQwd46LJ6IKrVbavhVccTq6DZxvq05dzQ5pF4Lwnu
nYXZJxPs8YrklLrMdTFaNqoXD2029ncZhmheoh1ZoDRc037CJkvWMf6tY5jE8mTVHOZdWWu4NYrR
UTVik2EI1F+jIIHbgBgDHG8hWVJgxS43WpLhTbWAzlkADCWbRMqHBu/2xoblE+YVCym7eGhbRv8l
jnNGGVKNX2HXHDo7eifO4U1SZUykT0TwQwzYywEC70YZ/gIeAj7dqR3SEclWdprDZDN3zp2Lo4Zq
0ScGbrtKnCKvOBuDeu5JGAkd9ktQ8slN8IPBJhOA+LcoZiJhOH7BFBdZw6Vi4qRAAQDMu0tTsmqG
stihFQX0Rz79ZBxMYMf4mhH9Eolj5kdGDfhrg5fC0rvJbU+xPW252o9DzLI6STLEP8FJOcSYjJ6f
QLnDFzIwRB8vM83nAkXWtqlqEpDDzoqLTJE4eUv7SyCUbWaMTvKjRavWIMxo23qnQhvVh/AJodlF
oLdbw9mpCYWFS75xQt+GKxzKgRCn9S8b3RojH+xZz5/llN6jQAC9utrL6HcnfR4WJCo54AyHv2Id
csST0RwfDGc5ExD1nNnznrS0XYS7mWS9o4knDi3Kazdax4BOueCS57K/TwVdfOtSIIlPKvvDKmhr
stEf0PxPGbSikpTl2v4gj3VfozF110dRNP2KByhnaYlsJWf7bk1bHG/7wEHo7qn3qfmVMS4hROvA
ig8E1+CzprgIgyVR49xnBCE4iilm1jIHnx7FEp7TtnzG8YUAbnhiqbA3e3VfhN611f2tDdeR2kRp
pe6T0tvDJCJmXmTkDlb9+IDoFnxaViz7tplOWbbkWyvsNnO4HLRjoLDk7Z9JATLNp2mWPuMBkjM1
iAQEFpux7O7wBO4jVHKEAT0lrgGPtLUfG/bYol3eiYYHSQrEOTF4yzyTBacNR5l20NhaTXPLpugw
Ea1ZllgVqOEU463eiX54ZZQ+jG6F9Nnq7+mlaOT4qJP61PAJEsZD8eTC/854B+VWlkxCgWgpbjkX
w2Uh2eXGf/gUDqwIG5BWXtt85ujnqmS6YcC4xl3Baj8UW9OZ3qx6PBRzcrVpl+tk9nvE2zikTotO
D1Xb3A0OUO9I2w8oHbDw1TtmM+SGLz9ptPwy7PYz7DbM3oRUuBvh5ju7g0UXa6TVExV4uK/yYmMN
ybloxDVjEhC61T1XujmE305l7Ly0exSiBFrE9T7J8VCOyKAyohK7KDymc/I1mfCyeqaSDP/GBrBu
eDela9MXkcYIQdXSCTKKxqueWfOWb2trXysw30CF2UAJjFVRiz2qwzDYryhabqhqmySgzRicHJIe
U6sZ9hgIR/wyZraIzzbwvMMMchTZKjDRIeTwyeLCutp29F2HrLUnbGEh48rJhBiSF9Y5xy1775Ff
vSayzdXVDpgnddh9Yf/wTCBeCfjIOHs8M0oAPHMVq/cZl/+PJGHj76Cm32V2BExmqqIX0wCVpFim
e918HBcR+/VEKqqjgx80EZx5YWgRa1R/JYHJfi1zd3LCtCej4S5uretkwe6qo3dQ0qcl0RftqKfA
CdDpDpwe7jGy3Zc8NH57ISmDWn0g+zzFS/vahsqPoQ7OU3qb8uVPBn0PNx/WAJE9oUy71otVQGZl
NmEIk12y684vU7mQdmYfQw9GcUjYgQV0K0FSZwjrHVPMDrJiRsgQDDemfmFTkQ1vk/tFLX0LFu8u
iY3nxgGL6Q0HSN43zvUPL+9vIBeLEyLAJ7Kq/boHPbLO9qK8xgbj8LrCGVhrsbMncWbc85XmrKnI
6Ts7S/YCKfBtid0fho3Vv1bpYzyOmA2AebQjk4OOB1JpnxxbPCCUZ89QtghnOUwq51X36zFrjvc8
Y9W+qolcaBxEWoMJBXUQl4GnK3PRby/rr7ozeEgSOIpUPzvynf3oZm9r5B1TIVXsHcsgt0JiHUKT
ocaBzyVOjmGqLnO1/MjFci3m+tAk05GJ6TUO1bgNouF5CayfbAqO5hDR9oMdIPenOqTW8h6WWvJ5
dQf2rDT54mkhFnk3EmRE1OrDglpZEZsGiRxXcFogZq7rPzbKlGZi7otdJ88tOCPBem3eNzF3Zxtd
ctDTDIeh8VNXPK814x7VTM1mvMy3NYSib3BYFii4Ud4bMAl+KNo8oGKjPjA5JiuhpOQyCo2/0c5R
Wy9tcwJWgghA9POx7/UvGNGEDxuJc6ylYZ2IEpuRtpMQKQpr3JnC9Xy2wPO+0vTu8RjedyNRnt6Q
WHsrmok1b03EbKUu3gUP2ox5dIzvTB+IcQUEXw7j2Qt0eIAMkt5XNXsW4jeqpzaIy1c83MyHAhtW
p1MQxOYwv8dRmZGTFGDnStL2M0rq1tjV1sj+Sg4l8mgzREAUwDPfLwyfUGcGJmZPcz7EjlEyZ1nm
2dgOqIKvE+OBMwjzxEeIlhzaDnU73n8YVnSzW0XvtWvREjIvSfV0VyWBQ7ZohjykwF0yixZOHHK8
BHX6hMDZZRO54a9bp8qVDTECnfEyz056Ey1DebYG4Y3QK4o0BAT7srCdAwqsAGEPi1HR8wE49uxE
fPCQesKR8bvdkIeyKQYgkg7rxLNp6fpo9LTGtnScQ16DjmmRiEKtIdjAD5My+449VCPU0sYneGPr
1IZCbKPYIeHNnqfKJ7+Et7+dkU9SI2+VazKnmZsBkksUuT9qZJTnkeZ0izeg8wsSU4+jiAVBX3F6
THUmbhHAWOCEiHGDhdQD1SILmNnt+takIfF2LdSeJQfhai4N6JN5xC5uhx6MOEC+w1mYwQTz2LXF
s1GvIScVtrZO9jEWQa/JDnqxG6CvcQMEPyF4Fg2YWjp1nPiwGaxx50JmCXEljM+ij8B4XbUX5wkT
EXRGRfoCNFKAhGO7aHS/6sRm/rzv3bkvP5YslSC+oJm48gyJx5zUfia0jxvc0zPprPkimvFGXvNa
03Ut6B2QqMTi4dNJ2tXNFBhYUhf2igxcdXRs84VPTifBmDyFPMIgMcYqL4ZP5YCk/hSQCR30XjPZ
sya/Y7mwyfTSjQaaQlHjYQ+KtlSoKUuVPEcyzytUKAVxy2xy2f9vmpWh6KsW/R3yn0IMd7oy63JP
uO/CfpqWENhWFFM2/GENbSPkySGWAT+PZSY5m3uXZwujamN5TJBiOFh0yFKpXsZsYku+GjcsrEbj
oBntXqi91oTruEb8EaaDEe6NwuP9SucxH89xnYnpOtjlOlKYHYZCHVwDTWGf5fmmyAeQr1WA2tHn
qSzHBy4eFJDSpEnZlCBf5INHGJy1xXddjXtJZNviI74DrEMcGPW0JH21xF9DlyVPdt5VjGih0Aoi
zBFM4JB1mK2aysrkpoazjDkvgbB7RvGp83M0jmp+CE1BmWuVjQ1YrBvs/oWBbGrfJaK2YZWGCxKO
t6U2aG5wCWi8yiOvAyCM6uLj6ESdeNV6kXh9BbvRRw2Jy2RPKcPg6DHOq17stG5HH9NcKK5Rpjxs
Q5OijxtTiW4qNJvRvk2lU1cvOJ1W9a0iE2lI7bk6mm6HOSNV8YpG4P75I5upE9eUfCcsX5wvqILT
BZeTHNnKVuP/oe48luTGtiz7K209RxaAC3FhVt0D1zLCQ4sJLCS01vj6XmBmv8d0ywhWcVYTWpJJ
OgIOXHXO3mtDve7wy+BLCNS0ffMaUUWvsWxsuSf+1Eiug1qLMhjrg+r4n17TmtCLamxXxZtJUcBY
QWpgjzOOMRguiv1I3e40sMqQdjFkxw0bwaoD/QhHzx79KLwq4PHDB0JU7AaXUBUsgqPMyMMlYY89
G/ZWGZJllvsOkj6zpq6plIWHwsI16h6XpRhTsoS231cC7C/qAPrf6wAOAgQz0ZgaGivBOm2AlQBn
NVWmgZxV2vv3V/mixGFDavm52mAjd8gTg2nKpIHEOShEK4ITmM7tiLgxR/S1j1kYv7+YNv3s/1BQ
sc9gLXEpQsq9HtoXtSsitsxIT2Z5AwlqitaEETZKfPFFS4107oBmjWc66wqU8y5GN6HGvfmqRCL/
Ewf0t3LPz7UW84ufZqrA/FRpCfC8dm1JWnZZaSQC3HYChYD//P29fvXh02P96cPxFsSkU7GOSfuR
Ru2873GB5Nb8+0//O/3mX5Upe/rznz7dGGXRTJMvxnD7kFfjfmjkEU7DhaFZq+8v8dUNTH/+8yVU
8rO9Cgt+3tG7oagbHFtJ/UEIglp/7xLG3y8BzMIXY4AUSqY1gWdd9loOwEVKs1r83gUoK/58D7GF
OaI3uUCfDgHlHSQq2JF0OAFzX4F+84v3+ouvyjq7D0r2lDTh1s3SSfwyudJoqbUEwH5/F9PH/MOo
sc7uQrqhVtkdD7sKIUfHeXVUZbf5/rMnJNM/fvg0VH96zGCrVQIhGJJdmVAsLMuMg4nsMky6mvSC
ezheVFyydsSKoI8WwXNxrWUvPpXGjj2onTx8/4N88UZbZxMR2gsd2jk0uD7txULkanD0iZ9hTvXt
FfZ3+xeD/osJzzqbgvIEUurYwGoDXbqXYbi1o3EZsB/mrDh2wTIjmjN+/P6evnhw5lkpN62Haenn
Wi2AHMmBUWTJ+vuP1qaf9x9eiom+9fNz65NStp3KZ2v9Pg3CVUqSHvIAinvdYixeC6FtE1vfW3Bk
v7/iFy+5eTahhWFeE3/LBTlp4VzJZzidWIvyX7zkXz3/s+8qL9KhBMEDKhHBm5DXGep7MzjiwPj+
x//quZ99X1pasLnAsUInzi5ohTEFjIl5h3+rhzCT4Imy6XeqPWHlcXvx/TW/+Mqss69MmLn0rYp7
MtC/7Aty7OfMeenWtqNg+3uXOF8IWi8pjSlmZZKbxgB44uo99T6///CvvrOzJQCLWKFZicPmYPAh
z9Qfqdc8Bkqw0zxtK5vJ15BcDlXyi8t98QqYZ/dSjq0uEPD4sCyigddLHHJHfY4tWNg+hqbfe9HM
s5tqMeimUcCLkONg4aSzzDJSgTv4neS1/+Jl++LBm2cLghOmWRJMuyos36vWlvedISYPzS8G/1fz
ytmCEBSVNqKZoxRrwZsjIGFwxN1vPXLzbDmokrwjO41vx3A7DAn4wgyFCsXWwMdt+EiqlWHX1Lff
X2waB/80h53N+Z4RF3k6bcCmi3SqXFD98c1h72iXU5n/9y5yPuH7jW4UEatnEObGukhJBDGHWJ07
UbijzJejpdKW31/qi8dunM1hopSKHMm+nI2oxfzOR+KYbob+/vtP/2I0Gmcz2Bj2XUvqNw7eFKyD
4oi9yYEVWNAThKBLRLBX4MbuG9cKfrFUfjEejbPpK28yhoZv8i6Y8nIgS2cF14T2R4r8yjLj31tX
jPNRj6EscKbNUxkrlIDfPFi9hLj84ulrX4wVY3pWP+1vhsBKJoQv837gHS36BXkNGTFOrklZwE4Z
fSBt+CTXFfE20Y6gZpHLqdY1ot1Vpzmn7x/dFy+6cTYfKFBOUXjxDhaj3NfkPXQFQZl0T80J7Rgu
vr/KV6/f2bQw+LXh1NOWgEP5S9vFd7WR77B1/eJBffVNnk0N9JDUcpjebmG8tyEHdDRO3//gX309
Z/MAQDGgEzqq+dHx7KVQpuSvGGeynyUG8lPpn6qgt37xLL66jbP5QJfNMPrwA5G2tUJfcxogdWkY
Oui1v3U34mwWSDsRko3NY7AMmp1+siYnpveNjUXstWevv7/IF2NTnE0GjZPqA4oIkHH2RmO0kNcR
OW8+4vHvP/+Lb0mcjf0I91+QTQdMXCoZjCyzW4FrL38xUX7xwMXZmLdy1QUtNC1glUtcZbfRiVPA
zjrLsC0r6ur7e9CmF/8f1hdxNvbdojXMqd4za3xJBxWzkuKjQy/CcttCVtcGlYjC8k6M6gEY7FWl
4ov3sYZUtnPz/Y/w1WOavt6fZh+bs4znjExufhIupiYffXWipzJ8sb+4ya+ucDboWXA6wvy4QjpF
QxHiiEWkgFtaOeGjk+aL7+/ji6lFnI19B2Wa0Qy808g3sKOUtK7StYQ4+nsffzYBjI0s1Lagt1wl
g72kR1+uZRf1ZIXExW8OmLNhbzgIsqmo8S7gbkdWMaB66eWFQvLY9/cwjbx/eNkmMdTPj5qI5ETX
A3avbS2ukK3cIOq4FzK/NXxScFO5ygKa399f64uH/kM79NNrlYxAKXSPrQDIMfg82L4gTFw5RXU1
OE37izfri2eun00BcoiQUNOjIXJjFMouwXkWLAapGtU6t0qior6/ly/mAn26x5/uRQfKZfgoAuFT
YFMTYK3IciTXIfHuLM35xZysT4/5n57O2VRQxb1Hd5v5LEkcdCvU9QN0EOAdrtJIeypz41Zv3Cdv
UPeBnqzJqVyoSXPhSG/lDuF1YZMwis8YigpwVpoSICck4lP96sd38B9/K0X+qTx7y3JY+Z5fn/32
/26W18v/nP7Fv/7GD6Xav3+3/sguXpKP6vwv/e3f8Kl/XXXxUr/87Tc4toJ6uGo+yuH6o0Ic+/+V
cNPf/K/+z//18eNTbofvJYHTbu4/fv78v/7ddAP/538fPqqs9jNg4z8+bBLbadO/+FMUqDt/GNYU
n6HbtCiEzSP7UxOo23+ouokiUMN6rkoUgP8ijyu6/MO0bFs6qm2j9+I//i0KFOofloX2Boi4cAzV
EP8dTaCm/ahW//tdkpqkmEqjknAF1XAccT4pBmU9eDCMXZJ4MGWiCNMX/QhjwrIsZSbVoMRrT2pO
4sJQsur+5JnhU1h7xIaBEyTXSfc1dTUW9gvCiHhmJejTYt+/0QsdYBlq3lWEcAQ/Y7SFkXUxOsUW
zSMmIfIUllmBAqPvQPKjAjjA64ETY4WkbTtApHOshKOhknhSbX0/If9N7R7w3MiFM5U7aMYe9UwU
c3D/Ere5na68lpTUAUzzDIY6OT9NdRr0sMScOaWG106PaTY2gCW0W7tN13pJxoR86tRCkssaoKpO
HdqygNVijWTEQDjXTqrd1Kk7ZeW01ipoakwaxZ3mE0ufx1Ojoe7cpTo30kSdu1WnrQAc9is93HRD
fV34Aa5HuRVRSpRZhrw70kW1UOm+cvoxDKLS2xAyJpHysK2GvLZOOEEFDlvOc7ZQ9JWi6+lKKjS2
ZISYxEeT3dpIrJT6FZBJtR60K+gd7ZIA8IVvjde4+JItrFuja6KrUleeujIyF64qTzLX73BMIMnP
lCs94Rwp8eOUvTrTRzJVC+3B5rkRmD5nTwGvqNKaDei4h85e5DHffcFPCSKBCQTKF/oHNjkE0Jlq
l2yBOHts1pHSkwZ5pzSgBzsfLQFCExZacotFDcwvThwUOhCtyYN7y6vWXVoGyrR6YckbCpjWQgdC
tkDvv8GJ3MxhWcglmn/0Quqq8hFfOa1FwztDFlWjPrNUAHA5gGcXmejaTgVKJNOcu5Dxd10bX/QN
gDvckS1/t/TbCjuE8aJ7OOL6CMV90YZgy9Rlbw7RPRZIDeJHDldFMdDBily5rUSv7nK73IRJvw8H
efCSsTvloXkw1Sw+tCVCgSkUI8S1feyI5AE9M4aTicI4+c56ItzQjAIllRjMsble7y3RLNXKZOIt
qH9rtKZgpVUffg0Mk4V1gtxZmwy2BurB6gF0DFuuejWx1eYVfTMjUtIdecmf8B/drcyGFfken4Pt
LNoSQl6Uo0hKY2tpYwmclRrK0jieZBgyhU7jvSkTO4qaIUr/VHHg1zYXijqQ1UE45ky2CJiy5BQQ
p0SoL/si39PWQDdRS0nAysgpQBmwuFmNsmtQYy0qRbQsJTEM9Mh8QtF0mzQdUAqIo0OAKsnL81Wu
YFQhQgC+lk9fh+xIhqU5rqI62bqE2BPL+lQFxbCPkmBjSWPi4NaXWdVuRZcve3B7po7NW445KCY4
raPemYDGOgqcusR4I/snkj2guMd0+lyabggnfIJux+vRQG5Qj/dhjGqmkS1OQd0e6GeAvjNHuQ17
4znVXX8HqnBH5HHhPYxa7C1R53mYFjsL7I9xkwl4cnm1R4BzYYUmAV10cVfSfKQopm1iuEqZb1kL
tIzlXBjGXV3E0EsB+81ru33TvRbSabHtDRrZ0jbzdalbs9bHK177cLPysVeIb0/7ZWXkD3g2fFHb
m7J0dqUhNyP/AidG9lRbaPDKQr+xVDoJyf1g3uhjaq4YuAJFNILFseK/wC1TpF2QpAfyNMN6hOgM
/EtwqGW20Mv6IZbd0e4xJTmBWU6Ygnitqjqphm2xCYEO6giOtiU0j3nph48aWL+daQXPBjkI2Hrb
d1TtKxVhlhLW+9pTiDWJDshy92Be9+imdvYUdcyy9RG6CxC2TolkjkSVIurVtRYobDVGk5koB8Wr
jt5zkxv1Gp1VgNrGPqi8R6QN6QvuyFv1sr8CS/DQAb5doHuCPaZhGkQqsO1NMFmefHUMWlQi0/qD
EzYE4iEvcY0Up/coekwW48LPXGCcrlwNung3EPciOI6jeS0ceENGd3JLco8K0owqvzAWgTdsSg/q
ETiqclprTk2FfSf1SfQJWa0orukrzQxq5jR7jTwIWGLd3Eepla8qvV5RzlpXWQ9gLBs+9EZeDVV9
iTTgSrRh8mgUPYex3vE3eICXjR0hm/aafGvz1PoquMgMC0EKINm5XSjKMjmqnXgvnS5Eq+dXpDaI
a0Um1Yx8G8JjhwhjdN2ssVaBDM62eFUYg2XxNPG4kMN1KFwWoPjby9qMXl1eishOk9ceN6LU1kGZ
virdANaT7j+Ldd3tvOgt90W5xNcFJDHXnwD/C7z5STRDbPiiOCaqJb9HJOLuKfs7mxK3Ylorjwmt
Bz+/SGzGkJnj8KbrTbglZFd4gUDstZWTKMfmDrmDwmmuKNlwR95FYJF71uWgAYL4zSxj6HcJBlsN
m2av4FgKzA5WUd9sCLdYSuIP5iECbUgN/U0NHzAL9Q4pWI6oqUKYXAMsqfobvKaPdgLgvzIc94aR
iN88s5ZN0zwKrbvJWJ0guNyquTCWpKqcZAzHV1QVHspMYtnUgJeBbwghAA1bJk9kqVpA2LLAtE9s
fYmyywQ5uFRJ0vXkFlseriyzWdpJa858K7bnqDfufTW+9kfAi0nUI1Pueci1ND8IIc6WUUilLh9Z
QA14AOhoPMHquLV7wLho8spFl8dbx0im9DYrIwSFTYJXe2vNI6SPsMY9jnkwXs1Gdj135zbuopXZ
B4CufoYjLF3pIya+3h84nNd7TSWJYcAr7sZkHWb3RLTtDb557HlRsyiK8Bky8e00lOqs+2Ab9p45
UAccJdvieqeISbCHzefT82nwDzTVSx4VeDJ0+8VXn3IHV6PfGksga082ktM17mAoxOVWENMSgPHo
xnTex+G7MlqgflP6rZ01rgoPNA3R8GA2om0ed3PVQQOk2MiIOy1eikosK7YhBl6YJQy4T2zl6Jdt
lS9KeydSNWlGk5QTNnOWBB5PxOsBp3dGYgFO9NJlNgEoSWrBJVD4iu9BtPN6jF9UNScDErieXdoX
payv3boKCQKbSqhNcWNWzpMZFlfAFOMNZhCw1B1rlSndAybf6LIx3/QGYJ0ddczSdnLA0Nmw/JQ4
kV2Ae3EHHTtxnr1WdtCueLbqtUhsyhh5PleTlCQYJdgM9fCZjZOzD7TWIei0O7eZ8MIh4vs8vyST
wNiD9rivNNydidjEocu80936ZddurDR8IXRmWErTYoaXVbPIVfVk1MY1mZdHYZDgZlgEfVulce8F
ksgC0N2hsXXWRQFMo0SCQ67CJ6Ede7ANzjwK2ou4iO4GFFxwKAjcapRMEslnr7KVb0sE8FVwRauB
/AIydis1Jw4PdLNalrvAKRO2ZKDth0YhG13c5oV78LA2ztFYO+HB9erbfKCGQM7drq3ylQ5Ff6Py
taRomxAJXsWN/xjIHU9Rg75YHKmdn1jtHt2S98EO2MFMvCiDTsHMGPWXYojejKI+1iUKtBwRau+r
1VLD6gQOR4Vrl29qNSCx9SLsqqPjeAYyeP0DPCXsoumI66YH1FAH+Ft7VIiwF7TiQUmzq1wkzybG
57WSoHsd8vLU+DhnyuzT6h9K1+0XI4L4VZH166jE2l2V5TKKcHZ3Kr+zYQuyCjEzzxIBhhjAgYZ7
Qd6rUf8mwXzsNDf6pJAyq5OWeV7VMCyrGu9OUb47XiL3nWPtE7z0s56AvJm36iQRGiQozHUzfxvb
4T3OXosuQGoXi+jCgrkQyEwFmOWqm6atn22ikhZjK/eiNYDCsGqtjSL5cCsghO3Sre3Xuh0I/e2f
h6oMViKqnnpJ9Iu6qRPzRa/grAK2Z1w3uAosK7xQtQ4ojhHA2kyg1g3OtacYyAkwsi4yn+RwpbvK
KkBHbTa8h+gtKlyNmEZcklASvCe58lSG6oWdnzAxYqtC3xn50BSBFWlQxFG4qvCsXIAbq+lIg5+e
bZTeFDPHyNk3ZeLJUwu+cCPC/ZTaM4CCJTaK5kjI0KksBLvzrCrAVeY3Zg32nv3vLbKEfD4xRldG
PZxavC7LTE/3dgYat9rlHgnAY8WRBoHLwsKg43tsjKFD2mR63Ai4zfTPFCqmWTmnb5vP3JANRnzU
NU1bqrp36fbdbaC7T53p7GpJQIFw5QOcN7wDE8UXPeirO5YsbOEybtxxnugDu9MBn0VbMzUKFp95
fC9T7w08GhshyVqNoWub2eGzbfrHUbSfqgqOyVXK5VPlsJz2ocWbqx4ZzvgMQvPOcxHftnR1Egcq
gprqF42Ts1RkNVjp4BlpzbCILxv0l6iQwMCWxE11WX5jIH2muL6X6rXWeo8J8NOt2TThSrcSIDAM
ag7Lipq+YpIyTorFFsGM3VU92jyuyOCk7ZGk7BDQGCvOR+qzxOCiSJeG/4QwFzNf4l1mCQYi19F3
tZEhnJcgi/Qc6C5qZ7Qv41H2CUZ7DHkrvVEOFjM8Zo4+nVwpiB4tn6TijrWgIMr+NsXFjNq+2XtK
cUiq4hW8R3Y0tGS4zfBVVbYplmqIIdzO1C2Cu/QEHWOVd9Xe6hhGILdgU9RUJYSj3ae+oszV9iPn
peOFHQ9sVeoDvJWevAKiQFso5wvUOjl00oEje7ZJugCXPmL1S6Ir1KY9maVbzCPqEuv2aCrxZe6R
tqNIY2vVeL8AH8CRKsNlr4f2cWAKqZP6pYtJiqWqM6/D/k6JlB08rnAH2XkYim1WpLdVr8Mm9l6V
MCrmaelsPXYnaQj5SPOaa5GF750zDuuuTS8sfzJ763YzT414DS6EpBXT6yFFRAfVID8nZq2cFezO
wfjYj84H7psTYnRKnK2JphywgrAfvFiqs4XvHNjvvQTCe/d7NimmSqtCpMbaza2rwtebpWXBYmow
ugitSpetbz3E9IHmObWrVavFwbE3UmXpkXkPp5uFiCy2kjoIUEvRaNdSbEa40WrBsaRTa7kK7SlT
rN24nrWvfVrhfRKRAAliPPaLmwY8/rxy2dLpDcECQfwRRTJeDsJW9mV31LK99NMrT8i7VG8vmrAw
9okHmSdtIAEM5lutGZBaHeWtcAzQNSjgl54vD4kJ9tcPSLMd60vN0DiGu/ayzci4DlFLWyAIyEED
wYH9ldCzVepW5JpJw9mHOYE/7JnThuz6KjwgMdYXcTY89J73zA7rjQAfMo147gMYcbwgGaxGXo9O
I7lCrzN8MyQGox+fJSXRPL3eoRBXB/vQDVm2FRSeEgmPm2P9W0lu1SEcujsVf8tsHMh3chR3cVRp
5S6wTV2XpTWFbgKnE+iUsBvtVT0nQgaLJmUtgE4WPLBcLHrgjHZFkggwAFJqGdBxU8NfUqttLRpO
CmW1Fh1aPs2D+K00GcCeody6+dpVqQy1IuwXVlPoC8/F5eHTcc3hqXUa1MNC5O96QlCok5ucWwmu
yoRn/FnJ/qtoe/qzznhWGz777e+Xiv9WXT7erG7/J9SSpwLw17Xki8D7KIOXv9WSp3/xV47lZAjH
De44ujDoi06u6r+KyVNNmH0xO2JTsPHRadGlE92HWrT4A7Szqjq2MDUVvy9dr78M5sYfuoVL3bGZ
jQzAgtL+79SSTfFD2/TvWrJNiCVHfEtSnWbpo5581igcTOpwEeAnIxEHqlLNoc1sDG/FJgB6TIAx
xNom9QmHzozqtGchqk9DkCQnCSs7htum2kO0bXo/ZPhErjorqhzkXE+UYhJV7gWrYbhQMtOboJBu
taocYS1JzqRaHWbpQ+B1yB6iAoSeq58QwCUl0GfCbbQxY5cb1P7hxy91q/sHOOrEZocggIlsP1gp
RS2fX6bFC7N3wiCKcswBU0I3AWVt2cPYGYr9j1/YseFB0APSA8fnKLKrO1EYVMa98f1H5N0oR5IB
WlZvkDiWf1CVOjtqQJd3dYOtUrjJRmF7cjUQy3KVy/aEJ8CDRyWGSxG53lHvYFe6NBL1EoFKkJLx
MANW726J2uLg0vUw6C1x2zNJl3CfqlWGJQ7+ULDzdN4KwjUsbNoZLER2Nv3JVJScdTchYJlSeDme
8jhz//yFrFrKJ527s/pLK1ScY+6qzrHOceL8+G1UrvRqrI+QCEcEf/0FstnqmP7rFwdMzjF30O0p
1TGzrTvg+mZ0bOPsMYDHkbC+TyEAQ2iJnRJ275PNRc7gftGSjzNnYSjQYjXSL1Wf7ZqnJ9FaH5QP
KzK6XRNQiQ9SzhhFF7YnpSRhvHWEuSRQc03ZCwoJgTa93bRrEcRPpk5jMjLteiPF6J282o7mrQNU
mOAD9hBppoLuh3B18eO/hqHOCCT3CXkajI+0cdr9VHYmbEm9ZktyjIeiOdTU79sukkvy3Gq46RQu
0Pe+lFXVr1Nb3OAFZnOpd3dKGVLcHYqDNw7+ojAMXss+VO9NnTCMmuGycP2ivGlxqTlKkWwrYVy1
ZdftYLcH21E3yR4fnAutqdN1qJqbcQwsqK0sXuxmsRCqfTcbqHPXajX3Cw3H/EimNaULnRoOr8lo
gk9x6hAMdcdJEGZd2qusaCXM8aHDW+I4rbGgcwPul14edCLxEoQR9V3NU2evZZZiblY9hktN+z2g
tqJSLpbOyGUtOc6DXJCMVkH1jZyIwJM+vmmpy6sCX+XQW4faDC/MAPRp3911FFXCnMivKBL3pcNG
r8bohU/uqu9d8pXs6ADRjhpzqN6wbTiUVvZstOGlqz57Vb5NC9ZWo8WUlLBjq90a5gBgHjUxjDWp
UAc9fWcrd2oZIzO4OFN52MMo5LKNli7dAOyQofHpCqqveE9pOlFg4nQ+Lys9pVAGHUZzaszKaECT
rJmXZXJFf2LHxnzMIuOCCgX+JXpMAKZPVajxbskYwp0itgE8b1xf1/xMJign97OWCZ6gDl++6Ka/
4+y9HspmZw3BkrmWiPGIaBIq4FdWGEfr3q6CRW6JfA7KoN2MbXWr+k50Yn31LnvlTk9i56Lp4nmZ
Vfp2UNrHZoSN5hb9srSVN84Pw6S9Nc14BGogLuNIwQPvpeP80i+4r5AAdk73zv1zalb5LLX9cK0m
D4HIil1Jbux06rXmiFKXtZ03OxjN3KqAGKPqJX2G8UoVjIC69egm9P0djSZ7Km4YpLnEM8XAwR2j
l5tByoQTqtorhgoItyZep4rnbOnk880H7k2pg9nNa26zlVY6d7XMA3kHuakx4m1GQZJKKvlRxF35
taNuXAe8Qui+eUPQwEaPNr4Z73hJLoveenY0v7mbPH6zpC/4ZnOidH0LGpMAreFjBOti94PNyh36
uEtF3gVuSw2EcAWM4HQbvAFg71DciSG4jl8r4jvx1QZzjgrWfGSvuk7Cct4k6qEjrn3RWxgnSY7r
aCwN5C/UBqwJzq66zhudlQXTh+UWa93rF2rnZutA4LoXVUOI4eTQJTnJtnT/Iyvdl0Kq8xzk0mUq
Wm1RmzqWHMY4hjD41mPqnHThxgvVHKmFpYw0NeyIUB+jO6WOwpPeOuAU2Z/2GNxprWlinyg1kgK9
2hUlZ4ncDBPeJE2uAx/acsjmDMYm/SsZuf4xSCM5dyotJlpq5Xk1zMycEkINNMAcutdSUJymqKTR
GbHdVeQBjdeuep8fNLPhsrUVB4pIL9Ct6caK57j0iyC49Vxry9aVvXVXUGrwEja/WPVp8pX3SrUJ
BfxbrIgtaPzkDgfxfeQR4uAVz2V80EZn5qs4A8ndomBt34N8WOoi0PgD/yGrO8Rl43HIJUdqO38y
jZc4OsTMZTSMGrKxsmzjWAHKcKNcFu24bAJ7XXuSXs1I64tK07AEY3ZJ1OPBMtN6ruY6DlayuoAc
VFeRE6zglVcUGkdrKXuRn1q0mouATuVMIM0pRPkY+uqqeyGm7J5WLoGhuj13cPOvQSF+gNCfAfd/
r+mTzysvvkarvjWSB5LmKuIAfCgOFueWoZzLBq0HCbjDEdwf07O/hHnrzYFHsCjbVXUA0TMlpkp7
L7R+clQEn5Fhfco2uyN/+512eYefWp70Jt1YgzJiyA7oQfTpOhnaveM0q9Gk1dgzq1a+cetFiP76
nJYhDcJyIBcWAuEEgCa0ILmDBDwfO+2igk7XO/WjUvs0hcbolqYIaAxJIF3pAq0c3piPgN8Vfjpv
B4Ty1TjPk3rVWFwG8/gN8H8auGKYlxDHaV+zr/DlMq5aFIHS3YOQYIJu2s0Q1ZwSoH1CAKv72jsC
c+wXSkDaXMfKO8Oi2C48J303e8pM/WA9NNTMfnyqXmavudzQ6VrhA9/EdfQIB/m5nXh0KNw8uuuV
Mu+B3M58U4F7LPrD7TH1dH8lDbJPxoAVQ8jO5kio0wn16bJMiXGV0uzFFLpaeCqvU0XqJ2DvbEFF
+dSzKWEkx9Cz627OYf5V8bbhVDBTzZUSBWvfyDcN7ASCnHc99nHL7k+DyaDDnZ6X/W3d8zVS/NqS
AFAvY8bmfEgUMgogUWPYWnZIqae8YBROThmAuGf5Hls0uX6rZAswPScNvKZHDWydOAatns6EeGhE
9sLA6ulEtljVpqSt35c3wfhcd+n4TjmuJkWomQUuAUOmrMJt4Uho7BwiXUPqN6MFlj8oqM2ZmHUX
OXFMbKb1G7xODML+RUlpfdQ6cM+Iltq+DHCqqL3AXx/xGrcU7kfqBz+mV96e5FVJ+YDRhCZjjdl7
3iqcby085cNY7lLNfHEr/dTp49LJbPRb1iW3tUiIhKxQw80HYj3cN4vq0sxSxF2o3MddtZMwbECE
dzcCCJQ2ZSo7mAv69GQ4HTUlk8q6G4Z3tT0eHTtbaqoWPRWa0GcKlKUb0XVEPjkyxFxBvVmz9p1R
FSE27Flkq1QJYtVcj176YNXJZRbUOmzAZTwG1a5i4aYq7pI8SoTC2KefWfamq4W+N6CdL4SuDZvK
CLM55XmUteV41JPSwjXI629xDg98/9l3QnNGr3VGGQri96hdtvjfF2nNjqf0OK0oZrmFob6qo+gZ
V1PW0rNM40kLEVqXtgjIdjbZ+eZG61xQXqqh3KvZEkXnWhqGMs9KyvfswqE6VcXWKNQDHQu+Pd1d
FLGMN6EXgQHP5Lpq6qvAj2EIdMOj63LqKkYGRtfbxKqon4QJyoUur1CBqpuIjlxFh3MVmiA4HHYs
VWpZp4RltMxHbZM7TncJU+6Fo9bWrcl2M7x2r+CetQBWN1MzWQ8hG9bReDBS4z6Pvc+u6+4DHShw
06e0UZl2CzhQWkAyQCK6Tdz0zMHSFARHmGA1gRTkQfDqECMG25qovohYkbQG36nlBGKiKrlrKxKX
1NzZVcp4Aw2Y0k1Tf5om6UDMDtPg86OF9O1F45ivTWwfu5GE4pHAbSXsqU3flRrm+mkcx9C+GdDa
LQt4jt2YmAWlHin06mAryza4yTv7jkwT++DnwyXFdaYNt0W2UIJgTjmDRORZD01wR6DgcnSNeJW0
40bpidwzyDgmWRShH7h6GBXtUkbxdVHQFO2IyHMSgt9oCTRNX5BpqF8pVUmFdZRk0uc7k1MH/Viw
5Wh1JVvV+tBS5LJz617rthypwaK60GVHSWoQdbZsBgwppO/loAXyy7k5iE1dgAbLtcK4AFwPaCvo
yROh1MTx0l1YDi0beoL37BQ3YW/dh0q9pYh+8hRYLmPzqE/sXJNWue1rMawzm8TqKoSjkbADsQ0q
13Fj3bOHQylh5by0nQftddLZyGwLTGFDLeuGtcskvIHJUcbdSmmPdiZgNsXFaujGlcdbuR/wpdMB
pNMcTMzYtArSXaCZ1TwV4Begt6kbwhDgRnJCISNALIKhfnfS7JKJiZd4zOiTpuVaGfq1UoAip0aI
CGnwtZmWXCZR6S860P/7jqzX2CabMTny7MlF1dSEFahepI1LwJy0fdhAFkeBgpBevPYcicK7sGIq
7JJ6YQzPgywM1qUs3TkkIFkF7LWeQLbeG28othbLGGbBHHIHr7DnvLtR+uyk1cR4oxZfQgz3vQEN
TOMsmmTXqvLoN+RjFSXmCC0td5B6gYa5+1pL2kVfqvOQ45li4XvpwE8EtUGzAJxzrZnbpAY7zr7o
fiSoo83oThhyHxZ9cihG7y5zLWcbOt4NPE5YJf+Po/NYjlvJgugXIQLebNv7bjqR4gYhiiI8UFVA
wX39O3iLUcyMDNlsdJm8mXl4cnyL/SwxOzrKkm/lD3oPBdNf16E9MAji09gvA0pOu2Kq1Qa9vV5l
ArSR2zXYqOjxbJL5tVws16ZnASDVfkAvL7O+XHK+o6TrvJyrQ4OM0ex9UUewK/SEstOrj2npJi8d
7waylRmoI3uWW/GBIkPRg6IVzhS3uMIuqAgQJw42wWiBEru6bDbBshVEKZha1H52OvtcJjk1vBf0
4d/ckD6LnPYDHATUfuX6WXrNN/nz/BwzsKLAMLoMOWhfYNVbEWPhjd5dcBZbUHxX4mrHkCe8o0yR
LKRxEnF8N/qZm9Asiz3d9nSjDGg5A3sMRs1fmhcrUE+2zDL9TZrgoxOqJrJfgLsr5vpUaLFYvw5W
E33iNcM9aHOqGEsNMSjlwsg9kNK+EEqRxZaWpdvIgbAoiz/gyrhFN5iqOhoMgU4TCNglnpg3ed9x
VCqgV3J/C80rbYTNUTEbEB0nwZ6z01QUG+U6n4wlhvVQNN9DGf6mwJ+gZwhzkhWEzREf5k2XTMPq
3qx3hbR+pFAwjpbpqjdhm3deJ09uwWR8gROiXn5aFtu+/sB6kooTCJj+haIa6u19ZH/gQEy7XXM/
D/wx/P3yrGJrl2AyO0sFurLPyq85Zd9L0DNYl5xyO+TRX79M513eBY9OWfrMJY4jB0/QUS8fyVBO
vxC0SPSGLR9uxqpFlBf7QtKwls60ZrWQwdhnjGBPo2q9hWhtrhoxR7uayNYhcVCeFK++oD/Mj/Ag
CHj1CHL9afDoJ4FA4+zceLmwlp+TixQnhXfWk/wZjOyl7egc5sbG6jqX+zk0S9CwAqfm7PyqqcNc
yWkG4oMtnJtVOR9MOuSHVNi7MPf+GRYoA+6IR8DW1fn/X5pAYTOJsdgVKtl4k3sp2+wUZMOb32HW
wPdGwQCTzG4EAJLZFHuZpt6m00hXoGvjFfXQA5VyKOwIo6PZO5hP5lns6bWP+TbufVTEW4UJhxp3
bGWhvckzRPvBwK9I0xrMkwELxaiGu54CsaeU2D4E3MYR1saH77buZp70cDWrnA2Nng/LcPfNGLDA
C/sYO/l+Yhs5281Au7d/jYWhdnPqrf2C22Nryh+53EQZ8/yqhvhP3WsoZPjPvGb4zati4Yk5V89N
aEHQYK/A8Quq25SMoqrn3q4OAc8psN0MQuTaCSiLztkC15i238fG+yFdzSWjrQ/g2Jy1DijurBzn
0HhBefYYsfdEvqglLjCOSWy0s4mQIsTv1qazeyrLfBOIwNxL8CY9bBwYvXxYqb5ZmUu7utD2vyhV
zs5iZb/60sRyY5pXac96KdXCLpKgLgZNfsCkoeV0H6uS1SEq9gYF+ozw0yNilXGsOP2C+6SduQaz
uSPWc7Z8ru2GOrott14zd+RGtjfpw5qgQSbaWCXtvGHzpMo/g9bxrtTIB5OPQmXm/8KEUVo2YTrs
LKPl0Ikp1lSXoLFfMldTzh0gEWY4BFDMKSaiTKfsmar7fX+dCh5NsiMfZtzcMLIQ93FQ5hLW0C1b
MkuhtMt1QZxYe97WX4qKIHqEfKcTsXP1TOV7tE2c+COrzD+WzfwOC5mG+lN4IEZbtKP0khXBgmUi
9m7nkK+TgUL44auOZnPtvdCs9KwlF9k8oxN6GGR669i6UsNku3Vek8FE9ISZtMmEEa0T4MeKSS2I
OsaJbjJ/tfwkWwVKpDKxY8+29ZeiYvuBDxIXNA3tarAlX4/DO/fgjU2v0pp9pMJagw2ljmDmxM0n
K3y7YNA3E0Xfe5cbBB1J+JeEzWeBTw4YFuprU1Z4OzM5NHbd0ijOBLiixTLq7BjvZX0bko8kSI1V
OwG2pTH2LWy9D0OlW2VYzZpBv+bgKdf5xIB4NMTEVgeLMkrraxB648arKndlFf2iOm6jGu8wDVQH
nFCbKA+ba66tP8PonnwrTbcM+STKo9yVtfhUAVLczLtTc9W0Z/OzV0m8nUV1G0ocjqoJvmoAbBur
818EuGjGfMBlaTJ67mmyoy/SXwmNR8JyKmfjCtxSivqvOa12NGpFW3NgIw+lmG/L1bEx9XsrH4Ib
CK2UHOk9Xd0qFf+zaVnKAFL5/srGFcybAgWUwMHGxC+AX+imSZCuC8rgcfqxt4NmpBIhf5MpU03f
i/+guf1BlDz2LiNAehgurQ2BUupwJwi4c+HFITywCtn2fCUmCBuyKu+DFa/1vDeK8q46PEEjhpt1
5UeHLIO3Zos03I8vDLDmnT2In6z4SUbgTIMHkjaR1U4BgwB0TrGT8nzwDTANzEb0iFDyrXNSyjFh
vfWpt48qDpd+bnO2mfpVWHbfOTN5uiPDl8xqjkOcR9sqiMo1X7Kg0z65uyNEHz/Lhh3dS48sSwO+
y+wnaho4WdgQTFhSIE2dcafbrzmGaQWVBqqAy2fIdTpvE2rOLhplMSl5DDt2FTOmrt2MXp0SWw5B
jwdqODOk0reOkjl2wJyKq+GQn2STwwQeqElllUgTwE7CaMQuGs2tps9y7xjlVwGLYFF3Wa4UXBQD
8PcwcCKY+7OZ8QGwpf6HA+4jwCGPeHiS1HCBdI9f5kp9J1N1shufxEKf7Dwn/8Qz6CH+0zNagzwT
DrPtbhx5pMTL7I6rKYo/5sGgao0bI16P9qB9PPEJIJVmjjH4jDZ1XuI+BUWwtk10E348pwFwRk0b
5AgtazKHT9fzf1Go+UVw62HUyc1vwTGjxZjrlpiRWVufBseq2ahpAAwmKl3vMudMLiIMeLlTgDb0
j7YjnXVp9Cwo9rS898z1nSmOVyVbVEzbJ0JOs4E6Uh46tWxLrZtuqpqfZ1dh3GkbcQn8K5rg8+hJ
NDUNiS5J/Wzr2N0qwJIOKAE/REzpmKiwrWsPX3HYGuhoQfU9n8fKexe8vzvM2G8eZLUhax9B/spk
khmePE7EBlcdnw1WAOrRdg0T2rV47URynety2gZFfJaZiKlcZZw5CYlOKdo9JnE+4DY9xwGgCcWi
7Buahl3H+9X2xq84yfdkQq7NWzlE3TFqzGbf+zRlN811arrnSOMVVEI9Ia2M9O2uW9Vj7YArAPWk
lCh3XXIgGok8xr161zH6lKAXV1EZWk9RRJVoAmV1xMhXjNYxpGoPVtrg7XVa3nAs3qwxmm6+BUQv
L491mDIPCP/19PYq8g0snu1wHhuNQ10/d/MEMzZL0MrtguBkHq5Gh+fd1By/miHL2Ka5tDEpOmcK
wHdjY7GLwCTYGU3QQ2F9DK33h6k29TwBP0ffcasLGF5CzCxM5fPcWvyxtijWI2YmBhzTdDAkRhNP
zofWBLmRSDR//vqYU74XxYxdMoipTTU+pBkmF7cTpw7P5naEKLPqNGDhzM+STTt4YFQI5kG0bJ5l
Oz7GAWCyLIxpUxBqpB5icd8GMt0yz8YwatUbm3DPWiLU0T+OLDM4/i4U0/tg9mxORv9VNXR8Urna
omPvHb/9CGhLhuuLg62N1w4smoZ6Pq5HXbcbi+Y1Qju9+uRAovDR2N6HEyZfGI3/tT1gdMAez7Ek
YhCxVgsdU+SIO0C6KVDFoBu3hjAe0sCGi1jSkkzIo+VkkPD3wg0XomI9IBRhLQ3eaoZ8tY1gzWT+
Cny3wu5pbBmevpOwQI7ApAsbVwwrrxpBAwd//QanPUetTYP4vOoi5gHMF7CUjbq9NMzBHLnrw/ya
eb+tHAxF/IvfHvckVc5SgkxKB0yCIya3Zo7ChVqyTZT1GYdlvQ+MiL5M+KSO6o6B6CgjhkBS9UzV
wj6H8tPxWE6YsA3reZrmk06ASQRkbXRFAoA+8zLjDm8zugyBrZKt2qPJH4JFMGcFNfmjs7eCbPK7
RJ2x6574+CBeoD+mp7TAP7r8wWTq3sjQkQ7xq199n/ye6btc2V78QUvwmTNotQuTDzyU5Zaak5WZ
8ijLHk91HTwgLx0BD7sIBmJTNf6HW+rvCSe/0Ua7Lg4xAbGTorAzDegNkmhgpcY4vWA1vM/z8CW6
4T5Gfrn2xv7hBlysk3b+AmDzqSy2mn4avpuMPuhRMfxXB64z/Zah7rDJUhy7rtvchcYMiX9iHblb
FZcGN4FFn4wQHXrjL2JS8JzilMhC3HnaghAPP3RdutlJa8U8I0o6oDDA8qhe3PcVGEJCu49peWqG
KPmVS3TOfIY2SWsUI1/p8dJxMlYq4DPNHVKF00/dElpbVFQm5fXVlQLjHfN4H2z62pT+Pg+dzxF4
0EakZbitlAW6kZVAjPVIHKume5yJ4Hoe81ca6P1NCXpoO0b6Ek0Ytgs2+YvOdbBzLfOIHAjXeuSI
HHMvP+n63MZ9dsgKixGvSXgnlBnN7VmEGXjaBdG8ZBpmcejbD9ekTzoqccQnXJAK/OTrcZqCo0+h
gF0wZ5skJlO24Z2X8RCb7fDTekzNpyqoN7UxszDT88zzgwwV+E23qkx3NXusAyFYow0SLKzLvBiP
jclkMei8aGdhL4SaijsFeb9ejtTuebTVezep56J4SdSQHQpZmitRBV9eyEZp19aHSrTcB9aN3snm
AgA6q4b2ATZq43bd3UB3WFupNzKiaj+t3ILnjq0FystC5/vJPPOn8XGCzqYNBK/801r5jxdGWJiP
fTXm2PWm7gBR7C1XTnMSEsNCjBXMdzGRxaRI95nZxJj7uQHwX0pOiR1ygqrPjUXzeDxIEAtVxmkJ
92uQNxCJ0BmCZcqX3WafQQhn6WuTV2dKRq29OXePufTouaBtahuCF9ZM6LZ2K76ow16oL5fWc6d1
oIOnjHJcmeq1xrnEzmw/JvfVHNLPGeID88wcIFTSnVo4j3DenYNrc9XSToYXo9j5yfCTlxhNk3NL
im0Q/SfP68DVZ3qTqLBoDckhiEg8MEPminzJwvZUdN0hK4n2BxMMVECyA6TeVY4J3OrVoqvmVy2i
by9HFqqjH2qtwYW71DUuB//QQHsNGxRBYG5/O3BFtdtDAcV9ic0d4hrPGTvpukuKm9V5/slPjLd0
tJ8mV96rZLozUhdH+Uy/iLHCVWduBu+pk+Z2CsU7p5n8I5BPk38mif4RWjGdqsjNzkTn5oKE6YkJ
LO36khG7brcVIorsp7VVdQdaXUHXMpXnWSJ8yFmjiu1t7AUfDhte5eYHMkQfowpfckNaaC/Nm46G
5yIajtQF80QbYuPa5HdNwDZ291lM4TnCnHDw6Ktlp+v2g/5Lk9SJdLixYkhPPFTrLX6AN570p9Jw
7I2BF5TTxfAGHuNmC/0uiJkToWJ1Zwjb8XVJCyaU03f2B+2BT8Bv2hXV3ffeyW5FIk4yaJ+5Vj5n
EI/ZnzkCq3p+wwCGu0mn07kfG2fFsnNsCwSz6MMwDZSVPmbXf2tnjdBoEJXgWXWzgHWao0rbA0Gt
w5uR9ncIH0y0sXavbAPgYbvgKqPx7FlbYfHqECtleKor78kPcUjl0XAtDO8nIdu4KtLsOGX1tRrj
vSS6vExsYhtcFLSLtQnUEqW3/6761y7kmjqVllrbOZ71Np6fBr99VQOOAxlxXksm65teFg8iYrpL
Na7corO+qFJ5eja071z9IfqVENjXIZP1DO8+rYjnoNwPZX9qIIdvMT+siIy85xXd2nOht0XrMHL3
u/LsRoQtdHygev+N7lwfwiLj69r9ahN2+1mhmKCdbtSoSKdF03fGyyNUCVmO/2QAJEgJYt6mkyAd
5mg7jjYxkNLhM+HLTTwYP8Fscq4mzgaLwcBE9Nf1MmdlUxjsN9EX+szF6cMPMyv+dj1DwipZ1113
zmFtoYhfXYctq25OdtpvCPw9wEZ8hPYtD7pLrMZwrZZMuW34KCLG4kFIdo7JNj64oDa44X6yGJeH
IKwoh+9w/K4xgbdrY1ZvqSGfnZglYMbS1/5wlCQAkZXWYUZ0IFfBiZ9YFa5kk/1wNE6ZYR5skHCr
DsMOZ97qaVZzdG0qEV3z1AivkdgQzsw2oyvfiij8S+PItJEDbA/SPHheQjnGB1k++8q60/FPPkHM
eJ3CybmmXUj9knMOwtY6GL39gTZA0MvBmr0glk0LWltoQHyukiNmm1Muoa6CKKcuWLuPecL6VblT
eRO+V+206K9h6L/27fQQAXPX1A7RRpdfkhwLgJcsvMFuy3NfHnAKoqe4GO3VyCU1ZNRQWdS6g6YK
aRTvTUYe/mxcaI2+hro5ulnxnmNJWFld6uzxEn7bhoFD2fwKylLx2sVvkDj2Ph9TshtpQ2KZ79I0
3X8S5sLBTMAbVkbFcm4xZJJLo32r6Mqk0d83DoQrE/bHnWsU9UYG7n1IWndbUuhJuXSWHAbOgaxi
6AQG9w4/s7ovYzT/GkG19LzDwcRZVQMBzrAZl89BlN+jOsuuuYHmXfbGemZRbyz7HS9JuC5o7d/6
4aUqM0go2K/TLhh3TZeJ98RM9oiD45+M8myalnPaCGgWM0d8NXPBGyIFToTCJusQs2GNkbiZUFRl
YwTX0I4+wjYjU+f/8kfmhr6GXjdPi1VbBZeYvPPGmM3qCdPBV8YVwIeiMRjzw868Zm1pkghFhjlc
kZktYIcBlWi/xEAIbqooaHGMszCLDCPORibQ25sg+gVT+UsmYY1pBAKEG68TS4/rQTifaQcmoU3/
zob65FplMxkVf0Q0v+vU3HRiLuCE2ff4UpczJ9Lg7oSQbag0LZFa7eaUe0XDBU4S8XHLTzdyL33M
eAhwCYUO+Q3/00sb1ReEWIkdo3tzQVXRPrBYRVv53tIeYxaUC1TZxOhHPWfF8BovT1XV7vRkXwbR
MGMjg1iFTHcSFf8sMIR+SeU3CRq4r76ki79JaJ7YZHpO3ZnvOhfHtHxxmr2c23/9GH05JBRXcUvG
2o3wJIT9bpjNKzeAg9K4Q3zT/83QvmFYQwIeH7zML6ZZb2scxHBKOvOviYCu+uDVh9gyWD2m2Kzg
4CAffUEN/SiYfEzqaR4cBFcElBjafBE/IMC/FnBBoxJKTFvSz1JP3N9qZa/ZilDV9DPiwql3hr0Q
RcLqbL8Fwv4hnfzjsaK2ynjzKVWk7fksB+8y+R311fG8L0P3YcLUyl3swEGC8d+iHwIoDFtyj7/I
svqDDL6nrufulo5s+xmxwtp7wKy7O5aJQIwUwqXDKaJzOdSXdk72fYcNxs4a2Drr0Yqvudku+0N9
iyzWrwGCUryqB+Nf3riPEMKwTPbU/u9GjqK+xKMk839a+tB0S7K0bvKRR0zecOpBuA6wEpi7PELr
50lYySTB+INoZ7rvqvIeDn4SSougg0/dPra6o5V2z40b0R8gnvq2iMHkZvYpzqFWIpNFE0cXGgJF
X336FCS4acRUo4wv41hRr076xzaddWcSnG9D51JOdbUKgaXa6Fp+uDZaxnDLeTGIkm2v/Hu8/DAi
b1jJ1vQ3cTMce6HuYHJPuXa2JRSEVZPxP4z4lEOUyJv+fUIZ3C8Vd45xlZZwXohS45OVT3pDtycB
muIaW8m6t+3fPlbR3CX9UTPFKqmiyOX0MMrX0DMeXshIjIOmFzgcEQsiunJ2OS/zFlFdYNubKmn/
uMb8nA30bhlhdPAoe9+02r26kRq3kUkgXPbpQQlILoP9u6+ntaYaZO8ilUROdBAiuNRzdTSk+3BA
f6RSUPRuXE03vym/4NQ3L8rfsEXrS9ZZOn9arrerM1ArifsZ8TAP6LpBBpxUUGOgudAJdSg5JJjC
CGAzgym2ql0XXVTK4kR4cttzqHMbF0leb6Mo/ytpFVk3TvbEVfKbkybYB1seEms8MAM8u/AgXXpf
rE+CiCg43dYace1n4y7hwrsJDONhiYZ/dE42DWODtqjf0qhfEWe8N2ZxK0zvXP5mEPNsZjXJ//w4
tMTF0+Ld0PoOcnzaOlw9V7rFnzaMLzGPLOiylblMkBXPq2VM55KJzKbhNi4i84EAsLdzVm+7t4nX
cpOvZ3GavfF/T//OiuFYEEjJiS2Gl1EKIDfTWTPwp1oluTVLR2404L1riLSvyoD8nMVC7SO+VESz
6rLbt6F698zxmJMuI0mXUBVhFRer9fEFjO8yHL7mYRoXVYB/xZPXwFfeJW7VCWPJWeS4fXFVaqQ8
3UwmlE37HnrZU8dH1M2La5GPdy1aMoaC0YbJXM751Im9lJx+9phO+jmZd3UFgwrH/tbqkFSE4IBv
zOIa1g0LnCPIDyGZz5g9PTk+j+qNO8cr46hHF+P3dqJhm8f9iQQTQ4LO03TPndy6SDe67B+yGndZ
H50RJpn8M92xcaZn5Oe1HW6A7fLjSTzacgh6y9SAo6X3dpmtZ6EfAM4hl2f1BQvsnxZ0mAe4Q/em
hrTrfOEgIddabkXqPiMve+tUjXsxcBR3Us/e9bNxstuWYtoOiY57MOsAJ9g+QDBu0b7b3iHLxLuj
0y3hWmNdTGJrLQbx4WlsCny58gt3y6sBsM+COtfzlK/yNlMbD477SnnUfDjOKYgQJAaJg6KIP4OK
8dtM/HuQ/b2IDKx2rNUYmZ/KAteXU0V4gcdd4HpvZoWgSwk4+2e54RJ+7PSXSYJiWZLBtd462z3N
WVSvtvUk3n0JYKossHsbfFYcem4cuo3WlZg+LUZ+WM4XQo1nMZ2rb6BdfxtMxHuQyyyX3BQ6fY+C
+Z3t4SIl3Sw5V8pVj8QddQffLH9glW+tZn6r2+k4amubzMCe2e1xusbeOauz37lLetir9b2n/4C4
/EFOzlnN8zmrvsoou+V+9yPrEJyEdfBUd/ICCHotxgARB6hGynprNbwQoq5qKXcCgTRAls5roBud
he4nOxMKin9xp03i93+UnP/fuuKAyhNremlj49EnqJdplP2YlErjc8cKDuKsCaZ/Tuz8ctN0QRFG
B+IUpS+ztTEAWe6Js7ZU2jRhBjxpvHmGc61k+KX6UK4y5B9urcQPnxpNYHVmjjB43QlG84H+gn7H
AscbVnSS62Pyh4NUNibPgHIU535vWzT5tKIZI1kR823uTYp0U+rPsAVY3wOOq7n/1uauB6Ky8Ns+
Y8N6j32Dr/UaZzN3EuOF/sS3eiBfP2BDUmaIS6pxLzbmN+bUKt1xyAmHWF1yTg9WbL4Avk20xvJb
7FQ9lNvUj7m09GmE4VD/hBG2URwWp0LxaianMLdtxvfYzk3/t27o2EGefASG+jHd4GzZ9rghnBFw
U3OZCSfzG2/VcWr/xGNrrmsAzyoKGVoNmls2vyzOOtKN3lpxfdhMTL22xiLARuMqK0K28fxXvZzg
Wt9Qa9MyHrQC0N2bOj+dMP4YQ/Q+OTEQOT9MD1WacjYxp3lvh/VNx85TzkrTLV7KOrZowFBLUrat
8LJpUDtmAcp55gQa6vht7pEGinUJjWbXETTbZlPYnzOHHCg+ghCJMLxbw0StBzNoSz9VfUxVQG7T
dRB+M0r+mOl5Xk/2OxNZpvAcNMO237bOeMizmXSmiXNrZiR9VQ630jJJC5T5Rm/BnVerIS0cQgw1
jU5oQWszDtwNZ+0cFywqCmAgbGaJx1EQNen/X8CPknMwnjJR/zjgJsekIbyd7OvlL1FWA0fZrx8m
l2S4J/WFTzSp0hC0W2wG/en/X5QWrz7HAyhLSENe+xPXXrLPLXoXBtp+jCfmcd3u/6+m7ZtZKMZt
EVSTIhbNGUrOeBgHos4KRVGkMxUo/UTGuw05cMVA6mWKe9r4NIbi3a46k/4OH8WtpPcgno3pIHM8
3/xzJMhS5nMBCHBiXD/OhB/H6sVrWjvVYXEPpblhcQ8c+lXEfIFFVlTbmBqctHOiW1u1xrnI/fc5
MB/FDCoL/A3DsI5qeg6Th9RqrmND8phNpIRnOX9VJbCYrqedKYUPTtsrAwqT0hTFy+MM9nAag8yc
Qe+STFjFpWniVs7rTdG3z5BS3X2Aj61n8oNjuymZ0ySgNLmIIji45blNaNuMmJ1QqYOZjJvdcfBG
jGQ0Cadz8zTwG/aYbO0Mv35IvU2Q0ZfAvMZc+72VnUOSNmtRMIv1Z0bLve2/0NPCYH6W2255CabL
0E9JEm2NH78E6XSnMRnZEzzOupU6w7E79Uevrwjd+XrfdN2xY0C2T1N8POnc7RO6/dYclchOJ0dC
svcuVBHhInHSaLrayXeQ9RijgCRYG7V58cJxTcPeiMcq+OH0GDB8cLV5Bscmb/wmHpYIHcKhUe1X
0dbvVVC9ofBmu2gC2qY6eZ/0RAtDY96s2dn3gf7HZZsUjV2/4JL/1xrIym2L7kP9CFoqT/mg/J6q
J4xUzFaOU8pUPIsZ2gEfCIHfbc2wfx4piL6qyl1PLnKVV5qXSQ3JBiU92tgjjkA/DtRLRNHXhmlM
/Uo27FBLzD1NjslztMghizrdJ2bwLbJqfK09h5sSKWrNZX6L2nTtULSJdpIWHyLJebH1B4pdSAhP
0YlTMTYEfnpMsIZL2NVyJfIZL2ToPUnA9zutGR/jF2178WmKZE/nvziZrd9eLVWy6TtcplJEbUPh
a+4lwpR2omILfJmPgbkf8J8cXEc+iD/+JMwW+LZ1S6Qw8HDeE1TAuTWsE+2lG+yAzIiMexpU5Vqy
va9gTVJFU2PmysW7jDDZYify8GtCx/UFaYbmJ2Tut7HygSoGbsuAloK15eMsYvLjD3e8GnyGAxz8
fvMUJMURSz3+GpfSlnk5+RczeLLg2ZndQ4mteJMbpMIyYumhU3Q0JLHGsosYpyhr5Q68wluT3Trt
sTfzU16nY31oMyzlDQHCWdJSroEoMcHE/x4OVAfVarzEFQs5DkNAxYOLsUko1ujOJqjqZyduaSwG
Act1vvz4GDphdBzrHQVJ6JnERHc1gLRR9x+osDi12YfysSUtvvCCHWWwpSC3Ivf8Ue7ecLD1cZXV
Rya69q3KvKXAzsUm2/9KnaLnw4lzZRZPaUL+0pmejV7oLXUCa2VQKonSZ2082/9AHMqw5yYPpwg+
8rln1FSxgWaWOjP4IJiajxlCPp0bIZykVTapfKetuKamrHgOOthAVcdo3lj+j4mRcMi2RBy+o10X
YTF2SYw1VnmhE+F3vuyu/cge3RWe2lhMB3ZW6j8VbtRsHWt4ymyMeVFZ2fywVXvqVPfLNpEClCM/
k0+e6Qrp3JSY2bvzFLqUyQV/rIY30FANhQ8T9MtFNZriGri8bm4OvmAkZYFFltCVzvK3MtrJWcdr
qra8dVMbfBeiZZPCHBJnj7Qy1c41HbUmFUpkOemQS9yEejiNgrbUDI1pBYNwlqcpN8KDFNF0B33G
ZyLIwn2CTKD8dG9w5zcnxhtG5ANmdDm5RPBRQaGi3KQZldS8PZqCNjxwXJ8SgpW92HYUUZ0Iyj0i
fCRc3pJ1WhkuceGZl1bxTbgjYdbWLk/LrHXyquEwBPgUjCNC/UsTD29SsudbU3ZrRXsILRO4qEHC
yxN7keNeJSLsQxvmgap7njyzqFGRTGXtWPq+O7GHwfK7ck0Eszw8RPZEJoD334lK7HORP+yHun2T
nvNwFV/Gri+pu8T4yLK5DWtrwI6VA/ZZF230Ntud95wMOKZCPjnzsOm4LlzGKXgtsxIJOj1Vi0A5
UJUC2Q9Jkrv4FFPTF5mENxo5H20OX/TY+86uyGrjo+uju4v7Ns+xSfWJ2I9uw0i9P8GQTen9W8Vx
UWz9v2HQMZfQ9nrMCCqX6U5QN0E5v5XvRXEIuXzR+RgdhRFWm7YynpKW8JTU0ZMc8YMQKGGu16r7
UNPTYjcm8Xes250YN4YLdhKyOJ+V+Vals7cJeppCB1omzcH8xY1HLPLHvzgsXrjpycBmZlQypLKK
U4Cl8kG29KXR9ANV/gEUZLIxbF0y4sIHmrXqwKWvXNXaW6z6OImdKWl3nREnF1M/WX6nz6Xn/xsH
scQePoZ4kiyD02/dERnJOZ2CSwQZeeqN/rRkXncO4VyiRzip6Xq7jcV0B+jXMU4IcyAVKDyhV6lz
3qUfQ4OTcUKhHY3sW3L2pawOT1OUTOUVXt6FyR5LLlftSKLuyVxxwBSuWNtTsB8sBrI0HNv42ZuT
inrj6IfXAUAvkhR6FINEdfLtzt8TMzlZBZtumNqUyk6ZRUraQGuX/SEwWolOT8bEwK/BrDk+cfTj
oqoy8xImyYmqrejH0f3WTy3/S2MmpXPHy19bm37betiPQ/C/F/ldSadlrO2eta2uynrOMY09VD67
TwHDCm1PzFMd67XkLh1ZHtMsK0Jkz0Y+IzmauzCM75GyyJUwKZYhwP/TIsptaP/Tx4HBgRqxeJnq
qeriz7hvwm1bZi9upqk7aRxnp6YSK9rIg+/w3VdFaj+a4ob27m1jabSP/9g7kyXHkSzL/kpK7xEC
qCqmrZHgaKTRaLNtIO7m7pjnGb9Tq170V+SP9QEjKiOyqitLel8bCmmkTSQA1ffevee2k9V4pdsn
j25nB55NVutqSuCMxVxPGr/AzDgYbKmzLoUchvCLOMDmOHQKMCZGIcAhNSKKCv1OZtvNTmidez8z
bNmixZ03zhDrd5FIdO5pLcVCme9T63MJ8FDIDqgd2meTRsapNSrQQ/iHXn2Z0dfAH7YijxJna9Vr
xBKHyNDm50BjrM4WDYUL89/Sxp2UFVid0P42ovsMmMdMwlH7OS0XFUTx5BbsvnrwsJ5Bv2QNB5Ux
WY11/luhAnmYFYgYRzx3mYMs2f50nRqzN3Go69K2A0LP/fG+6FCzunP14ga5N2R28TDSawZWVJl7
u8MRG9qHSQ9R08pebvKhDdaufEAuiI6SWgp9NoR9XdXt4+2GUwpKhMR0p1cDpeiC3q3zA5fwUwhv
eT8Wh6rNs8crHszyUVA+X+LksYlefb/1L3o1JlfsWxdrSnCRTCRYu2hBC3e2L2XZwEVzaZSo1nkK
IlC5YYA8snD0dq/X+iZBq3sKEoImxireNSbpcL7mb13msE9W0w6XuRs9x1WVF2QDHWn6C6sAr5KH
8o/FjNHbWNr9Ls19XACS/0daX90mI42UkkUPD7Gdri2L7N0iXr5EfKaDoIDi3VUQjeKhvQBY7Y0k
XuNhTz7sSD83uVmuaIblV59LwyCdeyuOkOnw3mwB+rh3wtI/fKcqOR8rFPCEemJQnw4mrteopJET
Fl+xCF77QCFCNNAUx8NXZQbWxq7I1mSf3oD3oX015XlA6Zdzso3QOSCeDqxxs+4pFOj32bu/4Dog
LxM1J6uDwDZL+ChDW2I0vag7gd/uIKN2iwc5U0e2sezHyfm1A8bkeRd5i7RU4wSWdvsl63k3tB0p
pxwDjs7GOO/IMQ8wtIAzob0VpeEZ/EVwps29Q4YFfqPKXmtnFHuRqSsMkVOeI1X5mrtpl6LEOOud
PDi+xdjGz2c8OFa2AWrZnuquGlc4lRKGT/natYPn3KcpYOXhRiS5c5cofviI4xrzDLjLEruuorax
JjcHfGG/L4Occ1vSHdCzQN+4hu3pRnyORzf3cPHUwPYTDjPwzkWy6Ces7mcwNnzUGCTxHaLvUwbw
/aCkpPF9/Tllc/wrxkwFxVR+79E01jaQyrbKxGtoAoMYyvGAf8OaYgEY5Ls7J+me38PulsXCdwYJ
NAsvUEPQ47kSDjB1Wkl60/+o8xbzlkZRomf9yZq/Ve4ppd+9sdkvoaE1+HSrkBqMgjzWt0Wj7yJ2
JiCcxDaTwQ7SU3NX9FSLGPvHw4yq9RCm9SIyZ5DrRHFLaxcaGdSaO53dP9eKiWku8+Nr1oxgDic8
PqWI/E0W1qch0MydVZB5zfaRIbLS18x4cMqaz36W29RSol+VGV0FqyzqdUTHe10E8RsHNjpAY+bi
lNWYcmaFYBs3qoNu3lt+6IZ/4nl2ou45t6turdns2iIR1Z4GVms7w7x0xnHylPmjnUn11h0kkLYx
/1AWKnAx198DjVU4qZd0dQ2UVZqlOwjVZ8V16mMSBUoCXzaYCZRnzHmHoClodzSOnl2jqa9YgjYo
VbuNsbTcurGG7+0Cl4uKZNMIZb9PtfDcAdbBGNToK4oPYj6xm9LlihNVXwhib/eW+TWhfPcElOk7
FcnqwQ19z84N8VNo/hM9LgRD9GpORVfGDP6wt7QVW6G4V08sP/Emi8lgpbAEJIhaxyR7DVfTvo6d
D990Wxqc5UUvrPjC0wzRQsZbWF5Ti4M4hF60UT1uQAtAc0j74M7QdYEcGD8YHf3BywuCqfOueC3h
sdfYPD095MwvwwEOexviM3HPKtPjXRnF5g6l1xEEjnHQlpvUeTMjc/BSi+FT64/50Zf6yxxRinWN
z2hSjPsqi9/jYcTM6VTMxSllJTtYxl6DyaYy1Fgb8PtEjVOu9VGr4eMzuct1vdrqySpuXrLa1M/C
jZJdb9Ekt4oyeJyK8FfNlASLkIMuBqpBUrhfJm6IGpLeEvXZDaGHwhsPKvrzCLu5tFlzHDEfcfrO
uzmK90HUUQK5Ax14RNDRYwB4xMsSm2C7GMEaY8XZr8/TEn7uNPMVhGWgPQym0JD7QpBuk+zamvFP
M+V/d6uxPJPN7QIi/sgZYV4C6Wgwzqy3QqbTnvEENVk4rMMs3NZdh7e6uEeb0x/qVs53lWEba8eF
b6k3+rWxY64rbvQogeTcUdOKHROUEfuQ27GXyop6OotkLLxoHDhRS8IJGNrgNSqEXOXsGu/8qevA
/Os+O3u5TGFRwecGZll3VOe5VvO28hG9QG1ifswSxHLTfLJsZgtZuX5xRImBwxpXloPwK4vJ4W2n
hRiqsUA7OjPeutA5E6P+KXJpA8dCi78g+a808wKhffrhIExqGT8+wSHYBciI12GjGyc3v2LQKjbl
PF9Yy+6RORAkqsACpeE+i/XSM0WOgCSEHjEUCZCR8moA0KRt5MOPHet3O4ASYbsDW6F4OjEnfyOg
Y9tH0HxsyFiMxr7QlbpHUSZ7OlLzyprtveFjpR7CbMIvzjgomme0PDhVjc6d1kUPXLsyua416XRA
zpy1aXoYk/L7ZJpMIJMIN1GPgYEkh0M9qIuRdj+zkXBaqUK2oDMQ3GQlfLPF8Dw4ezfPv6h9U4AT
vMtjdo7GyPGAY9M/6BEkMSxCAmBJfydZcGM7ijwbq6kn4aLysugqapsyaZ5pCSXZPVXVEcL9SzZA
AnA6OqMQb+UB21UgEdFafg08swWgLix0NPYPeOZsQ8I17jb90fFf2sB22W2kExeB4tDEunik3GSS
s8+sX3UXnlRCKzOie4iMyaPOXYfSv6dThTMCR9Jd4uYWNPGwWNfujEU+bp+hpam7kapeq2/+H0UT
PBhWBgoY/PYIYPyWvU7AFRC9PtVZJR7ovF76LLpUKmsfK9W/BEU27xVFGYJN1L2ahVi91DzRMklK
j/ncRTuoAPcoBTbscKtVN+glfxm0YAdxGKaWUzlgsvBDpV0k1SkugUAk4gqgRVxpDHyfFXbroAHL
bzGYNEQONKKe7zEqU5TQS9tL3UrogqBqCVrnnKOCfs4EwOMeES4CeBq9Pq5kswi2rsIMT7vyaUr0
g4xzeOWFPPdsNLs+cCBzILV35mqd6tlnNAzGTs7eIGinpXRpKKo/Kbt1tO/aq+YPj5VTPdoL44ld
0y5qk2M7sM436I02itTtfDaAq9rJIRKFwLEM3jmFDI/2bPAUk/Wi6AKAk+J7FnBnCLsno5teZYtI
WkFupM2QPbJSGGvAH/EmIFxgyAzg23X5MsnhuxX0sIFHkDl5QxWPLFRlTr81qTmNIX3WdNI+oIXy
0Slz5RgILk3ml5mJNSrqMyjcJcIkBMLbXpv7TW7QNa/DKUbGN0FDCMx7PX9ItDrdAy8DGENjZ5ta
5F2XyFe6FPjIoPNemP4c03ir012h5ytOPOdc0vB0yiDaVEn9MyXgfq2bQ7mtMgX3TkSXOP45R13l
ocwrV1nDKUJFxY3q3gzLGrym1l+6Asi+K7RpI9L6Us7FC3yXCYR9/CgFmKSuRG4/VrQqAifxaHnD
D/AXNhKdsY0El+PBtLunk/ht0k52ympGGAc7DswXcsruLYlJdia4pfKNL6GIFym/dUQsrLJQjNeQ
k9DPZOSRXcae6FdQIsn0MTBGdYmHqfnqDWSRiICTXSLDe+mHMypoI9+C3MLuULTEr3yl9ew8Rqny
omROHiZWlTuNjsmapvvZlUXA2PKhsyOxiYLsVW8ZDXBZtZHdQNeKUHoGDQ4lbVEKG+hh1ZyDM0Z1
BQuPMXEiAVfVkIRyBwNKnzMuaseOXnT8AzMCB0y7tUyRvA2SDnXQAQ0w5+7ZrpuGKxQ2UjmWdFZN
mvFWl19lGAPmtM1TWxhb2+xPhotcRTZ8jnUt71097be+wLZeLiRmHOPtaIA2r35ADHtAAj1CCQev
2mbaZhyg6la40VXtQjONabY7tFnZvrJnSo32KtqWIjkqj2nWV6TMXJoWEaItR/zwDUScwBebQYs3
cYYBSHUjN3BHFueKWuvYCkeL0ga6+LqGBMQELH8Zu4AAnJqOO3o1TSAYQ+K9a2swaK7heyYfTsU2
LrZZHGK7O5palfILk2sforud9fJhKaHYEK0IAFlQD8E1x7QEPy26Njmq5HH8hkBNw/sCOKyLECZY
DgWZXpvbPDT0p46w4V5lh3vXmp9gkMGNcOxXRXWNApu9P7DeFKC4vey4cwkqzxrm/WDi8Wbovp6q
2ueCm61HuHvCGX89mSR/dbGa9n6Q7PLcYRfv0/VGlr7K8aW1LW6d2cLlSSTSKvCxFNZ6+NkbaLhg
Hm7YyNA2m+gE00ykLZakahNm44MiGSIpAhi+SpABEUbvbYbIPabJ3Qn03UDQ2FWpGd0njjQ94O1C
080MXHc9M8lxx3XTWWJ4XPYKIizhbZy6oi4wr2VPQ4XuFEROerdCtIkaXGeWkGTBdzDQyRq4L2cS
giYmYtsZOR5dsfkyK+xhWPs8wynfAzMz7qIhxzzpP7Z5uadJGe/GVr8vJuDL8SRWGgM2D3R6hkQc
NR8zAabTprkJphJbMxsblgAsphAEnMElfMXF+d0V9rupfGc1cECuY8P6pWeuu5uNBCqzjfTKpkFm
Qm3GI+Qzvilj3YPhtoc6k+8kVG0kcayXhl1siQyBJRjH7oYD7Q4/J8LfEr70lFIjxRlmUK2tNsZi
MZljfqNPJUC+++JjyqBS4yztlXF1Rf6BARMn/gIHjar+oiPfvmuRot5pCS+yZhx+zEbpHGjZSqBG
WzdVDqltZIha0zPuJNvXKT2I+oPUxRUMFLGpcRiVc/psgK9rIIP1Nq5YtknGGuF/9xDYprYoHlf9
tU9pcIJLwMGV8WkVVY0USoGHrEz6kQnVIhXQXVPN851WhRab6PgxjmNzXdaLIgmVIIN1/LvYiu87
g+4bO+V5a5hMLRjvetWonk260CtDT0nWGNP3qlSvSoS4i2ewQSmdgmGxlRA7O/mlTa1n/UDdPWwj
uFBcuLDblrkDnESiJhYOpmN7EihTx1o/MBPiGgomvBqRXLJMrJUOYmQk0P6IwaCu9GofFvmw1vPq
JSsVtRYCSzuULyDRODqntatNKwtZ5iqNJdIuOzQ5SdDFwpKprHnZmXfOoUvkLwCph4LwGMWQGY2D
4kBYLPZ9MtSr0apntDlQnILvagk/Cmf3i8rE3+hV/pqyNjIqaCjJtDxiloEcFUF0h3pgvM7hEB8p
6rixg3fiaPWN2X2lgPj3bZCzgQ6yB4mJctUcx1xHk7KMQwyMtIyD3I956M3T7cbozU1pjtqu7tNj
MePQT30oZdNg0V5qcILwNLOsh2U9vWMntl3swElUn8Y0PMEBktsq4iSdgmrTBcYTcHB2ZDnaN+eR
xS7a5mNyMttqZ2qoK3QfdKOoKUln+0flJHs3pa+RM9pfkVj/PNMdpzfTHVwE1/QaOD/tRVIpaYyP
RpcdmzTdEjXEzm5OUA+09t4elbuf0aUTl4XdbcR37s/0oOrEzTzGc9CtfMrzKezZW+RfY07HKueq
GFfWLxx1XzlUydqkTDKm6oH/viMGVINU496nFikvuaPiTTEFu7CKf3WMhPmkOKZdSirUYt9dqbPJ
lgBTa8cHFpdDqpb9V4U9bVtEa7ay1QFM0k/TNt2nJt10wDRH3w+ou9JmY1gdA6ZCQ6g5+c+8eJlC
huF+du03kGruAcUc+LU+uVSybAlYvi+bAlxBTrjU3Itrn8yHBKsSnF3MmCrbxDsMktNhxsVMwFF0
CMUn+VopbY4i9XoXnVo+jI8i9DGYk3ZAS8XKVqooeCubWXlBROQTFjAwFpGvjrcbNnPmsdImdoAS
u/rQw1u6PVFOF6sJhqNNOJQzF74n6TUeMHeUcne7K6y+3gWzuUFKwN9p6p+daTWoM0LjeLsxh/mP
e/hP/rhXxzS47wI717c6WeynEmcEgxqjtZvjvNyocmqOt4d62kzu6vb49owfm9odwrhoDfHKOBRZ
Cjt/pEuOo5W7ty9ynRIHIeVElBJNamE6h9sNKBPGx1ackWayTJMXSffG1cXXlGHTx3qFGmw43W7G
EdklogAey25fBYNzL/NsRJk4MfcySI2tE1az202puDe527xI6kOLruXEtIrqBqvtuiGnffXnj62z
+R1Mc7Yzlx/259dF91rUafrIxKCW7ZVLwMSgJQB2KyixlTaF96bMhlcqhNeyhDeWYJgZMcs89GMy
ZwczScKTqIKj7WoaPkPT+dTH8b61A4oNgaoDDEbwE5sG5k5y/l6VFjdrcJn2A/9hsKOlCWYqrcL7
vnvAuJaApIzKfar0+UHkuLwALpsfbQ1WPnXlTyth5NRk0wfyiBDn9tw9JAZy/QAILMYEFR5zB4h6
FIfRMRDNH/duXwuWr93uIci6NIWJTRhl5yu8k01h8p+oJqvWELy0Q2+h1qbvJF9uDyWcWiYkQryY
BF/8/uztYde21n5IH2dbhl6henUZY6U800f5h4Z33JS9OR0CA0KFaBTvZhbpG4M39hJzke/GAK+X
zN87OSUPhnQoqc0QL6w9rnxHd99qt/sV52nyozV170gLgvcczMkjVyOIMhoClgJ9WWkY9d4ZcLi0
nfZcRGazNVNa44HryCO1x8rVE4gklVVR4BpX6D/GRasb4/L7PVCHtVXVpIH4zdoll/TqR+N0HNvp
x+3RPOOoZdti4RpxXg1TFWcSVrRnoyo4bWLlHJyw0rdmZUK6wXF0qlm7Ar9uL7cbidEbkDeJHnOK
JSdGZM64LntOnfZbLpuIl/OIjUHgqd7UNyDXtr47l8/uNAJHk1p9rpKseppN81QnIvnQHIM9BDER
Q5Jrqwhrw0e7cIvYn74RGx0d6Bw46wnS9ocbFy8J6ppr1M7iBB0qRQs72LP/OfTBjg27oFLS/I0z
J9Aagv47cxLov3J0KJUHfSsnYXN2gmwDW9CuGxzi75HGx92i6C4meLrTzGzDMeuArBxiESIml4yw
qDvTaRuMtCKyzKq2jZjtU4jP0ylNt1npeJaJLmONi5PNQDTXWcKwRnKRqC2r70xuy3Tl/8F8MK0b
ZVe/R6j/D7x/4aMtsbJMk/O/ovi53v4reP/T3/+t+Ntzkf39f//tW/7jb5f67/8n/4rKn//pR/xO
87cJhpWo/y3LspUDOPAfNH+LZwg8c/m6tG2ljL/Q/H+zdV2XLsQcNjS2YfIXNUW3gP41/TfdkAYc
hVs+gLQdSaD6v8fW/lMWQ/Cz+OPx3/IuuxRR3jYkBej/nAINz1+6pnIcJQxOL7AW/yENWjqo7HLy
MXJ74TLU6UGaMZF/xaVqxxdnQnHeR/1ejXhW7Z5lVmB8YlL1PMU2baoKz0Ji6I8SiKCXhNZWNC0b
V+pS/M5kFFp5zkih/+Lqc9JSZkj1TCthpCjtAiXxgTtXJqDnwFezR/V/FxrurhCLnBLaI+XOo3Uw
Gz/fazVz3Hwerrm713pnl/TDZxYZ2TqzDm3PVQTnwEKBh10Wdg4FMa4RvfO3ZjzjJxIYZq3AJuok
LTcF7JEEMTJzUXpZgRZ7mkkBbgs92Dhh/cJeVWOvXmB779d8hk8lcpKV1PMJd/45c60Lmk7cfkC/
6fBW7K9q2LtN8qvrkHpZTCrQJ3ulNtEtIseqTPD+YsT9qQK7paogtYS+BQpgtM+qNp4coDd9GR/8
gSu/JSBNzMWDhaXcFQzEALuvhZV8MyvaFAZ2pzun5t/DdwcMKcKsVzWkF+Vo55JqnyagxkZyPUCZ
G8xUp0OrC8P7y/H+/zpi7P90xCiQJhy0QirHEpTO/5yDPSFxLC37w8qS16mIMWFmPTp7zbHxMyNd
sOkZ+wFJaDFC2XBCJwTRZeX4E+9SQkWLeKRdOZP2inIG7iUuV9J8eW55U7lqK8r/pPcIQBMrM8Rk
qpz7tpIGQbkV6ua+fUnnannDIwAO5DaOeTR5ndG13kCM8eCRqOWW2RspraT3Ddom8CtJq4NZaGPA
4eJzynUWg7RC3QMuD8SJjzYzH521su3Wq0PjQwFQIyLV3cYzxDLhvOOQIvB2XNvDVK+rDreKaINN
29BPmzFkZCFA1DTiAM1KeeeSxeQzwDMqI73DeJ+sDCy06n6CSrcmFeF+0jH3dAHiwmEc6ZsOpaA3
3q/90f+Z9eTEGYNL/FWDMUYXJCpP/VbDjQGElZ/eczL55vjVZSVLdH4MkQlYdfXZYZJlxwYwByHp
XYjigIas/QC4AUIzWlfhBNoqlME3QmSzVRnJT5lMv8qAGA70ENYs5CHsOMe7qjF3vSo3GhlX6z7s
rnwkSMFoUtJ9dz0SY8bGd49Z3MWeW8AGVgqvmROxtklQEeiepnUWRb8IcR3RHhmffdMXKDM0yBgo
PnyLI1cYuVeU8B/HZDjzt6Ll6bHqJaL/0nVOA9J9gT/CGF0DEH9HlklHIZkBP2Ecuh0nXVXTV7Pl
KrYUU70opVGSjlfVYJ51YOqSgHN0spwtPzwPGEXZGy2SbCfHFL963f4UcAXWSCI4r7sSDpZl7LqM
kAlL139AozFJxyWkOTFLZ2003bVvtaNrUPgHwwA9UwMz0IXFpyviclNpqK1CnzkLCGmX5Enxbg35
4b856Yx/SoN3dFvYTEGlZSrTZdVwluf/kj2PK7sn4f4DGMspiNsWjIH9hun7pLdyLacCzE2qPXGh
gH/BLP928tz+gv/ZCPxXGwHD/JeJ8KdvMP+ivy77t2/4fdmX5m8wqR2ho3o1hMTz8b/+CPGR4jeL
T9LUDfJzuIz+I8JHc3/j8zIlvU3gJGK59+eqb9i/La/9/1jnl+8u/4ztcQzqfkOS7WYQIGRgs10u
6n85gILJRiiWaDmSa+gWEiDas+YgA5f5yFVxcJgbdGb/UFBg356M0DNLOANrUAza6c8bTAQawCAr
hzyKGeXPJ5LldaGTWgdJbNzOJgh+igO5Qx5GPFpQnLsKH2phDu96raxdU/mZd3uY0l8EyGzAq6oa
69kKEQVr2fgeJkOCVmvWYMwm5399Pgln+TT/+Q1xENzg27J1yebLdv7DvqdgOZFSm0dUaQvgI46O
MZE2OKvwq6aN1R7i5SYlMXQTTQkTwRprANdDbJrFcEBYSYPG9KG9Rnuiaxihk+7o2PHPioTcgEhW
z1X0gVmzaKkSAJMMmLYT7SW2IqQXuf40tTCYGHw6df6LRTymUQubhgL9EbRUnyZ0CUs62+08790F
zjRiuCEHwXyMpXynI5ti2YaIkgCvShNcGNnoVcTUQeeCgaTPtASNrat3XGP7kU546Xr+pHBnEkS3
spjt4vLpjuNCZDBNmp+smY0Xq4Z437bbjyLczjBVkR4C2SAn57kOhnlNCeaKGk+fM+E3kMl92e0g
Y4AMUECWfGeCaeogAVPk7vGPt8rH+6Z9t8m0uWNCURuiuHfSCZF1xEEXwi3MEGwhEO/pfRf2Ni0R
j+YLiZQ/ssEH6kFjALOsBT+6WvFq3MHetOA31TvMKPaYSOfruJvoPWB0NyP/wfK1ryiTDNWLb3Hy
oMfZARxxQEMoIVEgfSgKjkRzOsf+dMiHzItFc4F+hJEymfR1YWBC0DZ5kr5KS4Po5XeoSyo4Moa7
tmI623hfD4HJ9EQzaPuiYdjjTHwqU5uFpat3TueQ2tcjxk8BKEToHlZGgsRotOJ53Tvzxo7tL2Km
8YASd271jGwoJGfyEcyXoUww29RQvPrZ9L18yMn/gSGtC3p0TEsIQjHvqAqRz2O3ZPnstzg/T4Cn
co81Cbor0w5I2kgfHNjSXA88bYhGtAX8vlwRH+O34mpP2oOpQ7s3oCUxdiunHUmJZ5lNixh31bXW
1agwmcyx8WpnbCz99D4eJHMOjoSxK+1dDvk6LOurG/gSxwB6vzQwT4KixiM4ftyqgo78JDApI9B1
uYAcS4h0LNDYIrveILmyqj+QWu6TpNnTiGayI0l20RMq6QrXVAJGXnMnz3eRgJdD7OWW6j8qgA8L
X0RN6K3jpEMhjpCoS2jhB/NdbmAoN7G3wZsh/3F+oD2CSqOcJxZw+aBmY/T6Iv2RyibDy4RepiEf
a44M1LjuVUkCsCMMsROsrlwAmEny6oedYTclmnXeO7J6BmHLYeYe3dy9R+jPdsdF6qXT4cyXgY9c
XM5Owx50dE8QZh4HcoiYB0QvJKYQsMfBhA7yLjXdhHlf+WgN5Io76zBq321ScYyFp64jqh97E9sG
oa3EP74EmPlWndDZifCDTTOg3G8V/IxKPxQlsGNlou0QWxWM+gH4x7mTyXfNxu/nhx0xzDC3Vd00
mDFnZ6d1+qtBiMjMH3XCgPHUjTETFKfcmAvtYHTFHR2OQ6Cm50RDpKQpyGFDSYgNoKryDnCqbdb3
PjLSEdQCQ2rxlXXlUfj6ryEDVWF2+qmOuqcBLSk/Kziko0nwEBZCJC/kLRh+eGyS4JtRSfdQi+Gr
LzOwVdJ8zIeAC+/AMAj+MIGhcSkzr8robeOcAQvTBf5RdxUC+D4/MeFwj8WIgII35N+ftXLoRTOp
nXe3FyNwUXwQkY7VlVy4tUohnnH4MZBNYXNlIijuzeUeWbF0mk1GW7psPgpzwiACjnoVRIzDGONA
JFLfa2SRuC7cTa89l0HLOhVALZjkXD/c7gWLEZTrHKoEqq3bl/68sSHNO61GB37AEWAQju5EUXua
fbxLlhDPesPlvsuq8XB7KFD7Icsnqeb2EIPaS5ECRQodKKUlOpXnoslqSJjl99ujmvHvVQnoroSE
PkOhmAFU+/paxAR59ZH+3epnhoQ5ytCp6PODYcv8cLv350PDyAD3oxRcJ8TH3LF/WEnNqo9lKtJt
oVVPdcMhqEvfPNBNpH3amD+dMPhMsl692g45PGOTtSeaFRZZEh1IltSFXDCiDIghIUPdns9TGDPY
LCwosXCy/BYui5UUvwi5NtNHFHDZD6L2qN2L3nkadbPYiKiyjlNu5UStmBqQRmPYSs4U7BDMsFWX
APjqziPU/V/toH+h/hleswK8UuHDoYqXwJYm7Q4+p8m286cE46LLiEF+zQ3kF8dSE15QXd+pTGLs
5boyoAq+ksTzM0h87R6OKqgTpm1TL55DHzi5H5fFk1aDhMF8O58Cpqkb2PZnC43m3km16OzmFRwG
+oBPrUvVETFq+Az5rSNMEqccX7gaVp/jd1o+d0B/wQ3a8VteoNoLUILpKT5ffE5fQ9981aObPlLX
2pt2ADGbtpM6CDuwSDkJKQ0NHbSK3VgrlWa8U34we3lkXRLUyxVI2G8gx6Gt+rMBnZKDeQwE4X/S
EoQC2LCRq25rR0HzxYdJ7LohmseSnCSS0zuEjq3TbCIGPUT7qLOjzoVZpluZ72NqXz5+3ihDo3Ya
a1M7KNmYhxSdOUcmknXsxMYp08xy02aBcxkwOq1jn7i/FnPc2iqTCMCYmK+ZQWxJ8ElyGLPybAo3
ELDFeV72KkNU/goTzVnrbgkE6C0NygEv4xCTOzUJhHFNhqxzohZO7XQ/x5bE3xGpQwpNd6Ecv+GF
/WhknIHNoog9hCagPlJGtmVq3DdsCK+Y1qpKWqciKV4I0iufg3LcT1zIESSfy7I9E8RKyNkIfC99
0SRboKLTNOB2i1+US5ktrOEYfgVNqz0UVhQSvQqf1bV9tbP68rUkffKelGkuIgH6U8VEtfETDN7k
lGMuYpMQleBo3WLeF0wC+dOFLuKtVSdo/TArwTtQtEHm4WHQU21r6OvU7+fTHEXROVfFU2Saya5L
fziz02x71bynFpEvNljkFWl58xN0qm0/hikE3FRH/QsifcqSN6fHfGuZ1UNeWdPGFxaEDvvM5Fg+
1KnzrS2tGq24RiEQJF7qWnSPWqgnOfgLqBcaV+PHUXB4GKrsoINPate4yRU28QVSa3lBr8y1IQue
DEZeDxnY2U0jOVInwjbOw8np7Ow4p/4TOsmY1cZcLokDhGE2Z4Wj3hNrxI9NOBYCCf9NmG63vm2e
kQ/qD7cbMqJObl0GzHogRwDRZhsgnlvdYVAUA43EeFge+ODeyqxAIOqjTjYqp77vZpHuuyFeFCva
Q+nAIwobaCrSqlBThuRLyln00OBQozWD8xFMFQjG0u+ebjeRre4cJzoOfeueNJkpsLriSfbWG3JS
iQw4oxE1Z1BYaMSXydheMltVT2AAbU8fofPUKhuu83Q0J619DCcD1UkR3wfZxIaMi/XZisvvKkTI
l/K9vq4vmeydu07igW2rBgc4k5X9WCw3sspJYnAhilsTKwllWLzjgB5OvtanbCVKhFYkKHsB1rco
CM+I69oXB7UgySbhe8A7dDStAmENwIX3EFLiWpGBhUCbZ7Vu3kXCnZ6cMR0viznp9iqrzFCakO3l
Bbog6CkozE1f9sXZ15gSMZQkuEHx+3mgfB2xOIdz75vpibjR9KQx3zxlXleE8UksX7h9tfZpb93d
XlUpg3msk4OI+cfrLcPh6dvj319TTHTUBkN4t6/9/vTtJ//5PZFPYkxY6hC0+S22P4mjA4OC1pZ9
rFEdHsvl5vZQyZTeTZLXeGmb+f+ydybLkRtptn6Va72HrjtmLHoTA2JikAzO5AZGZpKYZ8AxPH1/
yKrbSuUtSda17oXSTJlKUsFAuP/DOd9BXLn8yY//JsIPC4F/+Tumkbj/+M+bno+txiB88+NFitkF
PhVOV4xzI4kNhxeez1Z5vcTY//iD7t7C38aGXBW3mQIaHWFuTDB13P74ReuqdAVXOToMxbRLQrd7
zAsruccavv7xbyrVjQd32tV2h5DUy8/wpNQDCSn9owOrHEQHlaLj3MWLTwgyGjlTrnn58W8kni3L
2GAA6cMfMuAiwbwwPfx0/KtSarovuhU4s+pq5BtTiWbdmU9KjKwgcD/08OjWs7pzIASuiVkJJebY
0cH9yNNQVgicU8JHV9LL35qpXBN/c1/25iWKOHmS0GwpgGeG/rL3x1B8KGT5dNFriS7eke2bsMIz
Df++ivQXsl4wBnbRNepKAGfQYvpN59qfExNDBpcZmRMtA1rCfY5Yudcleii0oV57cAOgHaZgBo6e
AP1gnBPpObRojAhWRFyC9Cg5qNJT67KHp9tO9aFmcLrqtcneSmz0ZDCgL5QeJNpec/wRABNKw+vA
0CYcxxEYgQdVhkBAgxZcbgUtNJnFi5e0X8TacGL2wdHp66vUUh1HLoB1p2WVTc3ArN27z1wQYYiP
uNu64cDg191zRg8NcG+H3e+2CeUtIXwoHwdx3xVH0bV33DqH3hqenVx8ZyLxYcb1Nuljj/ZJEvA3
hjjLmIT2vT8ZIrhaNNta14CztOcJY0F6jAx2IHEXX2EiRocc9KfaglvVOChr5sVSnujBiV39Jkzd
cRuL5P1H6SNZHq910T6mWfbm1ikmv2RAtkc6Q2qjXMtChNteZ69kZT0TmgoHgZK37xEW1hUi8CCd
r53xezZqLyqg35kYEQXzWwDqXlh4YgxAv558NQrxfQYIFN9OktDZxK2O8KPepDO1u4bYAz2dPwkd
+9Ri9d2umke5SDPj8saS/afuaH7XULcD1HkM4uYVAc9pLiH3T3qvVhagFGX3dxZq4T1JmDj8G+Pa
XibxucsH1oSdnLvQfHAdxGyT6uVU3WJ3plXrx7cgjb+HIQ45Q3f2iWCZ2sujrPmEdGiFfdXUn1T8
KxgoV/xzNxNgxNXrHXrRv2CUfEnRjRA32LNymk4dBFA+iZG7CmVsHSwqejFwChTmrQeKb6cE2aQ6
6nuB2nRN/tjNjFXTK8RH2JVvM+zEnagZEsgAlfBsh8/4zAEVOOzWYnxa+QN75Z6emHhSi8DLXlMn
0rMGUFioFvMe03oc43zGvm5tpRN95Rpwo7JgxwyhbFP1P6JVP5l2CcAIeENjYA3bKnFehR2fFy8K
gYQOFNoJhTbAft/r7xycac9IHAppgAaWwfcwS1/iqb9tcAttONkPWQ7k3wofIqZW1YQyThubjJda
B77VzFRoWnuCGUO0Xhrd6D2rFUdgMHRdPkl5Kz70jvK2wkPdTkeys+1bkDX72tR5nwRmkSjVzzyl
XxKbmVYVCk8hDK3MylkFtEzhShO8kaF/imE79Hjv21jbVU36rRIYAKfat5Uz+xjDZ4qRLdF8GzUL
4nRvMRZ1yEZfqXO/as8ivKf07rJgHxFXcan6DO98gsk2WjT4TaEd6yB7jGqy6lzHxVNImUs7uMaY
BedG0zKS4fpm10/NQ5PAPtGM7mYuKp0JACb9DrasFuj1M1DIrTEnj0YJlbAq2YmZWWRfm3sXIzNz
HRv0+LCyOQUJ2DO7jTVHe71AJ4M8HwqrwXKiuJlaup/JgaShlfaVVcJMqiEIiAYXL1RU0p17cQtk
zEHlVn25IWzVCA+nn7U6hXvNn4fG08Drkkh4WdXpQCAqyW5y8G44owdGSw2vbFGJxLkNc9N5Sssm
ugc+EZfmm2fpEqWiG13S2LxxupanKobT4+moFACaX5qc1m/W2ruUvRRFCmoHDR0Y+lXRgEusOlKM
s+FYBYyNRz27olHTfQLg4A8lYA3G4TUnayiTRfnsqfaqH7k23MF+Epl1rzymj/h9tx7qDAyiI+DE
Ymh2EZm21PPpmmWyfiA5svZ179ZikK0cQgSlAQEMZ0nKcLX6AnnB6GQ2/LzR3XuckeyhLIzMGg1y
UgI6Qz6c9Qwy86F47hK2V1i2NniaSZmb+6Nj69WTDmktjd3giHvesOcXLdFORY4A2rXIcPbGfoCQ
G18zenhr+R20pgoCMNU7G5vW3HUNxOUBU2vVZlyeDpO1lo+8Gjq/7eBltAN35Jx6e680+NESRLvO
cX+v7Qhyj/aUOCo8DhIShKYNN8KqH9IIdFoapjajt/lpaO/TUXeg53uFL5ccHeGi5yS/eKrloQhd
67xApLMpjYgkKdH4ikluu5Tyw6bCnyNzo5EjfOjzZJMMtb6RivtKSEZbVP6MqLX2GFSK6Vol7hLb
fmx7gyBQ8p4BqPKBEcxITA9Lo1mRaCHs82g50bWo2oc5Np+Z4ELD6elpmpZkj9DA18qUkNu9h+M1
S4yldCiz1z6WHvxa6YKiEUGHgwb5ZdfvNbwGe5wBzF4dcZjqRAf+0bxp6Qx2FBaMG1kHrTfy3eS5
JUI/7LEDM7vQJanZSIkIGoZVN8jstrWn+05PECzY+iVBu7UeQT6dnGFj963hg2VCrVTnHthE5yHP
/Snp1KUr9dPYi3uBemqfJei4E7XWIpH6pWz9yOZd6k2oXF4TXeeDxzQIFZswKpzd7lhedXP4DD/h
qUuI60jAQHVifHac1iQIsX4uNO+NIRvRoGn8wJKy8AnrM/F/P5saqe5FjMwLtAkef/uDiSucKa0+
IT0hZStJj4Ea7pxxqPcLnnNv9U1znS1fmOkhcWs8BpOkqtFATCI2iXyjA5CT8aGx6YRUHaNuhM26
DgoXatEQ0uaar5Dbxls+eEFtIS/vA5Rh5FNmIBaSSlyyAFxnbuAcgXr+0esWs0TSfDIFijJFeO1l
9otd699VgHk4XIzsuYladenyYWKhR2zvaiW2zEBxYY4nklq9qyhPvg+CE7Vq5MWexCOK8pQ0WFa7
ijN5bQVECUhtwMxtsz2w8ZZ6o30Z3X47hctUBZVz5j0hCrlqHc54VP346t8g3znrhZU1KBNSPjF3
6ySVXEHwgdCmb7jDb+EvQBNkZlKgd1+Y8c1K49HZI+15xNTEdHnFSAox+9h9BzaQrwKPBMYwGl/h
nogzQKh3246+EWiDFgau/fymFfLSYrsliih5dhRNZTXDsuwjbCVU/7HFAz8BByk6UH19ZH+jM0AK
fyojM95qqLk3tWsjIDa+A5JINhE2t/WIMb/k6ecQITk0MMVrO5BVkcu3hoQK6MNiRD/hHJJG9DhM
bBvxQWruC5WcjckRfhAaD4y0mUNz1MMg2+au9y21q3esfZeFsunhG0DVcqGw3rNOhnFSURpk9WMx
UlVpM9O7pGS22I7eF7Pj3I+lTvEDtYuxMUDJFDLlW+M1ch3UtkZ6SpXcTGGwq1C7rgQd6sacaTyg
Z5Hh1SFwJ4L1xtU2PXG6K7hvN1PO0GfmpcCJeGbFyDZpMQoBDdyUNpKi3Ndx1awyW/vC4+TiH7AX
8JmxmUk5x0AnyA1JDWMbklqtqsDiWiNDmSA4Hwv1G+E6PgdYx8eUqDOkpWcp8U9VxFDAeUC8oSOE
qMlYib9DO57O0F4/B7fEqhieqsEE0dFK3vV4eYdiQFNafVWbQbSt4+WVfYzeUxMvoyMdBAtmwbFp
KHJTOSI/6j8i7B2byrBi8gDsbbf0U9GyICgL/dohR4V4TB2CcH0UKck2YxpvjaCBwqsqmOHMDovO
e2dcQTJStuSAY8BNcJ0V2WAcYNpgcKE4wj6FisgBgFLj9yHqdz41WXpOFFi3vJ5TLq4+8nMS1Mtw
gnICuhXtAGeXiNj66YTFDOniE24sFFrMb6jg0eAoikikHeNEV3g1BUmE2TBBdN/HbwHEqBze7ELW
PRac5lrQ9ccG4cbKcHPCtmYOD6ea0TqCYesJYOXOUZsIqdm2KTy+EzlFrjr/eH7RX7ExZNZL/M3E
FIMLppJfonp1Y+txKqkAtQmstmbgus6s7hHJSbWC8XPQPedDH4KHyiEUI0yGx3Lms+oWeYuiBi5D
OMizzIERJvoBf5pCgsYipsKyyApS3M0WCFFzDvYNbBMyp5yPcPIes0RjNG0VbIJ2uOEJiU81hDvU
tVO6iU3y1VMHzEnQOhuMgpjH2eHxM4rXuYvjLa7ijhBbRENRbL3nQfMJU+taq7qP1iqNW720Dfrq
WmzGcmQRyxRVqd7ejDCRvfiBPDeX8E2Fjt/29oP1hIYvu44HBqJG/eUV3DtJgD1e5bDbYq5mjgo9
DueDHPBtioVDOu8rMHC+JeaHusagqtLQ7wmR1Sy7vo4IAxk941vVdO2aTq46kF+QJO9VN3/MykaA
NQP5JIrqlabSXOsKsptt977KGn5AhkYAJC3wTcEsY9a6Z3rsD4PkRhbbE3o5a8ShJIxdU6p3xAIM
NG1AmrUdXzO2JtBDGAjTcZF3Ju9fYEEjN2MGuiT+levRyM4QkfGCCiIYR6G8449fFHcYwqEQP9m0
N0HcgFXo/Dl54son4HSgHUxyeQ9qibkaG0/H7e3dUKLgTfvwBszJy2wDp9UbGOvm/IFKrraT8xQK
PKxZ9+Ya4akeXHHMMVMzqvPbKnxNVOo7GjEcbcoLYO2KO6M9J/mkHZpZp4tMDF/r20tYTJkfYeoF
XZ3vvbFz17FjzIeY9R02hkQjaaCU46ZfshuNgEckCT0mC174MkWjsRNtpe2Bn3uE7624seOd3vPL
oODgGI7vBjLd9a74zphgbzLyQWbUPYZy5DYWrIWd0VqLbnmbOm3DsXvj0t1xszM+sOR8FnJBtWj2
ldviNsxAN9qS5tGFyjXnWyrR+iC04TllHeWZvIYhN9+MRWzmJsVjyn7HZO+wi7rcPASN/WqUsJHh
APs2cuytC/Ma43b00oyPGmOdm7ZIotsYfg0hIhk0Q9bIVgj/eDDIOzbZzo5FMK/FIbfVHSlKX4i6
X3t68u0QAqx21HWMzHkbYotF/ahhjWF9Dkh22JUNfV8el8O21+1b3IJrMIAUdDkJTMJOpo1Lh9HS
v/vosiDHlR77Rp6sIChPoTK4F/B3rLTcObg6WXqVTDjcFgZi9c22ZsLTFca62SCsFk5y2umfjVeH
GxYFAEVsa58DQFuFVkOgRIvUzoCgZo0dadO85lkSeOdl2nZAbwzMhVWM0/gMFnW0dMEhGXE6DL23
ZONypKTuddSCOohGAupQpp8hP9P4qzndFmBotyAbAUzW00oP5uJ9APMW3wxD2bwYiw6Fy9RmoEAh
S+Ke0Pp9VSaEfsyF2Gb1cC+ZlWbpoRZYthstA2hYE3q+ZIt5qpGbgEEZsRg4uAdMFGvl3qQKflO1
NoYerGCRvMcpl8o9nvSnmM70wJ502vSCYULIRvKqkGQCCJgVxGVlub3BxvQYKSrddPHT2uMdri5v
VacFYXw4EKue+8+aXxAHgH6NZHIkU2dro9ekWdJPQvbf7AF2X6h/DGYIo7BGWezGZrjLe7ym5dC+
120d76FqnjhM3qzAepwrzNioRE7BSOue1UjhOTe42XJada7ERxeLndO9YeZh8DnQZNg5eO+JlBkE
DjAU3NRHlXKVRqFAHBHVq9xmeugtGdqRIotrdFxAsazhR0RJIq1g2XtqV4JmBQcjKfORuk4qs/1K
II02A+Pa0z1MUqS6Aym+04swu2rL7tUbI1zAiIWP4ETYLofAUXWdPM2c8N+4wqbIRl5JIkQ1qKpr
ZlygLqoweiFUF5/9lelWiAayCNsysQm1qojKMsNjkTA9sWATWjGrzpZ6Y+0U/ZHONlkzhHGBtUND
Ysh7m5FRdZVQr9NamDiHAegZKTV/MhlkPZrqoXXScGHzNLu00xhRuvTUNT5VPdQGFpHJ/dTisSbT
aWuzT4MzF8M2TfIdifEfcd4la4UmhCAutut9fKYXvoTxrG259Gg9DdYFoq/ZsPmlFhQbZUkSP6r0
nHrOlYkyQ1ntM3Rco6KSB162mXXMX1M778mGeCT+tMxzYOkGY0yDRRxyoNw4JuX4KADprCBg4tpw
vYmiQvMXbSTTJkrVyQNcoiVfiebdaVo63RtVCvin89aBAyDYZo2fZzX8X80jyr4iJR03KVIz+F36
UpMy8VurnNSfCJnxOayKt5wubCU8+mPIvYC/TND9wgvgNHUnF4vyPlTi3E/quS/qS1B7wU4TJWnj
3Wc2yIonpV3ZI8tPT7uDksbzy2JypIlbBRkI61QvTtYgO9IUU5Niwt56mlGvrQRbpqOYbGfSvSlj
+0NlEYOqJAeqyqaR2qbVLxl9I/uKsN2arnbSjRnTpFOfYKhtM0KW12j0HtC7mr4Lso9AemJ8Hb7K
4IEAsqzEH0BBZnN2shN5sEbidmkFGLaSS9YNPcuAmeJAY+GDiSUif6i/mqoG/2xSXKOsOUUYuPZh
4tA6I8XByZw+lCOBYBhByYQcbJbuaUJeOIhU2xi2RLjdJxVHYhuSZBdZ2A0tImX4pL05McChwNB5
u0OS2dXMlE8grAMMmO2ewGdlW33AL1PRrZ74zfmER93RezwAjrvTgeAxKc154zzXhopG8LdRgpmx
DniU2cJl+tegCSyxSzI7dJN101vYs23T81MQXGdGLMY+HeSNghZPJjRcdXTQiV+YCepGVnRWHn4f
Z0fBoHP3Az6EVT3ipky18DmS5hvpQMGW6GeBAp5F8pIkURFsAsOz9LXO/CqmYvBnIrlXEU8cHuPp
hMw5h3kveTYM63ueZf4YM0VioSj0Od7nsOXc1rhCCLk17aDbGblEDTenciElpdd8yr73xgzNC9ep
HEPagAqsEFGC9H9Exe4CjhB2vZRhdnrCa38zJMxEiUD1C8PytnLAFWtq8tNgIsoEEXu0A9xFjtCa
Q7ayNoHQfVf6bpzC5jQtpEE5Z6FrTIt+wlvzZFSnXtwhf0L3Z+KKha9aKW6ZpmKljebqFm+XAsca
Sj5qADKgKBU2BL08brgJUHuRjssMFL2OtmpKZgt5bePzIIAC/8DUd+ssSsUK0IV9q0yxd0aw9D0I
riIhLoxyv9qMS2qD0aTPJYndJikxs+BbGxZiQuYP7X5om8ug1kQKoO8EnLJCxoCykHN8RaeXLfm0
hkqeykGcC+JuAYVs4ww3GW9UfAEfsZeQvP02qOEqT1F1H2iDz74Mjz/LqCkgjFgo/SUgcRTjB1Vd
Wm8z3XnoZ6J1A++NkJeWI9pjgtLPRyZIpVnDoFbjLjOBBzmYgghXCt+TEadLrD+mNo4AR9gB8472
oI2Qo1loHWe10G1ANKxqnerf7LVzYntqSQtOSfCFjDZiMSgJ4/Y7OFF1BPwcgdnLPB6yMfmq6/nJ
9oBadigJqlwDDRDSGdlFgi+BrNooTghCKpN7sqBLckRHItK17tTmCF1bRfjWErvJJudOSxQ44z5o
d0Bc4k0Uma+h4VJ84tDP0w8jlfOGwvDWMKiLeyczuYY82l3wy5LQEK2pH4Yez0bRvluT/mr2L3aZ
8HB3CAINdtb07xhj6dHuSJvW13gxS/yZ1I2Bqs/e/NZSXm0WXsNOopqTzL72wQi0Wh8vgCPX0o57
H4TVvTKq9wLFnEZUCMcPdlIhawwpmIIaKYxNN6W3fQRWnn0/62pVMP4gF6Kh7ktVNm6SzkFjqIil
0Y3Ch8aFuiCTT4Z2hfEbJ7/NgMS1ui9J6enVenJoR2vXIAqZugDyGmkVYUMS+iwU+YR+tCyh3Tba
8vwBy6KJW0sl3vMxuy8GL93rI8NqwSwuB5S2pbIZiSL0DnyUh1pqAEp5gBuxS7y8vY9qDSXISD59
XvCWkwcF2FT0e+rAmkvw6DJH5/kAujChIeljeDlC3BIZgKwhYKDi2oCvmDyCDf/emEhZ+MGg4L4B
KR7vyhnwAuDgoWPUCFkw12fi0zijy3J+Gx3up8a8J/Z7lSGn2BQ4q1cOIvKNViwM6hyvMiQesbG3
kdM+o2ShlrKKmBhZrjI3S33MOX5G4bMi/HuGODS/gUoi5oBXuNHRq0IVgDuAFcwP8wIfZ91eGmWt
5wy5cTbqV33abBujLwEloxVwi9riEywtQr9WfMfHFLcIVae6k1bxqNtQPlsIy2TS4VXH9Akn5Oga
3UvTxtl17dj3CSwJ8CaM/gav9M2IhcW3dh5a36GJx549DHva0iuZJez/zpoVgDBkMw7njbNdOMY+
sPM7sWCKSSabyKtbKQ/dcODob3VR+1GVTL41Jh0VZXSeyPJi1Ab7npac62fVHjXL4MMeNTpz6oqs
GPAc3mjlJ8/ifmSCe9WSinj0KpjuNEIbrfMWMNpn0W/ckSLGdXrossUlRvq5AydpHXT0UnmAwDUi
MymKa7oZBlyGQr1oR8XBSQck6t0cr2YPvmwhJwgQeItDGhtoF2vkf/eJS82H2AFoV/WF/MFYs6sD
x4lMZzeN1JuQLIo7u9AAwjFgl672XLsseCL2/GtANfh0iCSE8wHXfRZrtigzRFukZHalU7ByXbaa
te3QyLOA4R8P8RKQO6CpXJ5NWB48jQKswLktdP1tSpGBT6aWrtMRcdngDfdR1d5qc32vy5AFlmF+
a9k16MDON141nWQ53uUWsUnYwdeF23MVeP1bP9FkBsaWvhxxWGd9gz7y4Bjm0+QRLMlibmvpioUX
LRc9PFLAajPTelMC6iRXsGrQ4G6UDbegCzq0tLvLHM1XoZyw5I0Q7HOBb4E1yiFb7NiMPe2lS5wq
i7kTowc7iM/myI0XjXyEYtchx42YBxBXGzV5D6kkTzfV6l1npIcpc501W00qH5SGDFXMoubeQzal
VVLshwiyo2zEEm9Xd+AuPR2Aqb6U5tXBrlBBJXEJoFC5HuPScWC3kiar2ksatr/DQ9K/GCVJvakk
MCo0ys/RIEpF6+NDCO8QYIt+beJkaxqo/+UAzToCJDIxSuKtyl0UnMaj2QM1y8Z4n5g1WZkJ/Wwf
3rLMUBwlFPjQ25HVWi2+sOy75kGUMcKlt5QAbRY+UBg2Pqrij1YdyF3NVrjuuJDTQR93gOoWWNDH
pA/PCDj70zLvjVljB4HVHzvVfZuQwq2aAIufmYAsnboY3+Okvxi22mV6OJAXQ49jQxPif0Y2/nLW
jD+2glragto10mMmdPLyHDr2gQDB3KjWUExm6kVWATrhRlpkfW8s78JM9JIlCZs4S0K3TnxX71kl
4f1An6xt/tdTVX3+5398+zNPFdzfn3w6m/fu/f98Fl3cTdfvOX/vfnif4wxf9c+2qh9/55+2Kv03
aSCwFFimeSMdiWdn+Gy7//wPQ/zmeKYUnmGaJpt6Xf/dWKVbv/Ff2pbQbdeyTNvF+tT+006tO78Z
OIBoDaRj4WmV8n9isrIW/9YfTEUYLyRCAGYG2B08S/xiKnIGi446FYiPWHesq3Cmd6WYJm6oSJ5z
fewWBCsrGHOsLtrYX4TNzK1KJ7UNkvgaf1i2Gw1Ehyagvg1kRuY4iXuTNWzPzB6lCkvkDWnKiCi1
hhiXOThpZgEqqY6O5D+iySWYa56NU8fiZcSsQlga19xgn/R58IeWDiWoUv3Q1vmWuAcunsJ7KzVA
xQxfAXSYV0RocnwpZKueHHd2WVj7KCPBXTonbXKKk2KNOo6qJF6lv1gYEIOWvO7F0DrEazSpN8Qe
6es2bPASeO8yKrckcoxjey7m4Glh5XjjPF6bTORGIzZh7hX6JoDcmEpyK/pBsUOqqaVmgzEGSnjJ
tnVlDvoR/tI7nSbWJtNIqQbgYP74BfEYsuTQSbaZaj+FPiwrawMQSFeuqYUQh1kkv0ovYWJkBzuH
aAjYjArUcREeCiiouzHyQPyIpj+Su4yG0ircjQv+Y2HUqoMhSYMABGyDgSJft4Sbve8Zrq4ne4KA
g5UC/vkIQlneqcSQFzW6ZKijTQE+vq3FhPLgWyYlML042Elw6XsuIQcUE7wltog6vLIa76pk70lq
ZnGjteRtI52p1lESpAdWTjcWwGJGktGxaiq2rys1LixCr7laCBFEFeOmTvAaX3XwQHQdGzjCiIe+
kvWOgsiB0kv4YBZV5blYfoGreG/A66HbpiBGV7Uq8cOCNKb/dh4mUMer2CmznaOxTaPljXcuyVU0
kJtABubFtdtNSzOs8SM9Gx3b71xIfpiLuiuCnmR1Flq6WC/IWuFHaBjiUgbL5aX1H/Bkmc9k906C
pas05bYtyKu2UvIyyAl8RQS5VUVibzHtoPHJQj/IES/YVX/v8vblYJXcud/0sRj9uSCqckBadnb0
bM+F8hl5Tf3CHBUtXuU+UjTTUKZj+2QF4A6bwX4NmW+J5as2jqP7OCWJySjyO8/Lq03HiFNZ1jdZ
5Ge6TvcKLWwC77ExoYnq/SEAP77VvWIHDnedy/KuzpbH3WbkboHX3wDIvW5JOGcn7LFHGnaaHqoH
RShGFiXubkhu07RsfSMf1WulNzsW5fN15KCnmcd7Q9NZcoruuxTjo9Kac2Q1rAgNfrQpq7WJiedY
T6SxeNbzOOOUt1xcTbMmLqHX00q3Sz5f15J3AXuF/8ENO+X8VBZ5yTOLbK3smhv47M5hIFMP/K9E
tUC2kCGmc1grOMYOqjOtJg2ocUzjXUXjisyX+DuwwAUiZR3CqXX2lSFehHACyoVunxtBvRuZh2q9
dZs3xdnTyvw242CpEPeQmwugJUVoXrv05yMQmjaoznHx2Jgg/FwFRYvA8GbvJag+VQmlFajjUY9Z
1roe4e+dDQvYFU8AUr9JclS2zPpn8PNDuWMH8AUcd0bjPTlPyOxxr47xJHdx7vj66NmPlQdG0FnS
NaEIYkF4SJEvQp10klvUvSfstxs2A4ZhOs/lNO70WmPrNiDrZgdMxMVAJEZZGidkE8t6CoikQ3+X
WeYzys5VXUq46Fkudo4kSKnX0IJEJMJvmj4/RG79RXiRfkMWlo8eAa5+6wZ7vjMg+9nadKTDb5To
n0lQ3cZBa6PEsMgSymYEEm7xMKApcipTXWU07UdC4E5SswaWGHpOUmGj+bbA3kNUD+rw9GQZFGNJ
CulVIRdiWEZrJCe1r2pzA82HHC757PQRSartLdJgDxV0ZBzYXewFaVebMDFIDASLUbTNWc97pvNu
fw+AMj3Y2nyWnnsOuYSJEVuoHKm16340JGXAi5kQYRqTy9nGdHo7R1tlN9reU2XkCxBF2gDagNMC
HKeL58Op9dcEKCs5IciTyvZrHuMrMmG4oyR6rSCFN15jDJ3YrEZZQ/ZXRCwzu3nWiw1B0y1scX+2
U7lPgvgjyhn4xZWbU+cjRQCNtW7AMTlstEIB59ywai7eOb5yGU2zoYotMsY83jlTIgmJDhHDmxtR
In9neFld2B1F1HisVLwBOF9XKkKQTZYE8ObXcPY3oIrKi2nGL63osVBkLtU4WxkI+9xFheP68BJI
iebwv2flSifRdDctQoKcvc/WjJcA9v66cEyxUkziSXanmUQvVRIlsqaYQa/PBYXe0GcrzrRd+xah
eoTEWAyXH78EA8KMtPEtbKECCQNJ5XDTzVEym8jHKyPRwr2RuReWtxQReojxrgFElIQSEsjwKHDs
bMceAX6vX+lVuecEURfacoAvgcoOoFsZaoUhj9pXxem46suRdLhSvqepjWWzulFusNPRB64N1/kw
Bddt5RkvqRXi2wkcFKJmgAyITShgfhutkEsLL7HTzvZLTiHhdx67j1aHSoIjck2Tmx4SqiKM8Dbq
uJLcjcUEVpjc7UHNdnG2YKfGDJLsFrttz4b3aDOSWf9v6f3XpfdCBPi//48g8P+V3g/vxfxexO9/
qLyXv/KPytsUvwE9MU0PIpHjWnJx0/+j8tbhFjhMywmZsIUOtQAyBWm2/4QVgSlCFQ3JyCLz0gZj
8XvpLeVv/A1L8ofSAD/kOP+T0nthzvyON9B0HPymA+hwcfn/hDWogYQmQQmBI0EevJ8poY7JIqX6
6Wdx+4+v8zMl6Y+sgN+/+lLu//TVEyXEkC5td2X1O60grDcO0WWicRZrWXUPf/1d/uw1LL//03dp
JmH2pUYjGs9V8qnCunvoAZc9/ntfHZjUz18d2rHt6mpchiMtXsnazV5NQlXv//qrL43Nv/r503f9
/NVLzewstYSUWSq5K2Lw1FikWUgdXJrqqRlPkZneTvm8+etvJ//YaP3+jvzCQXE0tCKDzavRR/Vp
urOzTUaX0WfJwd2FUX0VweFsV3PVDZuy0ud3bShiP+2LeQNVMLwMHvaiQY0E74jG3P71/9WfPSY0
uT//EDJS4JpoogfiMSkJXZhu2fnKzSjLXcAq9t/6JvovrWULy2FwNZbOBbK3fdE61i1xqPktBly0
mySmHP76+/zJ06j/AgrBWNlm6TKpNHKMChN4ciJjNOdvflR88P/V86Ivv//Ts25ArAM0jcqSg+PB
EczCkmrEYmFd0FncU/CKv3lS/uwb/XIwWH0O62zAFTFYZJol9r0TkBiYSPNbCQh4rcb+bz4Bf/aN
lif1p1dU49q0pplGz7Kbzu+Vd2mz+T6N4+e2g1oLFPLffEXLG/bTNxL0UrMdEJSrGEKfsau9UmLt
QmvJIWUuP/HM7f76EZDLp/dffKr1X86M2DKCuc9JwKpVfGLGuEknLQGU0tVbL3BeGZ6/jTg+HNgJ
q7DWjkKQ7qv04fWvv/+f/Uh/OVToTm1gsA3qX72/aDmYCurum9adb9AcEwIPfvivv9EfiWb/fZro
v5wmUe/Fg9kKbo+Qef6Qxx8h/Ti6nQmRz4C2FOi7PeR/82P9k2NC/+WYgIOlprletPQe6qzQgKTg
ICclUanM78Zqkn/zCf6TV7VMyX5+UGYsAFacYw0JUj1k4Z/eVSMLsqDc252MCbSBJF6r+m8QVX9y
IstfzotczZBmCkTRY4LoN6jzzygfYK5Y9d8cGb8gjP77XZLLY/LTg48M1NTRtDP5KD3s9AUsPOyJ
GOAEsLADt5ug53ZDwumdxuMMmRHJJbCHSUopaqQPgYhumTQ30Srtc+Oj+y/ezmtHciTN0q8yD9Ac
0KiMBBYDrGsREe6hxQ2RkZFJo9ZG8fT7Maex6EmU2JmLvehqFLoro8KdNPvFOd9JCS444EkhUCKd
+BdmJhU3n6DqTeQVocdona3fjyDsAKmIttWg3RZEUTb03nMJQ8lYKQRLRNHiDTq2cQv0DCbCcfRH
c986Ik42QYjvndGTRvDeZ8NtXOU2vW3rPje0O+FGS4/M0L9+hu3lpfyDl1X8dtLBbEAeLzkX8K8U
BvOLcYmYT1WB+kxNBKluuCJDYHOuc3Ran5lK3SecV+gsWXRnVpfAxstwBpaIufD8mK1NEquXDtAE
EPwXm9BBTHNG4QMcAlZd1W0KAyXsrnatyjiSV5hH5CC5mOmQV7UlvoOxdIjJshPsUX5J5mvSSzHd
QgvYWqPxmOj2ZM7KQHudVZZ7+9efw5+8XeZv53CPDmoYezB05jD0S6Lem4m4+rXVGbDjv/shf3Iy
mb+dwXgo06wz2WdUgoIwkDlwQ+M2yPx+pZvmLbXbj7/+bcRyKPzBt2r+dgS7BoiLcYC74s4W3jrN
JooJN0krco86VUPKGDc18jK3F6RQhPnfnB3LGfFHP/a3ozewGx0PJaMPC3ADS/jmq9TtuV7CJIrx
1DTGnY/iBJl99Ddv958dVr99bRlSj2lmggIaxXlYfhbFB89X8Z5YE7KJcdszKPzrz3T5I//gd1uI
q/96jgxMG6uoZNSXdcn87jLjIlgHKhEPo6H+BjD2J0+h+O1rw3hvcRHXJfRiVu5RVB6mQS9WwuiL
efXlr38RK/iTp+PXxf0vR2KsmO5hPGYQ0M32D8PT7hUUQHhTGKCIkn6EMZQBKxgjuaBO+7Xltfdm
ZXxiTCc5PhLQDwYVZm9GFEB2qdzPOpjyXWVr1p91iLhiHZqkWBmtRvTjG1fyWGF7zT1L0QSOFKhU
Qex7luzmNp5QHrIwbGYwxXZIndCDTyNMSDC5MMeIJLyl31dRR1xIhAU17JFP6Q7baJyMM0E0CFUb
AWSgGNyCsNgyAjCGq003akQYnENSK2YQI8aM9AT4027ybbAM7gB1p2GKaBkZ8s3GKt4CUfnnPkou
ZaP1wWLvxzY6Md+8jECYIYn0KYU3mZjIzUXvDY9ml7+Gk/hZA6WFma95xqNbrVFJhgYq9xn0xAr4
1oCm3GVwiDQ5cBkE2+w+ngMbOYBdZT9svRi8HRaiZkv4DxfR3s3TR39CNEUz1GA7cHkcxtBhFO+I
PZPvD+ZXn0k1M6csC7FrSkaBjk0AWJa2T2nkVhfh5y8ix7/tQdU3GaNsOIgvwg159SyC9PJgftTQ
NA70o9O7H+Zfjarf0YtbG7+R3WOSdN5tTmrquk9Mcae463YOtgfUU3yRBF8RKut3HfSlTsBrI58P
UTK++a4QGB7Hq4yDjq0qrAvmmat0ti/oLr+rxtGocxh9yyTytpjjJx6eSe/aJtd3WSSbo8MiHUqI
aWKeLPi54OBs0jd2eVibHxmSsE2IinuPvrL/jPWAKUOjySIoQWy0GJyd8LD3BwGWE6tK9Pdy6vND
E8XkUZBNYqOh/zZYRoRtwWDDXnb9t7nFGNQ6wHOCENER/rOWzZrq1vBmc6pk5e+aisl8IGBS2ZX3
5OiWILcItFcy8E/hAwE4VeefU2DfmqVf3XLIqy07AhAADQidtGuj3dQIucn9sN6gMYNLayTusbd6
52bOgd311kSiK0pA/Js1WdRop+/EBIArq6pkS4jrzzKo75lOjlvR+OUWMZogGsku71FqoubJpmDX
BiyNcF2bB1GQ4Bmbvd6jDf8hevu755nJTixPUNJb7SbOAZ9l+G9gZcQ7nZMyrAgZX1VJiBy6q8uN
N5E77hs4cvyqfu9McoCcpreOTkD+XMEIFClISBKAjaQT7VuBdxtqfWkY4duYzN3eMDMmn1lABkTN
CU1A84x4WsWg0zwewcmL8u20SFw6dvRYuqkqLSjRh7JLfIKt9PukcuRhXtLfzh5iCo0YgEM9T08E
e/pHYSWf0gbv1bG8R3M4zSRWhj7bLtvaEpyA8aIAAJgKiWaf6a6Lwn0/GYAZmcZOO+ReEPmqtrxt
fEqaqNEnDtoSnlbgHHBs1BgBh44f76qrjwji1nVU+KrS+c2P3acp4MvyEpi0dJs5Ow/9iEUBmofp
fZC3iq27pXT23R4hbIvlEjTLzGsDASoDBbNKmXZs+H283V+f5cvl80eX0m8tiHAbKBg5SR+1PZgQ
nMNhK9Pqf1qc/9Zy1EMy+UnNZELUQXRH5g65rWVokasR239z4/3JBf77ynsmFSdGI1KxYrHnfdt3
V2rHB6SaeE9NJDx5TeC3nVV/0278ukn/4AP7xTP/l6sPnExmoLoh5VdhKyxMfU2rWF8ndywPzUKr
86ZCHaxUHZBy823KzIaSOR2sbjTBDMdPf/29/Vkl+FtTguRztPOMK64v7Ztx9m/zEfWYkvMNeTs4
wIy/q8j+pGoxfyvvp3bM88Ki5OTak3cZQDB5qLlcqxXRCxSgf/3rsAX7s9LvtycRHF5JKPoCNnTD
XEJhz5J25/uwA0nGgl/0lqdcwWw+dAojdo7bo+uT/LCZGzXb3io3hhzVNrG/5Y2N8Nt99dp0FDdF
lDv9k9fSFb5b+TjAyXISdlKC9OsRbxJFtFgrtOfJao6KQD7iKiUBzegHO16NXZqzzmuwQeb3TqHZ
bictursVNGb9IspciFNlJ6687bMAAn2f9AEHat6KABpEgszAyDX5Q7qnB3pNiE3oR/IROwkRBTS8
GSNhcnX+yGWOXdyBa/5Tup33Zls2ZjXYaOYjGYczFl6YhjmgFyPhLW1J6l17QTK/pbnhnMqBhCW4
AULtNU4hZPM5jk4GT1AA2bLkNVlPw9QvpmvDALKHeyw9cehDRR9kChZEVhLeZyg4sDjhdWE/un7V
e2sTzzmqvb70IHw4FEVbREidXLtCjR6CByZaWMKyCBMuGC4Tq6aP26Wv+DFbbQi4OgmuMVqTHGnW
GhhQ3O4pZwyASxpYd77qO+3DaUXjxlJXpwjmWe6zXd3Zba9HVvrTAqY1sxjFsFMmBIoq9oEaaGo8
g97ki4saf08Q1Yizq3sKp/DLqf1wM8h4XAPW+F5xk69lH6gN+3vKPAQHK1sVh66FytFadnMyiyA+
TyNJf/ao/VsZqIhQrMF9bnM2TDxB33I7/+Fl8kcUFV8zbkW67/SS58aTGqJvTj79oJKitBTR4oKl
cMDU/wMGINtvaX7iFd4UtP7HZjIOJIyfwAapQ5XNF5+Zo1P0h06Lm0yP18DyL4ar0XiMyQ1gGxBq
znQL96fcYYvJNoaav5QDGtwwWE7VCu4R/j6a4In9m0hX9E1fQwnCiJUHX8LgO6tCUxUaZcka3XF2
2sVR0VfNnvpaHdLGJYSmk28hdrF9jCZib7rG1Tfce+gW5NXq4o2BCvLwkZI6911Wp9ZTZE0HFebv
s5m4+ODR5g9Cg2Gh+B3rtj0r0guxRXeUHlH9EmhvT7bcj7rF+FGWqb64KdAHQ4vvyTiQA4dJLNw1
g0lMQUPgQbUxeK0OyGeLF9fRFXdr2SMTz8FVJU8s9mqCR7xL5NaHgATadT4CaltC6iIPN5vqCFAg
l+QWaMe2tpxbLO/PlhE8sSG9bbiFqHaBlCXBeGLJ/WViOV21HelRVYhK36jSdNkeA/9arARp3/Hc
tsTu5lmEJlux+O6tDy/BeGQN04QQ1jaCDhV8ZdGKkGHkE5bs+puZPO77kff5p6xBNoK5suH4OH2D
q0nnJlYELQdKrRmbP1Y8KFcHOw/DD/ZerrMJTQaAaKwhVnStHJeanjGki0sXwodNigYpzMgAExW0
FwysizobUQLEeWA0CVJV2ZAyS2THony5ASOFTki5P8fAJ+aw8DAdDIDkuh6Lg5wQkbd2ba0VOU+x
JSBDNyTpFe7Jhb1N2WGMu3yIWeMW5nAkmfoFOqlcuZh7GSWBu6jz8F7CWiG/BqG6OXi3Uul97pT7
gejzteUY2zYkXwYTdsHOHhNMFvGRGzKVK+XH2VawLd5InPRrvqG97Xk/gQfxObviu1vmsFD8Ptk5
IXL+sZhPXkpl7pv9fa0Ri4VCPVSNZq+emTg6gz48xgSXu2UKN1OQdU76h8FnYpMYVLVopQW1ZOI0
RFoXNQnZZvGoMfOQkxhczSx7sxlj7J2hgIUyP5cIUHcJtfhKFGz7vTyg85qNU1XZt41lfyfN50fo
V2IXkvoBcAPScDBUP5TwbpqOtks5ctupdF/awEfr6haP34sRozNhY868modQJcWmGrGnJqGKsR+4
d6and+5s0JC4I1L/sYYGHDU0gbZ6yOsATUXnXmNQJ7CrB1K8CIkf52U2mGWfBbMsnlh5nsfpEFbu
S8frvMal5R20XX7STF3dQQLrlRc0iMiqLJtO3f1ZtuXW1vZ30BopbVc5wr7Kz26i7wEucw7Zj4aW
e3903ohDvZYVU+Mc/KwCTFbXvVrBNsKOxseOV/K+6LDdwgy1sfMMsGJrd9zEZfg24V4D0LS897Vk
zBLWT2L03mAf7QPZ3DSxPpP49i3W6LXKjqPNp0rc2qYe4SqX6evEBzCkHsHYoG+K1t4ME1Ekocs4
te69cxd2h6ACFD6Q8jlw1bbFcFPnygaPri5dqq7oHF/NLNnKuN6gerkTQnyHU9+ALXM0/VpEeTG8
9xOY0Tw8Oyi3VqDkPnTZEo8kZjJY0+NsVWuUCzxHZb4Raj41qn8cAi9H8cScKpEo4OeIFrIu1kUT
ZHedYEfYUnk2MUZC1iZQrVLCCn0++23o9eq9B691ZxvSPfXEzj8VbtEXK1s4aCBAq8Ybq4EmysBi
RfeExZyjxJiqh87AZ6yzj8ELdrFObnyswFXR3We52iV1/NWE412SqWY1ZOn7CEfQjcBQA9be49S4
6SUe6Wp4YBy8lgj9oFM6p6SP3lXnXtq0PcV5CQD/I6VjVoDveyg/1hQCs8jXgEr2ftDcNn1zn3hI
TA0LRLF272fjyTcUSB4bIToZm0XKrVTig4sihrxFey2j8WLPu8Zx9zIZ33Mu/pboC7BBKAc7mPzW
JrPvCH9GBDdnp8EYjpk3ETuDdxCpaZiKfYfxyvRc8jibo1IZ+bDTltqFYMZo5wZnzZM5Jo+eHFZj
hk+tyJ+70jim7XgcDft2oB23yitVzhZh0tqp0scgsc6VvINZwshHEhJrIcZuizvbRO6WYpzALM08
/2eYt0cvN/ZcbjwVxx76U5AERzElx0Xh2JXTqfXQeEOoyxCUM7ZBgaN5ovBLpuU2nANkV1jKefx5
gBfL8sUhlR4X9BWKTLkr8+qFxNN5F0WeXnczOR8OZqcg7s4jQLjUvtW0i3Cxt13U3FG6ECZi4Qh1
d4rw4CxsDsRV8ojYa3C2z0ntbVuDuqkk+N64BFZJWSxWssZXElTwkbJN0R2MFKdtJfeVl9wziduJ
OUb7/zl66m1mtjIkyzC5X1X4grVV7Y3Z5kXmTlQxIKskfhUVkp7pUuc3E+YYmyA97qiqRtxeD3ci
Sx8XeLFooTvVmp+HFj5ARpweY3nXc2K3QFEGibNL32dsMUgbPGBsQkDxkure2iSBYVVA0G1EdmlK
QMDKlThnVwNOanYMRtERiQpvifSc1p2fwnFpuLMuNMkpcFLHfAXiV5Pxa/iw3bPHyvApWSw0vZDa
Z6ydJrJAo2hvyRYfrr0LbFCpcB8FwUOqNIwM71NZ8HR4TavaXJMvgSuI0DolzefWI1OxGUoAdWRb
qjKVu7hBlGG0ybD1RonPOgsVU9faRxPdDuQN0YDKtoKxz/wrLOqrnHNSYlk9+6A07cgGUUnY7LEf
imaNqZQsTBJrEZ1i+JjM5qYa222JClSN7X6q2rODsBBbyCt16X2mqLVM0zoYuXssrLTa5o5Xf8tq
Im/KAQVYU6j3wCL4ybaqFzmYOEuwa+Jq1vZPFTpi45gIxiC3bYMKnZgwjU8Iiejz4pAndZJnaVOc
wy7fN7BkoamglAuTHAXARJqr0cb1rZl3MeorguB2UeG6OEGHVx0lL4NfY8cwkAHXVzHoZzzvoLD7
jRPE3y1Ym6mpXwsvcNcjot4lfIOhYEoyXiLQJUc28xy/GLO7Nkol0eEY0bJF3jClXXPAchWsGlV9
akaAWVTGx0wSd13rFN4wr/bBFJAxqsiQRCmwiKoMrz56cczjmQ3bUhBRg48MG6klr7ZSVKLR2SvG
Q1Enj8EUjCur44DDceYQI7926TmafvwG9fKsZtjwJKneUnM0yOCHbTNBc51V8akTP1mDKr9JtHNh
DPTY4PpyRgjGVv/V9cbJK8TNXKiXKnfxnxePaYTYmE8PVUz6EQbOxV8KWnK1PyMZofp13Es3Dc22
rAkXKMf8B4LkDREq+0Y1uOc8/0rZ9p0/iap2YqVb+eFTrBE6p16FprGPnjsvUgiDwcgBqYGJHufx
yTSSaU22L384iukLin5KnAYBeG1m4oTAsPyckUCScFy8W7V4TAwXDzZwNqnvZ8h7Q8z3hHVwgL6g
oA4R2r2ZVX5HJgJ0v2kzUbEKLv+pVBu41Jux6/hv59KbwBIMb10gI3YLa1sLKhi0w8sn1E3J68h9
5PPhUr5yoae3QUS0duBtJ9PYz3V6RHF+yKFAR8hZPRSaBi1tU+afdaIpk8DP4cEkGGmwCnxQkHHx
pz6GSepustL9GSqG8tw5y7lcObYN1JDqNGeVYCNStGP7tiPUK1AkiNq6h+pSMH3td7Thw7piiBog
Vp9Imui40pQBubDnHy+7LyIjOYKcuyYlf0qWeyT8+1LHpzoeD1H25YVfaSJuYyh2sShx1o+noh5f
O/syFR8dmhkveuwiDhows9ymSlp3PtCIhXaTZfzqXrM1iRhxNKsN98LOj3LoRVbNupaUvxO6+XK4
Wa4mbZlftK40WB2mXy/e+YM8zj0+9HG4bWDCamIzddCSv92cEyyHmE9Xjiwe+ol5N0HODRX9wg9K
jPCubnAymZ61Eu69awPLqr5ETTeYUmnWmlgH4BppQYXUy5fOvCtJryvmn+jnaWAgSAxvyvzKNJf1
mAL9oWoQ7aEDGwXDYcXg/G6MPrLZQyj6AYYQAxaQG5NyNis7WjfAcrKYpn0V5c9uZLsvTeL663Yy
dwGY3DZLft1FNvYsxTAdz6LYtQJbMRdBTJM0XQ0nfqrr8QGqsrPJHaKoMUN+I3uI/Qzr9EMwWO4N
EqzFeFj6qyxEHl75w6HxUH82lIGrKYofGQDfpEn1hBBpwzDtjCH0nCU+3Mnqs7B74uWV92IoaPiO
fQoZ7QVehbd4+kSkckNK653lmp8panT49nsY13tEY98qF+Cbh2VNs0aCeHZwp/5l7BezotceyJ3Y
pnbI/8M5lmX/1ZjVtaqZhY0Ccbf0l4q/Y+Zoz/Dz0c6mJpHQkDrnHV/6eAc8VKGKIeTYJBjl6Ohw
vmM4NT9hRlJnF3PuuXITCk+/gAaZO93FTK1814RZesgiumi3yLJnf4hxS9gYvDl6DtMCCGCnhsAa
RjS1fvoS0pt20CQyV5xU3JxgdtwsawtgJ7tBYlr3OND5B+BLbYOgWhY7JzSMZ0zbBCGKeBst6St5
wNS/y8qrLewdO2W8f+5b7vIdSU8hUyYDIxam9WUVfKUfDeNU2PI8O8Q8REZp/2zbBg2dZbGiWPej
aU0X3nKnO7QmBNQNcMoFGdm2Cq4AoCT/6E9ONIPfY8GBhKh0mWRYzUS0Uk10xDPRMIJcvAAdiUGq
TWh2ytjhMWRiUZE6HR08EY751i74TPhxg+PTZAuDkshWuXhqDHDJyDITb7ZPo2N27cLe0eVY4R6J
51bssrmZw+lDB2bHRjmUY6uJpFQFscxMB6vBoqdvZxBPFiAB7MleA2WbIkl68Uy7rQZT3sLjt+vm
JRZcZle+MEc8e1LBI4ya1vrMJYiaGD6QavrHZCyKneGM9mHuhLNLJahcBtJpeUSN6CzziRZkrZGO
T62wJFX0PFjVGSs0AUNuyW+2JsGkGW/82mzfic9g+uHH4P0vbjIJ9WQG5ugdwZKEFZ9ZwDaUBx6y
82zNvrVlnDGZ6y4zQcIOzLGmZSOVJMPBNBpTHFrbLuMHC1aSpGvm5eMflrV64Bp129vYiAP5HExZ
b73PuVwwvWkSI2nzsqbdlOFIZlRjRojf6RS8GPNA5qI2L5tYrX3HszAOWCnwiKoyg+zZbGYDkkcp
6QGGRrrTj3kSzLXiwCXh2+jx7jxn6CaHXTrzUzZj7iEctwa1lnAomt5OxF1AEpnDGhNOx9Fzbc3a
q+Ptcdk6+yxNV6mEksLkChfytdTgsNvVVIKq+06cmeY4LGSArZfjEPtXW4VTQHPQ9VEA9Qd2L75e
st6teWXZVouju8WlUkPqifT8ZEZVnm7TIQkSB9pjkibtulD4cTmROnMGWVEk9KR4XSybcceKrKqQ
4e1YADBmaj0JK31t846IYGZFFUntklU1pQAwoIlfL5+KprqAJJLliVYO7IyVzMtIVdO30mBZ1nbM
gO+vTRC7ZKG2Fe7vMSsJCjKHDMp+Urmuv0KNnYwPmNsH/ah6pewrGQ6+RwEc6hjHXarcLXCMqD6Y
WZW6j33OFPaJYRX+jcjN5W1uWB5hOlYYyp9BDKCW2c28APkj8t+vjsfwakNc14AR26Q3Aq6M+x/R
VFcWNwwV1fQ9mE3geJltQksBTA5WyqslMZW8MVTuMynIFs6qzCd8A+6lVdZcvy1khl4n4a6SKZZe
vyso4pqsJTTMnPaK4duOiUINKJIRKUc1CqS8te/gp8N+qn33tdLCOYkScq5y2tSnQ/XMa98Lb0ui
lLVv7Lr6MauJPFs92k24r0uq6VU6ue02E0YQX9rEIB8H7JPRQ+4xpwvFh2KWKUPB4R43XrLHcomD
L+mBWPmJTjyKXz+iw5Z5+e6IdnpTE/OYtZeNnnmIGst6q8BjMyGbeOwtOCxk3+LFkkHbHrJm7qgw
PMGytzbd4Yy4Ct9SGPrimkl4BgxFA3q6mgBoCPg6eQ2dADarrS3gYFEo1ZdWdX9r9J151J5dPITF
5N8QAjt+kDXIfCfSDJfAMHgSU08989F2hnWX9CANqd+FZ+wJMAmek0qW9kbiZGPfOOZMjjvPqEb2
sLEcPhPUFMNH28ZS0l1VXUKeqidL/96q877Y1n3FChlojgKh4BE3limtx1NeihxDnmGiPJkdE3Vc
KYpoPCDzxTKOxSUmxc1kt7DlBOHyJiWzBrsuaw9dLnMINAlhjWAljHUIly8YyWUncrvODkXuLtMB
zrd8/Q8nE2wpllcYmvIGr1GNyi4+hUF3ZmKk1v8oWUM3HKDliuOPjZ/75hkkVGH9iQvxKCrxKcH2
/6Niu8TImD+4mIlh4CaDSdB0AFXBw5dUSf/I2LS70HlLUDHZFlbsl9Ex/3NGtzq5jHX2ktTf1WDO
P7sm2f9av/3/Sdlcfsr3soLEFamu/Y//9c+fung9/svfbH9Zru/7Hw351yTWd//qCvl//R//adx+
mv7SdeKyxfxz08ka83fzLfu3//2zib9/K/7t4UfVf2bx9381oSx/wn96UPBqQzR2BJnZpiuFtSQ2
/qcHRTj/7limyZiUtAvLgh73fz0ouExwJbpeQDFjOvyV9ek/zd/Wv1sW/hNEou7i1P5vGlAkwKP/
ssLHOiwI2aK2xB0DD9Czf1sJD6PHu0lCQ+FZh4RMPsxk8TUNZlI3LDkQg73QfIBq5PHw0uTRfN+r
HF6C0C+WSFl9yTzB3ad75pbLJt2wXiThtgOC0WM82C7+hvEVSdcX74F/LGfSkNzpzZuMYRPgvlgT
xR29GFFnY+DD+ugN8yeyk/EuHwGCl7PYOvb81Wr+IN+uyhfVYyvsLfL6fv3tMNUECIq4P/76W1N1
EpbgMK5Ljzw+0cv7umRrNk/Ns9W8jMPg3kVDlb5+jKSuIHVNL52ZT0eN14NuNvni98PXK73jWAXZ
NY35V2uaad0GPYniQKH8lKlXGowhjTJ7RGQ8UF0qnRCj40CWh8URpcmJY0KtWr3EELYj7Ue5yURA
NpUpMWAuxm7CBjJvPtmTG59//cXw5naH+V5gq+egGKvhkpdzdKpMae6DjgTjuBjqlRZheSSl82IJ
S9C15Q85YrSXQp4qsFupO6cPdrOPiMnZ+TBRVqFgFaVVMmxmx3lg2DUBskn8G3bMsJ1BDJ28MN2l
g9+cGqtcIscpVqIQTDkqp60iJRQWDqnT0oZ7xP6XgzHx1kY8kjYCyA60BpPbNiKgE4Ux4Y45Io0u
G/RmnuajG0hxTCs01v7EQq5jkIJ/V1Jm5xjjyABzNoOdOedQi21eZxEhKA44cayqThwMR7Pr3mt7
yRDn99Cx81lKyTQ+a+7MFO9ww6p33f9sXNlstJU+Nk1VQ6eq8H5Ku92x24d2NXYPeeP359Ltt0bJ
2oGHtV6PhstetDDBWoJp6xfLeGUXap1jj1yTH00vFQ63ttXjITGq7TRB/KEoMTYx7NhWw9mOJToR
sXwZvQH+ir32ym4Us782uguTgXFrRbfdBpfbfuVHeCZh/A1gzB9dh4zAomcNantBhURQk7QJtBjd
YYgEWYE/l/dN25xTXoHR8OtrZwU/aLHOxLce0cC8IEwgS2IKv/u6feMK4lWyVnie8fuPUfyAyZZn
C2tA4L5MFMlz95bFrIb11JEXxhA4SaXJRTRne2/gCk4CBzG09UKG2xGFc7lRMj/M3mcSu3s0icZh
9CsPu+3AYq3ycJAa+jITSFFOw6nMffJhiM5iyZ6spKO9o+cZLyy+pmM6BseSpK2tHzBLWCDeTbRY
Jd1rkrGI8RLnK0jstcMTFqNw5eajynbmGo+7C5htYiVAVinsczJfv4MhojxVWGQ7Kmc7a7z7Pi9R
nxn5h6XdS25VT22Zf0jS6M9UAvGhzXsCNhdPNbzBcosRQwDjFhf+0LqXNyMRXCdHDAhGs+wnarhz
Ti7ILnVhX6mUwZgOJ/aYLuNsvuUbXyqWOkfJFPCs/RenyBF2BgoqHyzona3KPf1OwUd4q/ZsT5Jt
N1C5VRNAVCbDz/6s9jYONlRYAS5VI04oFRTz6ApquO/1KMqdDdw8ggd/MaqbAZhSTFFvISDz5uCT
XsNfeTFtizu8sc/9GgYHGVx5NARlgNXKDyhk2aGNSbDIgp6B5AypcxAMoYYlpDW1wHk0+8FcoPCV
3KIVvbLYtW5i/r0NJyp24BRJLOzOE/8pGJPvZBO/cziOYjsb/rwhfqjZ6li/WZG8o0/dKVT4cJqS
8mwP1gK8J8PdilyPQfw+yDugf1mJMMwD8CXDqtqY7a7rqB6TWpEmV0BIMKyfnBnuJg+WPCVE91Yz
74ppCDaeU8uT6SxR9TWDPGZCgI5YoF2hCT7j33+JRpQ+dM3pOsOwBKX0MJRI8uQgp12BfsRWQb02
0iICllocZ5O8j7CbcVl31k0pfNh+ZA0NfXv2J/8pbCvGj1ZzZwnJv4SheZerkGH4JMhvgJLcmfQ+
Q6sfAsOVOxk0uCO6V7p20IFIglYpEexoCdrr6DUC7Neps3syGVK/WLWzfFEahXhO94al4rFzfBib
POoWE+s+yeIrTW+2qQXrNqG8tT9EzwBJxb7y45+dR8xO2UMDyRBAdk7wUXRVvwsDb19k81swZ18y
A9CRYGUqQiwmR+3wxqiesdQke44ygoGChKwRJ/ZQQgbVlYFEdqtuIxdhYOePrw4Mft5KdYcW4VKX
9ZOZEjTmJi9Vz0HK9qZIFSqVfotpix3lxCaJSsaE7Ne/1LF1aAyNNaelBMgc+0xuBYyERsy7Ueot
mOEjkqMN15JHyEJtnlRRrqZqelFO95iODoO38Mk0YSBPApEJzLM11257IU6RKMOw3IImYD3TJIy4
0VgiXDFu4mVaE2b1MSwtNMCs3WmXzS39fb3z6dqiUd4WYQpgtnXgoAxFfw5ETLYhd/Cyc6XBU9s0
UbyMyiNFA3VAPJPCmrlrISNNhDXs4OyMdG2lNYR6Bt7mIQxDxf5LY/mXwLXAeFxoTJ46s0w3uGWu
YcU7zDgrWXmol3e+N+sbnWHQYrocxLmzy9AWozlBZdv28aLkZ3kTzF+E/AxbBsUJDC46QN03W9rx
wTwBfeFgZV/OFQ15AnFYFnY/AentnNaYzi3CeB5Xchp6B4pGzAndhuAF/Tq5qNYIaOXteguRBsiO
NCzmpNmNEc/UaWVRHuoFkmixbY2FdyAK2ge6173ETfc+uC3y2ma+ZwnJxg20MDkMb4Is3GNAbNw6
ygmdidNOQ317BlY8MeQjrMOCp8ELYCWbchhfAgvi7/ScNv54VeSYVdOPFPjPNojHDGfSsJxFPeuF
+b7mKtggmbkwgGgfKheYmN0TBNANxEU1SbAu8XSgM+9v0CUyQ2gITLK6Ja4ng1mpxTPo2m+2lJzU
U3uPWnYVAWMFmtoUN/yNmcOjAdDrHk3L8WCFDMdBMUlMRujt3L7XCAWvl3DnF3bNukPjbpsBFLjW
cMEE1G26lq8gRx5uZ/IrcrCuEAQkW3M8dSq+cYIp2lsJOcCyGvaBp+Idgs27IDCf4FFC3nGJJmAb
esHlmPWuR6KL8+VTaFyime2mcH4ky0EQJsDFdPIN7DiKzEb9yElG9ydkMbX6Pxyd13LjxhZFvwhV
yOGVYA6iREoaSi+o0UgCGrnRyF/vBb/Yt1z2HYkEuk/Ye+29J2ki7ZQ0BdtUqL4HyOVaVeJbjruH
Ss2eJLWBxa1bXUv2eqg4niyqhqtGjY6tSbxYwsguFPB1r/uH/Lk3YE10WMPZ43cnbIkMpKHM5gCF
mRR6kD9ca1XG6m/8N0EZtPd6EYWZg7yGMNRV6bTG0cqFx/B58LeGo7qnhBaV9Bw0Qi0zlmGImi1K
CIuygwKNGLO4I0gs2Tl2Z590Nb3bQBrJTRchJxZLkkEzNt6iaDHL1NjqtX5nnNNsez7SjVtBX5jn
qt2n391MnZ/ATV8zPiXUDyo91Jre3BETdchhtCy9f5wD6lYDRo/GRT1ttk96nAEh4qgVzmIOabfG
0IrN4iFYNXH61rA54ijtt6l19plgrDEEpDuhWU+1jO3nQXuSgrDBBAFhNuh7oeolU2BgjwLBuhYK
qEiUE8rxAhVOcNZRT+j6pfJHZA5Oz3NDqg7aS9Lpa91azGOoLaZ6w9ZYvrYs3PNkuhdlSVCT9IpL
7Perpkah7/L8WgosyejcsPtwQiQA+FI7Jl36pyV2mHtHdxjkGy8zXDLTNhnUJd8mN+Kqr/kFk4OE
SH9IHOMLkTFmFXd2NllOlkZgw6ippxFwNkkmtXhyygnVDbTnFZ8kfAtGCkkJPpHQSB8TjrFl3uDx
JiCQ6pxgXNfwtdES2d2Z8ATwXpl4yIYZIDswue9AJuwNxv0AjRfcuzGHsGWJ0DFSgoWiPtsvYA1r
3Fl+fmcQ6657UkBXEIueulmwibOL7FYkzes4EBcWjHvO73FrM7NaK2IMjnCX0ij9NVQ8winEDy1h
nZObQgw6MdkMKGlPdgoTJY3A1dEgWMZREOxyug8N/G0o3Yo1GQkbQpYAUQLxPbOXngargIeSs9lJ
bTuUpJEzcEfb3i0Kz+Tgor+EV0beW22cWn6kXce3swU2+8rcs9oHURkKnTxpPYtelF6jKUwtaj1x
q925WcM8Qw2jPURNnJrpdhNGG6atOTwmNbAdYELu7GtkGxFJNTjJjU9LG78qbCSxkQBR8pcJT0Zj
KPhQrDhwtw3LGm+Q9pOVW18BbVPuH0ux6GHCTtbAglJx07lvNwHodxkLdCZ2v28lzgenFz+JCQdI
oALEMBpvJqv8JCOa6k21OkrKLgphB/WMSwlhZU+O1NTtfj3W7sCf83kng6Hf+wF8zGEg69DV0QZl
BNUZaFxxWPlvnApYhrBPImRPVl3kzhhVInIxnJwKrK6f3EXKo80uoJme/N7AY3kVLxM2Nv1kiO+7
wCRfjy5YTQg4ZstIz4nzPOas/Ft/eLeELkOCecUY0Cz55ZUIoZdpX/gZ/aTLQ4GQYubTSomFkvfB
0/96Nmvb1p7il0BRl4sYRZchiFHn+2JguC0zxwo7p05C2SP3y3S+FD/1N2rxiPfZL1s9uuKhf4A+
K87J2TBWsoB42hoTMhOfhtXntAwzNuKlFp06MFrr2Ut+GsGObvLlrmCJg3OaKaclYMyRjLCpUkVp
TRo9rF1sJYE2HIVlxVDqnL0Z0PxgRmVJH49uqNgEhH4F5lvmEwlS2TMK3mck8hRpRCPq3MBNwEda
2JInxYy+0pJeY7SmEtlNyYPTEeAsIQyvxz75bjTrBXFZAUQftlcZxZeYh/zo5dUB1XzNpJ6f1XHE
rjUsdCdMUQmAi2Z5k8QZsAlu1LBVhf0eDQS3cq3UK5tHAAsSzlKtgzLiw/D2cvec6CavZWxzzxjy
bM9zONpVu6vQIK5hP9/aVLWbxv7jV9o/AkW/zeEc60VEXo8V7CZDHtPJfZ8ymgPXHdmZM5SjfjE4
ZJIYAj6hDJbIPkHTm9uBdhtVwJtG0jxULtgFzoq5FGCxAMypo8WhaIy7X3TP4yzjDdMMGfL8YfBQ
n07mARmxWeS6jGo4o3mZl5o2zeZ9JOkqFKmPw5jpxwm5Xpf6xTmFAwt8KDnrkf7XV0/CeJv1/DqU
1VdWK8ZK5nzNYphhirEG949Of5QBQBhkSzjXtYiNlg0tqwKrsrJ97LUjqCUeKt2hmmukuRtn2vmi
LZwdFroijruwt/wfrI/pvrMIM5ZdAOSuaI8agdxF/5fXVyLcDIZzj2KsT5E4zPUfo4GVNbsjkpe9
hebKpFDcuaX+8GftrS8xUwrEZGtZap8DgxCeBXIw0tg8lDrj9gThAupRskEsG8+aI57mWn4Ce0s5
AnrA3P28Z3EOyQGUcIoGZKfnxA4iXLdnEkW6WM27PEAEVsGiWVe+CZPV2vvsNLhpyPFzHhUK57j1
CEBDcXwxB/dR+QLVoK9+3Chqjqk7vM0GHhlXfJNAuWRhBv4m94t4Eyikmwxo1nqqHl2JezstSAcS
fXXsWsjEZk9qi0F1zLuGetL/8PMayirAu/VyFYE9m9fsHrEETGN91DidpAjsMCIcsUJEIGtu/Djs
J3cGd5gPW1d5jLOaD+wJFw2RLXISjqaOZRQzLwNsXEQFOffqq+wHZ5dlwSkvfI0rEkNb6msLJ/sz
sTCo51pwMliq7a3UfUpY7oW1To3gmy6ugWpALmGQN2xN1snkgx698TGZmr7JOiLW+yHfusH03jb8
Z6OXwPQr7H0OplMHfjdGf1OdTtxoRLBm94rySrNRMpy9HjVY3S69RYNeCZ6CRUxdmRRbf+q9S9vK
tUGsGQm4L463V0D+Nr7LeGue3AjEHMYXroiDGrhz/HwfJx1pYuNLSn4iIREOaQB59y669B8Mf2ID
BDvGLqFf5K9Qx2W0CtSLMTXHJVcaEG7AMSDwQkB0R6GF/ngezjXQ9M2cmUvqBha5AvpBdYOWi0/K
LI3NkJ0Km3MGmhdqE3ZvdYm8L2nmasd49AcXqBgEYV90uiswnVs6LnMdW/mrsLSfThUejSxSc89M
os2gJuDX9EXVnH45Wg6aGLx4zFxsIjO5y6O/ZtGfulrd+3Smhse+y2v54hnFR1XbDuc+NN6xLnlg
uvzdH8Zf1dnYbRV/Npz2LhwXYHtGgBQS/2Rdxg7hp12MU3AgGEuzRrZherfNEk7ECdQeYg0OgGY7
OBS0vsyTzWTQQ3seShQ8pAWtPL6cgAh7SOZrgjqfkH8WW0hw7Z7ByYIAcS54m9+actDXJe3NHv/i
EYY4S8fE67nQeSEN92ZkDuNqdDz7fi7eCsaTpqdCT/AigE9n8r48zg15VmwHRzMyDrI9ZVrxoPGi
wAOz2kBarGJWm9HMxwcSe9uxHUSC9w11ZcaI6w8H41+GtipkLo2ts5zu+UQec9sQ7dlCaNRJzcmx
G4WVaH4hXeubGhzbysVcXGQc2DWx2cLoHy3/cuTq9xIP2dYbjSdAjiFmC/1i4MYOq0AdfcRknAo5
SvFVUR1GT1QwRtnWttbGAoh8YwSD0MBQm6AjVKkHBk0toqoRobyIsUyN4C+TxH3tyvi39tI/yiRb
qQQgg+eCvTZZxcMhEd9OzDyj6BrM27Wzk3/i2Gw2DHRTslYQ6ETdtO5FZ+6J+O5WlfkyLCEaqRUT
pl2SaYyYUMo22+AJ2CYpFRSIGobZbEBPVQtiXSO2g174wd7e2efB+A3XPOWXrnNHnsyOJf6QcY5p
dH1uxn67L5OAZ43Drr8g7fpIXGVvrUj8iFotKRjssXM/30xtfelnt8KZUCEU4mQ0tARPR2wT6aDc
G9FTzRYbXhPafkoiKf4pXom1Z9vLhdwzhrZ4IrzngjY05Of/5T6IESxyK9SpRljd9KH76zEdmZZX
Ex+IP1L2x+rspR4SXiIVw1Qv5kM//kEmmbIb0J2NpiiruBrCPsmsIwKzEhhEdfUbOkYWocx3OvCw
RHGSD+KCaIShEHFOqiz/ZV9rrZu613a2ohVdfPS2xj2i6YRFA4JkmIj6OUSrhDHBvo0tXmDdqIOl
adZuventCrQgGxHMPPFOtsuS+Q+yEf3Z8N+soaJ/ld0dfRoSHW/Y8ROh+JnwSFaDRoJHl99iz6BG
yHihR+HHB01X2cGcefrjmU7Kco++W8XnzmXg4XR3drXnBkHRnvEOhpnpOe2Ssz0O56ISZJzoDQM9
UXR7oz36EiGHkdoRDcdHQMbCwbGsfNsjAmZoiKT66M7EvGQbp6Y3JH1n7fYjuv6oxRGGshGw2GVM
mtOQ539hON8R4+eLupBzUvcYXlXUNg0iik0J9zG2hntaZeiLtbkGlursCl8ET+Bg32iealqkBOOp
8WqjyLVyBrdZniVHNUDSxO7wRyk04Q7RC0yAoLG6XjtsYDHnJi67CWPuuSVBYFLYuiLLW/fQoUO7
kbcAmuTKDng0E2VuqpzO1643ZWJpVykxgnssPwT4gbcswncy+cbHFF/0xId1PLkEIaSMs/i/OMcK
Xjxvzasab7bLyDewg3dQxVs4/pfKmhAkMpwj6NJ/Jgj6hSVCFWo5EQ027/dqltpL5PAASWk/z508
ReyQ9rXGh6TD7m2bjt+N4wQtsLgGd7+r3hkHWQbPMxyZ98RreFPnBGlxszO6Wuw9VIqdo5cH11Nc
QDmxruxCxhL/JvqhxTaGskMLm9TkUkpNXotmG3tde4ooqxviJA0a41Wlgr91HE9Mw/zHMEcPa0JZ
qUt31/j5F0zLZ8dCUx9ovU6ACCY+pMy7yscGxjxJb/q77WU/GAb9Nd6QtwR+/htzjHIXJ3xYg/s5
YlYK3Rkjvc+rHlZJFYKOj06cBO3iaFx+SGtvYY5XkWMzabLydZuTfVpzgo9dviPPXMdtob7mwjSf
EX4zxk9hKyDQAI6qMRdZRMQx3X1Zb6Dj/riNq70EZ7AQ9kWQrWoZFEZAilghj5R71T8ze5ngvrBk
ZgcmTQSMtnXLEyN4agP/3yiHZ3zyz7P00Do2eBjYTKzGHh1G3QVrIx/Okek/aVjKPJS/CX8JpUkU
U9qwfwwYee700Xk3ppYtGKdAW372o/kPrZTDRgKAVIz/ISi060lwznNkayb1KlyO3H7FiDjMDT9u
QLGRajRNSi0KSo98uhq2HEh+9ToVig4jIvQDnUlsVG80DHtLkJgeW2ek7jW9rzpajf0jnZNOes3K
tBDJwvQm134hDprhoGyk00HNQjARv0HePUaACms7Qp5ccISeplvny88pJ5gXoFloRELu6tZ5tzPr
DMQjX5tk7dAWgnxyR5x4bfFmVKxVhAldnFF7y/plyLyB34rjwNUDXAEFf/SASWgAWfLExNRifbrN
DDzD7GVXFLxboL1oKWuwJpkW/9JFfdJfsffgrlaAI91q3gfcxDs3r8ApD9kTJ2dYWF22Nn0WwI6N
aVpqdxdZtZWk3WGKvHe9cX8YcJL1NADY6IjssrHr5EG0IlJ3QA2afEyRMHaNzvQbx18IWgFTYF4f
hni+VCaZzOl8nuLkVxSM0+l9M8DMLsLt/rWRzQVUI0P2NrnlWsvWy7zH+CrgTjzq/j7Y8884+Bie
hk9AC9920mnnirLdg/y0mac8WrmdRRSQwK8TFXeaueqgyuwvv63YGlppEeLYQ0SfipOJXaWmx1/Z
cSfXJvoAjJAM3Rvf26JDJXe7d97qsWD1pLNZp8rBsqYPpxaCGWoyHD1O/8wm/Vbq7ROFboSk1FRb
G7T4ysgnoiEbin2QLb7HrmTu2adoVf+yJdfj0ksv2NoFg8jAbElS0gBTLYapOI7fQejRgbGbnbGs
J9I0Qz/W73KEyukGOc+fOviZ+0PteIXj+6+torMxdz9FNJ3bYOSJaIcHS8krmqWD0PRnVmpIYdnf
Symv0qHOgQbO+VNrpE+yTydKTdNeTW0Jf6E4SXMUlro3hCQK/St6yRVr7Tl4r5rO19hMIrgwzIv9
ac0o3j8upTV/34COYJY94rZqHcr6Hrj9YkcCLkyVzk66ZqXM/OdLTwqG6+ZTS8W0sSv1KFwRRnZm
XEZPv9TKq7aFaj7TrnjOeuPYu0m9c5T58Oo6Xwn5XvfBGxqEO0QOMPc5mgNaCpGKT63rsw0OGoza
84dPN8EgqUC0h3tHeuLWjvO8y/Q3bKhb2fco/5HXFTkGJAwPWHSKrdHxFeasXCFUc34Erw7ZbyvT
VwRAEqTAEp1FcaZHW9uE+M9jvrLemN9BN/H8996NXg0n/0pimkKfgRVQgl1inynTW1oqsbXs8pWt
AErOmEfDtu5xZT4pogYIRdAAur4mvHFoEOY7oi90k3P0hTcrX06soqrLTSqzV0xBq6jNt35gvZFC
Sm+wrKQdjIn+kIMmyW4phJCwowkwUsIdI3t87nra8JiyQmyB3zdbI/sWalrFuiIld+o2tsYvMrrD
N8XyzoCbG2r3/0t4J5UHQ3mXoMIUXGZzuDz3eaJ2CJox9tTGAQHrXRDYySUKB5pWkfRAKpEij46T
dP+UxMkx+yT+nOZo1F1EnGuyc/JDgl4JCv9yHW4IQTyIgtlMtBobiNFFuxFU/DukG08If05NADdq
Cs3EWLaVzEKZUbY9UkROwBRQUr1HZXqZwSWSy8wGVvGAtc8J+thVlU2vtnoL8umuuOmONas3Y76n
iHBXjT//3uPGIexbit9hTp/wejDG7l8ik8pI77xFMPSDBuS9YNUNqMbaMNzht2xStl8m/6sb4Eng
bFAktyez865Tiq6SFkWlItg71rKb52gvkkFD4/G6SekY1FWsn3WmPdKp3qaGnWvsb1mIWYcx8l6Y
Tj3HHbJjAIKntoyfgk7M+8JJiQzK/9TIrMLBZ5jW2oTQpYH+OwfJt48HxmJTKWwiDyNn66fsfwYF
coeohZzUCVtyBJtO9j2wivPMmPTm78J0f2y3euunxl3L9NVIgV27FG2ANu6V3z+ynL2TDIgssO6k
VpHoWUafy9yGMei3h35+lTxXmNL5UeUV/uFzgq0trGsNWED9cBD+6/GjKJdHi3d0nQm5zys/CZMe
CL0MLojT9hbJjEVr8p9VW9S872woGCx0xjuJUHcopuw5B3kRnGS0SZTXbP2pAtBpXkTGDeHJ5mh1
cOI7RbgXaRJp5YKSn56jangfhqLe/f81GUX6zmp5GQU859l53jpsfQj35jSeyCoJh7Fc2wWuf7zh
H15R7n0jRATAYMgipI+MJYKESutXOhnS/iAgQDiRfyI9e4ui4KXqeDYmRAheU+yGLHg3RrVv7GCJ
EWQmzKXwhxiotT/Io+f0Z9+xOHel+Cq4MTd6qv1t84kuginXUDMLcvmlrN1QciSnlvNgNPwzGdGm
FjSiOpVQ7v8TFi+RxrZOM6pPt2c1vHxDXB+6XpDykL6THdd7gCQrt58YNfen5S1ys5Urg+CoOfHe
yIJLF+VvwjP3TpFgAnTrK/wYhppVf5oLHpks1f5lBae4QJwblGSuYb1xikPQtgev/NDn/uQ3BC16
8bc91XQt1aEAxrpyJsXekfGAhc+1jTgutPIxufYJ8gjDqekx9tmAENr4w6yagM6IyV4mCHeLvZ/a
54cYvpucqSfjX9wPzWesz5ux5SGaWvMxupQ87lyyd0mvtq0vS2jJWcIFS9DptYmDN9lFpIFI+EyD
t9Knau/hghANL4Q0tsJNn91IP1ttXYdTA0SyTUKUeBw8iJnDSVNb01afyzw8qNmQSje4+FO51kiY
obz+VyXdEQ+nTeAWBIvXqZk+qwczl6PZQCgeCr7QOHmzfSJBMXvhEln4yBYa5AD+8xwzTiFQ8Whq
NfsARPt6hz98OdaKqT/JvmFCsi9QjEA2v1j9qVHxDXtWoP4FTrsIayYoWAZnLZiFNUqnv7MVxZuk
D55UBOiDqLjH3JYMbc3m0pasIlzjTpRrWFnNeeY+LZ3spghONlgNi5zSrk/ULRLajxcQK9sTs7Lq
Gt6yCEdE6uCoqoJ14V2bGjsfFdpXLXYJBvWVDl0j1au9Rrh7z9WStP7BsoNlJ8THpHHQuZWx8Rnd
cG6FOQoha8mpFBQvKEOfGXdfqC/ysgWqT0/NMoM8RWHMm6qk/NFiqnQ97/Yuc4XJgJ6hy51djueg
YBgYacW2j2zqbuNZ5Ro1padvnC7/AQL/3rN/QPMzAH5HY8VERncW9DFt2LQ0nNMzgLxvRIaKuyzH
/WChqirjb2Emt9ZBpWWJ7iQ1WuvIrPZE/VzgmD6mOvjnjngN0cr2prpWY/wmay4HPaLHQW/oYB8A
6hyjMkWYvh3diX2+c6sa/Q8Cjw9lAlIoD4nVQBHCiLMyWBTKS1xNH44y3j3lXOyOOW9XETtkd/to
sF4GRx5RzpyqqNlxHoHeSbtrAYurldFP4M0kYgJN62Uoxn9KEirWU+9FWk5FgG6pZ7rsudVf5LNn
SyM3Ltk0CkwIe+0vM9Fuo1NdsRGhL9HRbXQPgwXyuu1hyNtQDBS2u6Gzd71RvY6FDgKmOtho61Ay
wiyJ7Q/ZTIrZRnPsR/GGD/VG6gn/YDzllpWGVjXdWeqTRsHCfsWQ+6RPYWJTwuApvAdF+RRUA6sU
gcysBmO2TuMvsWiKHYozJFd8En0PmmhiNl6hBZDc6Fo3XhJ8WevRbj8nZ/k+jF+eH5ZH6I+lFqUb
2U97K9b2swPpvGxMkoh08y0eJ+eC7hA9It4CPzg6lTLOsW3toC30p6GYL30XM4kNFDpYPbUPwhRE
Jxb2qYrBKxVaFzAN/KXPV2eT5TIGwmcLgKZB0sp1rvk2p8UpZbZTu29Tsm95JpfNT45Xw8Ol0XQT
UrUdjMHiyiZQU1F31PTiX6O6XyDpDF1b/V+e0md7DHJIzaP67KaSmef8qEnw2aazunUGyRNiWvrl
NCG7qNXEQRMaeEurHzd2EbDBai2c89S7TTNe+5ZHODAey7VAhiECbhooXpgP5Vj0s475h4VJqDyU
igxqgI5QsDCC9wgwn6/xoL/o6eDv6HzmMFdY8nEy/UtyTKnDaP5BBBFv0x7zrErHj7QzonfPu6Al
tMjeopkCKVFmeHnTKuivbqf2hlclt7gcOnpFbRvrj7zw+BwxfGFo0nd1RevHVovarj5OEWvNWRuD
y+DR+qMg33TLVDDIXzGaYcKlFgX+kSziynuqmDToOF6OLhtBxk3BTrYzpIPOtjfkHkJair2/OIGY
k+9YK4oD9tHLtWKrfaydZCdJhkU3bG+y2amedBROWWI626naGRORVuqpMdpxA0HRXFWc/YVFIiol
tb9NE9ypDGew8bvJJradjBUBoVhjX257OncMadcEV/06wAzHDTdil1z8YaUz17trk0QfEXtzBIVf
ecz2SrOGZ/yk2mZxxBgcXQhGHyq2uBYQp/e1SfCJ56l1rFgg1I2G1iAgJ9yg7YuLv7j2HCbi7jf+
L1iPA7oHD72djrQE/Xf+ySbyNlT4kRvKM/xhMZ8rF6RKz5lv6GHkB8SWJt25dq1+R5kHTREfDjox
JupeedVj/TyLLmBc3K6q6M60CcgOSsBVV7p7I8WW4onsm7/vqqQgevV/vAmaZVUAzmB7so6q5DK4
T5pFVRKbCK+siCg45fvlJmGH5yH2wSD+oheDxthDs3fC8LZ1YHSbWNRXSAPIsH3GjUCzgir7zLBT
rVhCHlOt4+lQ8wP7/r6qM84UQoS9nN1gyTgZxJCPGc9z/pkqt3fAmDYFOp2VFv2Pegm20pfTc9V7
aPhgLeQOg/oKrQfq0W8B+kRSopFrW64Mv3krKzsPk4RsX2lzUrfXaWwjDl+D/OhZPxD7/mKM7S4x
zHLftE8ep+vGnHjJbmb34aPM5mj1qzWk/J8oD76S2q2OEB3/tnE+soPH21hB+UDP6nDUqg/TJaN8
bIrTgLC84BjNUfehF+XxmoaC5BuxUQxUYfT8ASeYo3GkS5/RRuY67/SEHi6e9A+LuT+FHZ59UqLC
bEENaKXPOYF6LnEmtifkjW58G0GcYTo/DHJINGvJPi3Y6zRVq21bpz1PKfGlQO5+5pm6B2LsiiPh
2U1clmNsu0Kr5JOJiCHv0vKrzUVHeln/14GMtUY1/IpiJgihfgMBYOViyR7/+FFMbbcCEs4/DPhD
W6SdMo4Vtg4IrHEfXGgbvyZnDTz1qFgautDDz2zpyJU48Qv7my6h6RM5mzeJBJEeAadsJOHfOcvA
ECUiViynJem8xJXL/GFCFTpIMjdyZOak3E8TXS8IFHg/esLZkWtRaE9XL0Hy0USYsIO5A0E10T/H
MISaQD4V7FOveLBDv0NMgcFnSUCzr6YQdBMUkKiufwdLO/QZIfS9vWxsMuNlY5kJmBYG7LEiEqTM
TTQaZCw6DrIQHJJhW/Y7g2MpzuZm35ulWheyPrbwsTbRM1RUlEMpEwdtaf/YbzHLIbtVoBSxnbfC
1ap9BmhyK607xj5YLa7/Pc+1/gwCkJOeJMAQRWp3cCER09zMW1aeKBf1NR5uuTgAnljY8vkKC6li
IV5HnyspVR+QcwAvDTD8mki8uM3sMzQmBZtq8m3QfFCE/ZActfEc4RBcoMxYMJH4Uk/YDf69stm5
BRutgnClsoidVVf7typYEdHU5+9ugDw1p5Iq/ISEbf6Qid8xNyx1RJZsc4jwPL0pVBQNQ1s3NT+m
PH6DDo/0faaBNzJQyzLR3XDMxO80Yo9GDsNni+PcM85T3T88w0fqZfgfQU6dN1dsGbLgo2q8zyat
r1Ol/cDJYrFWmddeikMXMZyz42hTxZ17kjaptNw/m1SPdlXK5Kw2Eo6u6GeO5XdTMjAQJbpts3WZ
0VjdKd60QQtJ2EOupdE2icohBQ0c0jA7NESo/oEP00G1+RvGAHcNjTIEIYlALTNOjjQYtHa9sxWJ
de8Fw7varjBmFy7NZ9RxC2l/TBQaHbHrnTcvHdcbGhS8ni0LMtm5T3YVPPRgPPVT7C+ZhIj2DNTf
GUMxSyNjK0eac9Yn+9HQoxEzvp0AckCCMxidYwuyE3SZPfmgUVayGuFGqjTdg28xIKxrmZiplJ95
QL8/84KuArQSJ4Ngw7lgZZSXBNjN1eRslUkwEd/4s9lS/fW+81NNNNjx/8hGZ372CLXeztBg1kjg
Ng7GYmFrWyLtaYowUoRyhonjYWyJXbj8TQ3gCn1Fp5L6WKQVeNFVP44naxTO2XNRItXlj9NS8RBe
3G4c2SAezVyo3R6aot5LzY0+xHd8I3tmxC99179y5TAvTwyMJk26n/Au1OAbSIPWv3CHWeupKBEO
zTkQe+VvgFAzaBvcn6G6B7p6pMBn8C2r78SoQFCbCA+iZa6pMrbmxGSiHUW9BLi3xIpNp94Qadly
iWpS3lL+O4y0m6hC0c7q7jMaHu4iN+7Zo8Ve+ebDWVxb1R+bIAOG++gI3OlEJsMPxEMct008bczg
4bXMM6ouCxNw1gHTSqZywPCKmEZ2yY8nbdStOjuM1ZVVAbFHJ2wkKIXyANc0sZJ9TuPMSoPJ9A/k
PLGtUqYt9ggx263PpoNwuefxsyWulTr1PxbKm230LPltrpWGrYCqUn8tkxLdUsYcclbyqLf2NkZ6
GWJkv3QFcc2lOVwyl3AF+nj4dj+xEN8gFj5r99D3ya9a6jdLyz/9FGGy1n1JTmDClhGz9wxhy+nZ
znWX2gUYa4Y8Ehg+FkHRvOczirGIc6GzibQQSDxMYH/kgSbfDsDLMu92XoKqTKu1Hwg0zobUtrU0
ccCxQ4/K4qurGONmNk9EN7zQByOKfo96xL5MLk0LuYkUM6Kj7CWlkYUnUL6NI/WNzhFfSTpbYjTY
1+Zf0A5rOmVrXLy/LDmr+eGk9p74dJeFavQjGXauilmb8IINu9k2rwk25duIa8s5aj1Tj9HOPwOE
c8JR+AsUDyylXWNy2tP8Mq7TIMlRb7KatOSO6fqjYpFDRHj56foPa0xy5s0Woiy4gFy+y0mS8yEV
GIfiSO1sg2kBgiXsitqqjy+CE3qVqOgmmnzjGeUnDJ+176ffUPPKre8h7pOuw5D3jxoqbJx2t506
1lpLj1/ULsaTSWM4yxnU4qpaSTO92YG3FgBQIzms88WDosbxjuqVT79Sn7xI2c4X5pqc0Ouo4l+4
Q1/NrJ+rIn7M03Rwq/HdE97DbmBt2FOkEOQw4nV0cYzluc2s5m7BFZ61aBmH+Ztg4RblNoSAGG5Z
KbsnVPObIjNvvRjydTya6MdUvkGrDA3N4LXkrYL77rz76fKORiVybBCqJAOMGyhQbL1YEvocZWHW
q3il2jZH/JTuBqv06F/Un7ITux7wYCcxDKp5P0hcl1nJ2m3Ed9EovQhpm8tVQYOYGtGpxaaKbcqF
ZCFZLLjqECWMVcflSXA5HIAzrq14fqRwmtaKkqoGo7yFdIF9JLIvflKsQYld8TahXHJFGYJn6k3u
Py6tD9tq/LBT+sGzyQEA63VjDPvlBnCl+T7gsPEq2NFHjV0+bvJvhDC3LjPXyfiUS11w3vKad4ps
XZA++T7POKWMGtdHVv6rKFXPVMh8A7YXVhO+IgaVtYBFODVMmPW22/Go3w3F3AlAAGgEtqMMt/1g
sjZ+/SaSqtyKjr2YMB1Gf/AZ18Btd3aMjbMi5DNUdr2zu6JfUVc6YVEyZmrS67x8pW6FmpTrBM38
xEwmnOwZjKtXuydLKljnen+QNbGYeWn8tSq7Z7LtIDK3dya4a4b7zOzhb6wCP4YoY3K/FIrA27wG
kVWByF0mdagUX0HAaEer9i6KdiEZ/uPoPJabN9Yg+kSoGgzibJkzKUpU2qB+JeSc8fQ+8MKu6/K1
LZHAzBe6T6f9tgnIk9fcg2EBL4onUItJRd5vycMSa4Z3StIWd2A3fgl8MilGpJVbsOa2FPMUs2/e
0LFTMWJn3ZQgL/NCwc4tDwktGCQO+Ckz77BEr3HNEPgNRt4fzIKtSixOiD34+wmnTqFmx0HK3pQF
Cr+1PSMdswJasc8UwKQt1ggLjmVDt8zafyV8hqdlYyyBs/wONvziacbA94ybuxkVklsze07ZNSo0
8zcLC22jhS5pLBIIFJ6uZw0NgBunzD+C+MLhvmWb8KRijvwRAuTaIWX6HJsWzQg3DV4m2oA8K9mW
JuScmvox8YzvYAgOXccbkAzxU5B5AUxDqKaatg8EcEZTC37tFLGN73A1GZp3xoP2Iwt02IGonkPf
v+iVip6FO/4ZoZEuK/TJq6jDMj3AYoZs0K9HzrBFqdFfCJMlZi0XdZHiMMKuNpnWZUSdNJRWf7Ei
Zpu0+dqOXfaxxhawNKpcLuHy120+7OEFwXcBakg4c7q2Y5vSOnQZk07GOu/dAZgTJx+9W7hpYI0j
1biXXW8A5mw9ZMCssrPK2IQNJtZCvzh1bl4t/xg5odgglHmLpkpwkNvIaYpxV8ipOjQT69d9D2X6
h9OsyZ6NGlURiVcPgm8p8csD8+Mip17Wo0yyhPH1tZVMTxl1xp5Bu7tlR7WZRqaIxtjvO2vcSySh
ZLvS0fgRYrFk3gxx4SwxT76YqYt2AXCgKXOUQDOPcmiQWUKEK2twNjXjC8wy/hUjTrv4zEL3XwH4
exuS4NPp8tO3GM8aOieqZRl0AQGvL/mM68i2GUnijbf1VV1M+0x5sEwd/n/J/JHyZZ41l9CUNERz
TRDgXbXqLZEO2j0vYPEk3Xm0GC8nUf0B4NUuSQyYKjSIZ3HEs8oT9ntgfxFefZW5U95Uuq/bwAJf
6W7HbKb7FYLEXQKxjXJ4Gurp1Tdmrx54jZyPRFRs70dfT9daMyQnBvVsO+2nccRXjSiyirRPeK+c
Qk5or80g/IKujoA6xFEiRdasymbVSpyUDpqqbc6VaLjeuQM/RC0HXDOsQomjqf9y+klsdcHUX8OC
yPoKHKo6VeIftJPmiLLdX+qV5m0MErxeosBmjtxhLpR4YJWbISnjWF1myhdIUuj4dBDGKVqQrWai
sorNbMvv0ZBAC3KThJ5dVzZyVRg6ZEcyUjDmtnJDY2NuRKcfIyOctiM7hlCz70ZFceeh3/G64qkl
jb5J5BcrTYXeKpaYL8zV0KeKAA75zIcdswIxULgX+pNKc+84Ova5Dcl58bsTLMWb9PNo27bGB2/n
q/CMYt9W0zx8oVa16TnrifcxDlSyqgZ3X7qF2DnteCtNgEBda1lbcpyz2gCNYqTyFeHgxY0BQemB
GZ31P/R666J0hm1bgkgZOvKAxnrfy+itGMAB+qB9FoOTPFSvkx2N0WmS2XVQJorogiJoXmywvcox
eTtMa1j6kl9E4eROCPhbmW9AxXELO6wGyPwK1nxXlLTWgCZH7EsGKsciHld94r5WTPK2Xc69HbH9
atAlVCZbBhcYgJ734wpbZokwREjYYJT0JioulanNlPb2Lu+be40hg28xx5khA7EW+hbSDAonMmEW
qJuQXYWVdw2m6NPp0InCCbszXMetKDh06oQCDz+zvtKcXSNG66il4tUnnqTu+HAHFhqT9l5I8dEY
SHSqavP/P2bZZ6i5w53Iw7Kp12OXMzGO0WMARr6ZTJ53VfXRdlI75MwZzKbcScuJl5Zsi31c1+cE
h3fd2s0+bccHMQHzc6y7sC4pZros/WNiycPB5FxhWEcBRZGViGcOmX1XHpo48W7G9Cvy8OhUjXbo
9czhcxHpquDnqFIaZwHto4qHYSPlwZ+yrwSZx7Jo+VnBrpKDV69E5Xob5A3tqtIZ1SBU4LrJLG6h
dCcFyRTRGLIuBQTbeKN996vxUbzQjVoPlqe8DSbRVSFHt9urU4sA+/T//wq7gQY1Efv//0q4qUHc
nrDVyZr/xA3PDU6d5o8B2kNUNR84hJsmNF+pgmANkDsytgTKxUkiP7iMn/DLF/eoPMTkGl1CBI9z
J9s+RUH1xstOcIERpgeYZu57h06vcuN3Db7rcQSptZyc0lwaMQQkc7LuyI82cTc9S5yUu0q5zl2S
nd3SmH04NorEzPKGHWIwuWulw2GaaGcU8rdIr8uXQOX6Ad2/h/KK/XHgtwPu8fqrLMafrjNfikHq
TyHiphsIyX+VTasehuOwJG08WKoG3nvAxNwqhnhXRx5lMWKJGoH1CUl/ZMfjJQoIdhjdbGuw9b1G
KUBREiSAcDP4BNjF4Anyd13VEaAofQ2IWDu0XnzUJYa/3GQPlSfFCqxDRJEy6qdyrE9Yht7xkEKq
1ApxtQOvZuJ7j0e/OHV+j9py/CnQiM+sMIoR99Ci3Ty5WHW5mkv4zFnjboZ4YkIa9Ax6cWQwzzSG
gXaEitNvOn8fyaimIZ20ewNbxbXYESDyOxEdCLNWldWKFdWGWQOp4W35kKqkf2nM91YbuGjpLpfo
lcJrpuneoRjBgI2qak8dhRWNDesNvwq/1KyrdAy0wYNN5YEVDcW/o55Z8ocLu3bhrDFVG4lSPTP0
PDQOd3iCIpRmGbtPq0wE+coFKaveqWGSbRWzLhfQwRBqZNGllOXCqwkX98qRgflIxwZt9GR6wuVh
se4G0Oh1QECi7dn2rBWLNhmzPBb47EghPZcL4uKdzFgPdVvzy5E44idlsPeEBmFl4OrkrlkxV+wE
ln+9tFe9Xr3ofAuHvnHvKGFpCMEN4pI4hVl5HpC+tQrCn6ddmgp669gzUJqqVAEyCZd0WXJZeB2u
V4KlKp+R3kCJuS0Vcj2QKEnlNOs0SNFpthszHNiEVNHNTSWoFZMK2sD+LJlBLTqNxWjEQCpD/0rL
IGd62WeOVIsFQXyjEfPZmHGAAzGazWkJpspJrGTA7WWPSbPLoZf45VkjIXqvouLGnl1fVvH4QWgm
D2mIVjPASSIL19iztOzx/EsW4CL8rhIOcfQOr93aHtVM88aEA5InWMYDcugwd55IT2TAZOmr1p7i
g9DtWy2I28zDjFCH+r3DQN64XJx6fQ/QX+6iTPuXj/ldigEO8pT/DflBkEtDf4m3KygGsgbmv6oy
ZpcdxuHKPxexj/0oAynE1naf+t1GROzCfcIaQClrTwy9Rz3fDbX5reGvnz+ou9twoKZ9eWGSRFZL
Y7M/r7nRgowFhCzubZNW0GeMfSeyTQxyjLqi3jqKuLdQUk0jzeit/G9+3uy2rxctRgESybKtmTeM
kCX8PLCyGx1ZqSyzl7pP0p1XZevY7o+e0s5Za027f4HL7z6JeDOks1wQs/o69XFC+u5rPq82sezl
KyfWsOD2uGJb5BUwXzKX3rNr1KpOYSQQQsN0RYn3uGL7mH+WICxWY2eT4pcbN1T2UAf6RC30PH8M
aYLwUkN14asd5qxoaZXmW2e4zx1OAjxAZ6OlvZbl+Id8hngt59c0LDBUXV4tRe985x2yihiYLYLz
b9PlYUI7hEc2d1+1O+C1H2G6/ZZb6GwYwSUzdW3ntd5rzqm+yU1Y19io7VYUqwCabzvYvG1BLHgq
V9LW6TbrkrcuwMvNwb1yuvaL0FV72xY+KUi53Oky+uc40SozhXpGAZ77Vxur3444kWhllc7HkFy8
TH5r8bhtkYQve8N4SoVaifnziHA3493P4nXlOZshjPatE5n4MEvjgL4CsNyY7AgA8uh9jDPfGP5B
OKLLoe53gQtcPUydjZYaF8EbsK2ScRM4fLgmXTShOdTi3fTjgsVFqUa775/biQ5UWuNf1DTdDv33
91i/QzR8qed3H60vgwC7eCUL8x8jlmc0iUevBONZRfptlK8cCf8Uk61lO1JHldFPPAVvGRjUxvTP
WClb1Fi4eTCrzX9zqLz3TkX7TtlyQ1Zdj+to2gsn5Vvw2B0D05+/pRH4ekTS2kFNQH9ZBKxIalzh
pWvId0ClJRm6h5716pNGwZBe7gonxS7I9Mnq3UvccRerbvg0dbjXozXiaXRgRGfhISiQHqRghMrf
WNRXrcTuz0gLD3aeKJwx4aYom1uP4KP2cU9qEz59HaU/I4Gntu3uAQlz9ODOzplyHMiOi4cOJ2/t
OUjSLPM7LEjecBJ1xmlwtBL4u7Obxe+6NWQwkk8kxvIKkdiPa3SP0iB+wHIYGcTgcB3tUDUtUErd
+jf4FMaxUy6swtvPn1mM/W5tl+dpLkgpl2+T0WNOcaq10VlHG4pC4KP3R5goiYpJUWRn9TImN3r5
PxzQaIhxzq4gfBu2G+lPKUl+pOQ54Uv56TWX9rWnbnK65FGj2rKcpMB1o77Ksrg2ECMDisIh8jnB
MxNpKulGrhy2Y42/S2i/jeFDB8YZ6XePzjt65q3wy5vRGMO8LGCrxUtBTRdBEKnSL59kzlXXncTs
fa3Rwyq9OckYxCKi7TdVu/Wy4OeV+C8XZQPqebIjwDruPzJnqHKAomM6Ji30s6pgoIUUj0NLoT08
dagIsxZFfW5oEabOYN94JbvUUFwG18EF33+huoCnWnBhaPIjwR1xLcA0L/Rp+qloyufDF0dx6hyF
CXeXPQR1TkGmoz3NAUMas+NQYTV0CIvJP8aJoYMNL8xQGqmK3Z7s4qeGD5av9FDphblt6/Y90uYV
znQfVSpWfZvhuA+nWztGl2QcXxNnYkIZ6BevsIlaUMHJGdt9kiVPvoHKl+kiaxj68MH79lTo4tyo
eNbL++CYBpGWBHyq8K/A2oVedvB3Zj0+GblkihwB3G7NcRtOYCF7s17FIHvqsrvVSn5KGX+RTIIu
0QaQFCCemPw/M3ZZpilkxwTsJgf32xzzazdqlxTzdxGqnQv/DL55/TcG0ydtuIrtTzsssVVNvPgw
eUb3FU/0i6uXS1U5D51CmtTZd4pLSsXU23M4AkBr84MeRdcobl/6grWQG07tVkXv9uD/VlNyZ4F4
KNveXIVCK7bge4DFaeWZaQAN2xBglkvYu3lJ9lEb6pfY0Ctoc9T2BvhViUKTK3xlSnUZhvCjNsuD
GeAACnsMcGVyadPZ70sNugir9lLOdhF3Tv2cnKseaozlmOSLe2/GP23NlDdMTqI882/DvtP0+cwu
IOyzHh6lnf0lHa8MZzNzCW/vG9Ubf1i8yjW4gbC95+hxF0ERSNIGvF2jM7SxTNCCUrPdpW3Zzcxh
BhDiZ9iC9K8mLcWKh2XuQT3I3gD0fbaKbS5TLNBtBReZtXn8MmXp59Dy0KKUeqkAiDqhtskZ9BgI
gZe17O4A0rtVxL5EDO6/AMb1OkqH0wi91IzmzbPlqHU2EuAFH+RvqrAAgehm/I1YfQFJEWmeMTJS
99zfNm+wK7Ncn0WA4I/jt9x79F7/lmj5fVDEimjqkib1ZxuiyEQURcWTPhzy3w4amNOUIQvLE1ng
p4STJjERELOzCIdmM+nJIyX6tbNrmBvemek/moCIVZoJTM0d3ifEqrsyDf/8+WDn2S0CVuuyLD/8
mkVuLKdpXTHmxa2/HViFMTPGN1Jpn1qJBTAbsYCHonjn06JS5psjgHzVZvigCwMCbOh9BONy7Cf3
RarUWM2jL7QJVJ5lF1Lw+rB5UUaNlIEC+IuLsXrQulWOjl0rmw8Nutq6BURmyZIZKMlsWeXsfKbb
hjsedGm3Gxs75Rgz088ALh0QxPxO9krWeU3pFL1o5rzpylFz0A5kBKRtQm8XVEN6qMY9wa3YMdNh
BWn62XJKdnIB/U2CYgyzkMHADt2LLrG39iZbaEPPFizfw5Mdnfoawp0eM/A2JH5nagtWF/qtQsXO
z1P8ObpiYaRmfP8kr6WNwpzkB1wNyGHYd3AN6OVvsCnwjHZWkICFZ2QCAHqN9ZfnKUGZlGE3q1ri
ZwtVbAZUp0UwvU5wVjT3ubLI5VKO+h4w3KQtNd0I+Yv8nlcAB0dWXbfS24ic3ZBC3r1wvO4g9d4+
eBZ5BkHQjAcD1UfaEAtNLhRHmhts48b9hBZqLViP7wKv+VIgMGnnk+da87NF6bgnI9DfAQcPlx6v
j2V3xSafQNiMSOxHiY5TdHAx6QiilCZBt2eGCRcEuXxEsc6ONRjZa8ENrDKUMuKUJcQlhK515ltj
sxr016nEVdd1LIrMLPlWTBgBH1FOosMjcPA5SfH++tjU3Mp6UWZ+AZP9YfNMIbTAep8F046sPEUi
WfDc4y8BzTLeISSQjSMrJtBReIpaKXeG27yEobFIM1YanNHmLJviyHLSDZndw5LlL9W+Gvx1nOdH
O+rzo2K6jJgO1oT+S3hT8pL1+Q8M77kzs882gSEiBHFoTUZN5hr3vAEh04dQvzJb458Q8Z2zGCiS
9+QjsIiB1sSB/sYq/tBH6UI3fMy8o/Nqgk2O52NLC5iQ8yUpiyVAjdPKGst315g6NsA2aLVGAinJ
wl9XmZ/CFDu9vUT9o56EXJpQ1iI13kUwHqypMhZ9hSXOktc2hdxm93QyiY6u3UvusRkX23ZGyf1a
Tv/MrM/ci6gjj2hoD8AYHLxv3YLR4tm1g1/ygA4pwaPstMLNkNOdNKF4m+qjw6G7dPrqSvqZs9Kz
8MJC/Y9vgAKsjyoslpdEi4DS2h8aYzBenjXzhnFDWJW3lmF7QcpMmaSCdSqrF6fV/FWPhG+pK0g+
yOrh+hwiHQdbaMUnZRUnk7MAnaqgd+puVRzeDfzAdDkvwrH29cCYCTjXgsjemUqd70AukR05vEx6
AXnD3gT2eKAgw4ru0Pvnzg7rCzlhWHS3vj3+OYguINv0H16ho2IS3J39yMtTqhXv6bsfcXAN07/I
Ri4f+agmtW7uxoJj67bpymnph9qKUIBpfi06Kmmn/+q14LUh3bvnLOoj9uPpS18ZP22h7oweDobG
b5c3wBVZHvwg2zMkAJWxm1YQs0pWwh1iq+rodGxUpfvK50UQZr0fOO3ZaJxA6T7yll6Y7nqsEfQB
HAKISidYO/JmtuLgpO0P1NsXEXSvUTXy25r+HuQk3z44t6DbtTE/rqriC1uIvL5EldhkZsBDMPvf
yOdbiMx9GzN3zXf9FEylQIvVvaigwkytW3hgbNy5hWlfWCU917oLMhGkdyvUG9JFnTl+CoU2XpcJ
sDMvOgZNfLYAvbiWmnajjYnNiedkc/arDWyDdsqifdz9Gg7xAHo5HAYZYBriiAWQ8JJTenFTBs5p
rmqbEbbGMGYIgOYJnm1tMzdq17T2WNijL5+9GHCGKdvhBrh4un9CbP8OWesWRexfVUE0eM7OdJ4T
oNlYNO1wdRCCW0J9G2ZwxtPIsRAkf4mOBNj7HsobxNc77iJUnA3lTtHHbxHpqnrU/+UV3CWW6rt2
bP4mPT3lNoNri+2RjqOFbBX84ZbwWKNEPPARdqnE5N+jGyOKZjNjVqsXUE6Qt7Z0jpOHsycR8e/Y
19sy9Ol8x38By0x2Fqj5lL1zXb41N88PAfBk4hdPafW/NWb6CODpw1IYn/wiO0K9oORIrResCqNR
sQNK0KqZDUY6lka2Vv5Y8kmiTj6RA/Y5VuZ9jDnN4HxhF2Cbp3wo1tVOy4vvnKIaqtsR/+1Xm9Bm
meHbFMgjj+jS6PtVwDA2bMXIf26WKOBdNFBWigEbssnRIH4D8UGGAETWWj7rVOQ0LIG5aAMmmRnj
IvrpkUw1rSoP1ohDXWRPvoV4aSh3AcPPZZIX+yzjeYEwf/N7+80M/430YJgG9xm3R5nGp5IVbMDP
Cvk/2VhFc+k528YSrVB696neAXCEvJo49VzEJjBOTpx8aLvz2Xtbj3db8vMAwGtrnO6NJF4t9qrl
yAoPBVsfo2/8/wtoW940t5HrSXR0TjRW5KZxuKYAEjrvbUyAN/Q6q/FKtgRPBw+lErlLk7s0EobV
1orhkgbwmrYfEXSTAsLDFQy4tWZBi+KYLiEjisyMtSfhhzB8mO23tKJAF8ifKTODQgH6AB/LvfXU
CweavR24utBMkW5KHKZtNcTnzZIxlBKaNDKM5vBTQP2igQu0Hdqhjxg0IlOxfdLRoSOZnZ0YSNap
vPPhmeMO4WJmfo8aU8d+TiriU+8DVaxs0wNaBIeDoL1wq0fJy1Dj1FQz0INpGSu+/tPUpmANcOoX
Lx1DSzkdqAu8YjxJUNXM+KCqKUyTpYyvUQeEAhy4UyC78ABntKOgFnfi6tnWoHN6g3hBeQHgiJzQ
JenKfNFFD0ILFokdON9SmxG9k/mmWUgBPd8x1p1msryT43jMBL2WEiY02TyfEzbJvPejL6MN46Ns
qrtO+M8GPwdcqtQSh9asqxmSj/gyhhibgv1bQQGitZZPkxh3nRPrQKn4yfksG6N4N0t2KYWpAQMv
SQVqJ9yqefBwTAcf17yZIQBH4JzIbQ0rvfyMHOVxrfZLIwJ4QWUIQ7TAVIWJ1PBBprAqp+FxYX0q
/I9qOjXCXDWZd9Yr/63tzLMijpiXKzx5bYZql76r6oxH0yMfYd56TXsLNA3ccs3/6MaUCUD2SAP0
XpYFfxFZcrNiw/QQgvH/YEFacyQAevzDXdCipyJHV8lwiZQVFrlNXrUMuEjcX9d0d5ILqFeBuQWs
F2/t4VlEwbEi5kKyXJssslyYkHn1dCo9apxCQM/r+wdi5BtimtcJsOUybrQ3FVBaUyViArSq08i3
kqHfVtLeeX641p321WEoVTfavpqUfhEkEiWMiewA2YYOP/BEwilOwtp4jiOElcLKHq1ePhUgXLoq
AoXNO2q42os9YDTvfRQ+PLxs/WJ5CkK6IHFuV3C4r9yyKdDWPuPLJDnvKHXe8IK7R03ab2gNpyIs
AMdP76kW3fFflqjwgD3Kfo9xfVPC7yjMYNUZ1adwwk9jSM6UFAtHHe0KllAHziytlpqDeTgxzFtF
RuDSxHtY6FBLLU99udWVQSCzWQuJThiV9TaqQOag49YvyFvusF2IYqIDYuNZ59YHHiSkA1gBIIA/
KhQL+MjDv5x5F3fLXOqhxi3179HlIot4YNx56d/FBhbZr9ATx6lI9wyw7iZYk0QGap302guonp9M
G8mKgy7QV7yeZf1VTPWwmlxuFI/AmGpEAaITMzqvXktEui54MBLNLpPAMBFLjvlG1tRSUfeQRn61
y4YZsmkiXx5vvZC/EUOtQ+O9NXVebmEccEiE6Q7Orb0ebLKw/QBZYeG94uX/rcD5ySlgMbEewVDs
NGIME2JyIib9WSxmPioZgaaS53aGSFvFV5k63CNa8zRqcj+N7EODYO/H+nkG3Grp1WnLd5kT0EpM
ZtCwW7HhsQPbMNgAkKw1BEhf9SG8kpCFfgEHSdfa504Ed8+LzphQdLY8wZ1Wc4TDonEz5Q1Y+gYD
kwJz1Cm1TkNrD5vDWuhoMqqhj3eDs0k7+6PounzrucE+ycsrmitIKo52BCcKKBsbBCRjdzX/p4mD
exQ1t17d+ReqwSsZFsemUf/qJr3lpjksAgSdgZ3C3MgRTOsrataLhtHMKfKj1mkILoPhGW/5TSbB
NTEOuY6bLxPRb89v54QVIrsGh2LhPONpPmvVl1nN7kit98HJxVcjdB6ld2bjAgt0mjC4eP8SxOdD
Zhg8K+NBacjZyo7JZlhA2mmdX7udiiXiQ2AJJzUrT6V0r5KNrO76zWYspos12Ax40DGT6dVsWwZ3
TG9ze5OG2mvVAQTrYkYQXMlG5LyzyCJhQRVffVh+joJZW5aAja6N6A/83KNxwcgFpO1WMgI9jrnY
DzFYokOnRA7QsgoFj5coDIboTcDoqiCIr2ZGR4UHhdISx3Io9gyLyg3/6b2wUMdafclJ0139kTw4
hpcNs5rU2vTJsNeQGS9EM7P9/YvdW90qVcHDMOjwbQEvNKORI5QIc3QMca1jx27FxnKIrIsjYA5F
GTVlCG/9f296CI+0t+NH7RW/EZ5h9Nf9G1UqdCAnfLNs8TrqwysyjffYz0ja4qxmCmhv2hSZr4zE
sS6TQzZ45MK5jNRm1hdaEtqrBq1obITwSFrEAhYZy1X0FTHCwjlUXUPJVnMAmhUUrCqKvlzExfRk
8w6SdAQAYnK1X+KKNhocUnsM/9yCUoPxx1LafnnkWjjmkYnxWfuXsG9btAi6XPKCFbFqrM3Qn+j4
kJVNudpxs4ewnF7wuK9Ly6X2Y7obV8HRl84emE06jdmyz+TNz2MCf6ADiCL69Mxsn5bcX9iee2vg
F9Jjn5Q5sR7I35AM7hZZKK+u1+LKyLSWTaL/DSL9CTAmQpWvhBQHzWWMV+XhsBjDr6QkLtGt+EDG
/kfF/XFq8q02G0RaK/jp03QHKIQAOUDvyZ8ba9beTV1rS2YJoaS8jh3e9oXH82Ig+eGWJCDCg4fL
7Mh6LxhPr60ewHs/HGK9JcyScee2ZtUZ+yzy677dOZlzx7xF5uz8GZmDvQ6LhOX5RN4DLIJxQ2NU
sMrrUHSv3aBO1xxwfciYpC5MtbSKftelvXlIQyBTKgt3ieneyjBGntnSTdSE11f/dwfoXVSkVSyg
bETUhQUaryds2/qe5g3r0LyXwGAhvjJvM3ImIJlgBwc5k4MYIC2bgl1uAbl3ofLAUjg3EP24kLH3
xHC54eqBFXtD7aZOs0ep7nV3e5LMq4nsJtahsPSrg3TMC+PqgkopzYS7BXV5ph4B3Tsc+8j4raz+
BjTmVbbqpYM4HEic5EHIuEBp6QoDeUhe2IARw0GNMgN7AP9uML5MxDzXG5xUyBr+t2h+e1H5qSEC
axMU1wGWVmhGe5EISZBDuO5DvJeAf4dlV7LBZAzh2fUMfPSmQzMXdWQ8/lOMaFaydA7ooF80Bwum
2yBN76Id/hxFVX1wQZkfR1tEO0Tdh5C0xWXnegCfLedG/lb3HFScMkZc/FZS7zZTC464x/zkus1R
2hgvdTaQ8wfouzmDkI82Jr+wxeKu+tlE7rYnMXudXZd5gbZupZ0RpWLDiAmLJ9+LF6Z6OBX+4lrH
3h87MSMz3nIeqxYCMsKLm4qL28wvWkRuqWjsbaZqrfkHNupk5n2BfZbA0uRVEL61cWzmUA4UJpfe
35vHAqw6ih1aa+K7IE/nv2gmvhMzBMvtfiGLdVZ5IambQzBThuvui2Rkk5NFN9QHO2nAF7FhBaE6
TTbE8EAZgLMY1zv6IHHsEnmkwKVnmcqzN0Xnruzfq3E6VY5+1YcCHFhdkFThZDfLZsKRI57uihhp
SXKlF8fk4rKwCnE+wUIp9TTZDuylW9Mj0ILAl1mb4u1onxGULwyHcJnWjMcraENt24wTU/teEgOH
wylt1CWS7tZnnaSs9Co5YUgDRBA2oDpF5Lsb6V7TOk/WgxVtrdh99dgtkQjy4XDcs4lD6+TBBG8q
VOeuUT50SWh5T3ASZPBzovfBKScpg3/YPw6iJFM92pd8QGFD6rgZErykw1tWFh9+ZYNhATD0FqUo
7Hh+ynlYXq6cOQnCzmnX1Ri/qjh5ilyaLhbKxrIkFgoG4n0URn0etexuRnfqxpVuJwH3FSksFkYd
Daf2psHetAJdm+batZII5/Ssg8arU7abXExjHX1OBJ2u83zY5bmVYEgMGF/p/jO/9cSSu30ZlNgb
lGWsz9l1pjAtY+lWqMfGE9JMooxsoqD8iSZ2gKS0MbQe7TSJJIZMHmCLZuaZ/9y3UfromQ1TaJ+8
MVEHZFntsy8kibcFuA2uKntdGMgGtTR6hirRgkvkEk191mJsz8AYTcduAr/OWn/DihzPmq75r202
G6drMBdhwJidNCikBtGMgekRenqTpKZoYsIHLKgIbH/5RzdWm74jcENvEoMxYcp/nariZuZeuSkr
LduNVh180qnBxbjxmsBvYHBQIh9ddYo+UjlCP/C2Mi9sUM3LIt56MIDutjWkdwxy+zzU1rO/YNdk
UAHnl6ZWjdg4utXcwuhEUwP+ky1NYpTvRMogIyqZI8elQ+lYre3MOo1G0SyDgt+66O1thOLfSTaa
jvOtDPrX0rSfG7d+aowALFOkvUUE+MFDk3MDE8Tppxfz0vdgy7EzYEiNaGJ8iVLIhaXkugSOD4Rg
6LWNb5wQCxTjVrtt7rBWLmlB+1NTHe7mSj5T4XEgVrRg/IFOUVKR57DxybJeaeJdH9AA0C3U274d
sJPNviOmiiczBYyCzJ+qiNuXuD9waoCQBia0yElw6JJ1KXOsWPTpdz1EHwpZl8mo7x9xbCVHVGzI
lC3GQWajrvMfXc6+l7YDTrRZU0VBNSxqmvUhG6DX+MYVpustxGB8yJg/LeZ9D6LYkPAm64UZ1rDx
plPreM21dsQ38lFsmUwwDjq1LHNE7NSRMJkRgzkhyBMufciG1+VIRm5SbLOyQl9bUn8LqlXDYbfV
uN3WnDCsODpo0BASdi+A6g9wudgeJHsx1dcwm33IOmdYiDkoa6aQI1o8ReXwSCc3pYsBe5d9BTKO
th5igG3cpXwINRid0PFOJbtzf5a1zj6ctjDeNRFts7/A5bg0WfEXyH9Jy8UzoT8lwk22qZV+cWaQ
AofVVWW4EU3xOwgNlgmd3lCFfKR4cSsMpzOiac9QZ1Gk7o0GHWYRUH90fJS/rSKxcLT+Y+48liNn
siz9KmO1HpQBcDgcWFQvQktGBDW5gVEltNZ4+v7A+qe6eha97k0YmclkhgDc/d57zneIGxFZvKgk
hbiThBCpEMWX9DY8L7+UBn0i7mGYHuMDEiMy4OP46CckPY0sj+Q0X+sQwpiZMTm26TF2zJnLiLYj
R8RrqgpiLG2Qh1o63JcpBr0JaqtGVBqbpFcuzTO8rGwT6fTmqyC/ou/7RBLKeSuyP3SZvPTO49im
kt4VBgwr6z80bvpxMRUK9X1qO8ilMA2IOGTADujcNz41CyaTI2sdkTKarixU42HSIa+X6pPS98nv
2nRDxxo1H92ZIHztaFBHznuU0TVI/PRCou5m9NHw643ks0ewvGqZi2MgQsBB/KeVD69hfTNsTuUW
cgK/3FIQ4deMrfe+BXQmB1D6/sskIXVwUMT6ajN7hNK81x37A3CFuQdS2gYQ2kq4R6ZFmwWQ7XHU
w9ehzV/8qBD7ChFTisww1frhzuLGYicKdrVTspr2r1rF+S1wxLYvvWgZEK9AIwMzDKu+AEdzwYbg
00H4GMo7FXufwyTfm7YmPxaMguHzU7Y7jzCi9hwWwy4NPBe0Rf2qrF6uo8n7CYIDvmiuhxCgsHLr
Z9PnuCw4Q6Hbe1JFTVAzt09AIOfo2xyaMl3bFjddBto2je2v1rgnM5eYoLxlvpQAUJ7SdwEbLBLj
jB/5CjeWEcPzxjtRE4u4yV3Cs+KaZ6YN0WyD6s81elgwG3xHryGFzGIvDTT2SLnBs2LlWtGEwQPt
FV84olBDs84NqHEXei7FKgK84mIoMoMG2T6UrHbMLmUhL6bJDDWQF79sGYu7/QNDVYg7EfxfeHsH
lnKyR5weyHmDNKl1/D+hjQyClsfC7xsuowS3ql9yZKvjclHOqCgnyJlHOd11iOuvzsMkY7Wvlk1B
0Ee0St0zdt/ZLz5cHV6umeuvVmqSGKL1D3bgEkltf6JP7A6Bj9zFGD8jKgfWOH3aR7Pb3HaYT3Hi
dGvvrEt1Fh6paJlnbvg3rIjJF8UeAngoRSIYGNWqlQObqchCSJH8pwubWiXBfeul6BijojE2Xqd9
5qE5A1QyJqcKcGLL0hxL7tp2BdZ5knhc3fxQADzmSAA8Y6RROK4rjTFGnN8H5t7DqKmFr3Vgv9XO
FzSriPJDBfaf3h5OVMN4tUXwVLvvv4fXZKZOoUDVB+2LxWZj2ualarJdbcCB1KP4Pgm7h3JC6xn1
JvyWNNvzcpcdtTuBSSfXT1F0zudkKbWftAv2Mh2esomg+5IuXNbYf7gzg60ojHul/cGCDMM4Mr5T
mO4om+41zPp4dCRqT9Pe2GZPPwZ8FxZWjsSau9EqFJ7WPIxBtWUnUHfCdFWjbQRxgVurfqbpmzLW
fSJEaNLEi08mLO8bg5apMO9zGrmw6h81Yyv0pJoPkTgwg7Q8TKI7k1lAW9LiEgwnSA1yuLT+PSd1
a01tNaEa95djlnNISbDSh0gqm8lfw5Dz4SbdTDomwDyzZjvUtrPCff88Gdm3gktySR1C64tujvRo
c2Q2Fl2hWCXBxpwKZyX16ihHmvGTVrwnyn6GpPRU9SjxoVPAwN7GkfsckeBzRXySLrBb2ReRJPGt
LMpPfcKMi4etuFPMA7ueFdUKImOFFfLJj/P4zY2+vPHLsoR+R719ijrTwMBHpTE24j0oKhZPL2uW
2ZRcEgVfhjUZ+qlLR4zJ1Exuc7Hh1A+oMLtbls5Ijdhqz3ZmubteN+jENFiIAy0Bs06sDZ3wfI+W
GotOjl1+EsE4A7nuLUOFDMshMmmjYx/ZvY/RcKhivdxMsVbdRYV1q2I0fspBVtYG+dqE8LCEOyvn
7YDyHf/WHxHg6o051p9qqz+UmtZ86KIlGtqvTG7Q0Vpn+iAI+1T+ukuJPGpJfFzlgWSWyERiq+Hq
W8dVek4SNnXJaNHB5IgIkZS9sVt55tj+yfPuEpsueE1fnVVRASgHX2rgfBtfXKduSQYK+wOh6tY6
0YVzMApJqpGHLaiPvypTg6UZtTqNc/51nV9V/8YJ4rNElLkzunnfypcy6yDlonRCc8MIlKZIVw49
K9tULxKuP0DF8kdnsik9i5oEcbsvTOSkwQELANrwwWflfuxzbrmZvGjEMbPw1MSGFNernslYbfK2
hamwAQQkO5tp3z1RT7cw7/hXcHF6dysajTzVIMW1gimz6fiuZSm1I/iCPSO1FTEVvYvIMAW77NDO
7xV+Q9vs0BlcKpRMi0HquLpdnA6FJdb02/ZADqBcX03PJC4yA+4kDf8Ssl8uxkHbZVb0VKbaZ4L/
g7E93vWwAepe4UHfwPraDTYwnUxjPj0azT6vTbw6LaTnyrC2UmTYD0c+zNCLNobvXfBRRXv+WwtP
vOsWJLwQajB6sHHbZGMSernGHUdlWUOqIFvpYRC47hmBtQovdzDLNjLgxPDQciHua4HLFyBfDgVA
psVnOCF78ieL+qd46kkSsTw6XZWzlkRG+tqRumKP0vsjTqGOuOk9c7a45yZSQdqvwtJYjmP8PXbq
jJxVrYT30MJWWPmqOqWAsxZmOzrrtAj3iuwEUh2AqiqV7LMSojn7srlpB8D4eoiiQs/uTI8o8R5b
fhM4UAJRHhYRmxTw4WCbpMlLLDXCyJZBXFBdEW+yNAd8LiP0FvQKyM6LFaFwf+zZN2XIt3EYwXZO
nPwSExCMpV7Ann/WYeqg+QnfiEOIcxZQooNWpL+IU+L6Bscv7cMjxFcbISX1VvdtN7SnNCdaJZZZ
32C63Bxid1vAo1dWAkhxMXgGyqUVMQZfhq5vYjNDemV2j/kAHyOo9Q26F7jDyUD2qz69KIBLuWAg
bUwSulUr4KdE+qLvLQx0Bmvu0B9/o6r/Cs2+5snoUwD+RmP/e6j2v2ds/8dufb/+jdn+10/895//
j+1PfveR/tT/4w+dHzaP//8PzE/jX7/0f0eWt2npv+8Qz8z/yedU8b8ywOdX+I+/Pfkf2ffHv0d3
//6Df2Z3C/l3fW6MY2EANoO5hBjuf2Z3m+7fpRLMaxzDRq4khfGv7G7r76Zhofp0cMNatq1cArWZ
ezTBP/6mGX8H6kigN7/NtJVw5d/+X4j5f/vkeKJ/ff9/MuDFOEma+h9/A1LO/1L88yPef//jb4C3
5l8kBahdk4BxcPT8/dfHfZj5/Lzxf9XEU0gi756hBi6lnsi5aTJOVZ7+aLkesEyExcZL4vmg7n4p
ZsdL2yxeTKeTz/bkHOFbPmhRsZNT+UZ469EZ7YsSzuekC3TTWJvh1+2FcsVCCrA6qaseRUebsXjC
amYsUZ589A1EC3LZEi29gbp9TBqdMki1oNXMEBUBIlNI1OsMT6Gum3/iycSLXEFHxt+klV9JGj4X
wHxWgUEXUjbGuR8jZ2GLAifbPnHKT5GknziCShKZqFZAXtqLSfVfWQXI1IXfjgEdTW4V3MisQVPH
eCaBLc5PY8BJXYpeyLO5Odxng6XAsW2stvnM6yiG1JOc3XpO7XZ94mxK61Vk2KTCpZPOcRWDKJA6
xguM39U6CDUSR1VAeM2gbRL51FfVa+k0qG+0n5J/C8rRwDCBbjF1kugO7BPwkkk/JDpMDVeX+jpC
ACorRIl1WO9lwyiPjE3yJzWX/oUP6JJC5t1spy+jnK59RxyMbjsv6cDgz+ubWwv5fxVUaPdMl6Zt
19TfphVxBEHgZdAbAX7VPWrRp4WiAWKzX5M0qNNTn8EPTnZVVnIJimQbKv1HZuI1sTKHH8vZLpIH
plKBnjFNpDHekUaoZeJhDC9JxljWDTYdhr/aZczUdz89qp+7Fmo/Cd3lJSNJmRcy+pTgiIPPA9EO
COBqwliG4r30YSm1DY2asTuTSWduI9N9bwKERdIvEcOMd7bBZiVyiRcg9TeBQsP/y/usEviKrjO5
W1O6+3M3NsUhjLSJWClvjVcAgyqjaYqqfmkb46NyAMgJFxLCpD8SdxTQ3TC+clOBZs5phyvVnkuF
uztp/QeTYKOD9a8Hx8t1ECCMN6qJ6EQ9x2Kgl/ZWVOYLmIh9FTPNijAtcrc4+jFH/7yDQb7zQLER
2QbYpZTmGQEyrIuyJrXKjP794ffPvPkvwgGntBD27Cif9oxNWfpDY50xrjkQdju76aw1kuSfoWIT
mjJaQmNOU3yMd6jFCRJgyJofBA2eedwKSxaYkmkVGhGYdsPsJWoPv1/9PuAUj5bTiB5RjUMwg8wE
aZMK41w9lofSKnggMPRAmCjmarM0kBVBP6NEQYUz9fcBwnvqzd9HOhnMOCx4j4lmQAeaTpYYPzFY
1UdUZzOZV894tjEYPLA1Hnz8Hj+U3wCsIj9uPmYuPN2tDg52jNUgW7bQnKq+C3fF5J+reoTOpNuM
+7W0a1ZRYSAdNuqX32f6+zCoGRX1+6R/v7eUClfSwE7WD/7A0Hc6sSR/dDF2wCy5ZypNbRd56cGZ
PyPXSLPD77exVctlmSXUcClmGzdXl0qzMAQwecWq03YHelvdoZ4faFFE7S1xDG9fVwguYGVT4dBl
6eaH369+H3xDH5hPp1COJvurU4wF84DsMDMvx4Pyp5FAsvgPWr16rZd+c8Al2Rx+v5oQU5HkVaLP
Hx/ruOhWRQkHrPF9AKAjfAflmDu390EBAgfJq6Y5/D5EgdnQLVyj8IGmMePQfh/G+bf/17cx7fhV
PieK2TqBFNCR6oOue7W+bEtZHWSLid2I0VpHESJuR2QHmjXZ4fer30t7EG54ECg2Sf2hzgs604Fc
XBHCQGqiN6HWErZVItrlhNaMH1HsoeB09HdPmlhntRbpfpiPewPFfqC8DabLV7SizX6qHXQ2cLcw
LaF/mNTV1/CaQ7P+KKORokpiJ17lSdIvJinh9ekDcx4nqjldCjTonRsfZa7RxQ7r3e81/HtNCPp3
+9pKH4pgEAdLSXH4/cp3kmzdSPrmbVvZS9MEkZPBdJroMle2dYpFTXGZ/j6OGXPELPH4A4Pc0Uoz
6h0fHOAT2fXOwTfJP3VDdiHex2KWMnNXB/PQ28+OmUSySOtJMmTd2a0mqKS4DFVyClw6lfDIOk6D
NNa0qGTWhJSwYESAQ1fOjIrkjCI2OausbRG2+ow/8ZfjuEM4C4iNOSjSieIKqtC6U7a5lX4r9ljX
qhNXGQORUT9aTXFNvJghWKNHKxzg4SoghZdoV9pvWU4alaSMSPMWIFPCh0dUgbNB3cYEYaKkIFx+
uqTSfnZyGC2/38Vx6OxcU53tvItukyH++FkSHabmIYnYMZhgw0IAT6GUN24rHbFhrnzYq4VBAWGQ
YikK96MTPd6J/Bg6Pe9RMxyDadojiKAxFTBo0eaBBuCf8M0TqQNl2QIj0jLn1OoB9yL5Lj2cBSKD
68JBXGSRGjCwMzb1agi6iI5lNmxrQz0LwnTodaKsTWzmRsXESShG9UeHXztCaVWLCEJ0zgpOfJgG
/ShtloY5kt5tXyZaUATVx98IL5+Y2in6662Dk7riCpz0momEgs+eQ2aYdHXxoU0C/3HME3yAFaX1
DEBY5QaoylqBZw+TADVkgB7HxHUqEJkNxvpcNqWzsRIqRBnKkKhItesnpPJ2Lr91LdnOUv+xIcgj
mJS2M4TmvHBCwpy86KZyfGwTiEP4KdpjgWzYDo41WxAFP7uiMJ+ptGfKBc3y2M3Djd/d9wH7KuGV
c2rVzipL5mmM93SrRNObxjCkUJgQDjLsokhdFEEaR7hxOqOGRZ+74TqvK5BOCMRpFK9DvcPAOxse
W1w8K8cDnsJHTG+vRsobnCvUgatJGl9UbMO5CbhcW445GB/1Bj/k4HfxstKx5WSeEkeVgmNuI7KM
hurMXD59NDV3FwnYE0RS3rH0Ditp1Q560Pa7IHF9JPBuPzRyqxNYcTE9XWwKjMOzUynCGOCKJVMF
V8OPW2cwGCEO5/ugkSc38g5OW6onvQ/n+S8t75ZrkzmF+Sd0BDlxhNsetdKBQUiBXCsGmp1HaKHu
jRtXEDpuVZANYwepc1kSz9gwCwRj6smN3boXr7QFfYFIY9/OANXT+FiA9nOXdHiN/VjMzKKJnkYQ
3ONa/DE8wSyCocdSc6qv2Mt/sO18KxLnsMlozVFzDZyGce1jEooslOdqxwoIHlkQN1829k6Wb5XL
PUYzGO8wRxyc8eNFr8k908cWgxbCjSlitc/zc6SJp2IMYzQpSn9LBucJKGhxT1PR9XFwZUWLeqpl
ZEIutHUK7aBYkjha7GDN/7G0wV+o2kKn6yVnqxovQ5g950HV73n6pzj2ei4ByLyY+BvLJDWm8nA4
Zac4aHZeJ55RHdHit+MvsH1HPLDpZuJYjxqjc7adZZXXpnWMhTmk4ZrfPIuzMGsT/PomG0Lq3eBH
1SFqA3/o1l0ZnGQjjp0WVGtlQdHNHKNcO+ncZgwfYjfeoE06tKYoN2i/v1s9eCzDV94CeRma/FS1
Tv+My8biQJe8WPXsBrfwcKLomVNSk/r8++CH3V9f/X7rRW6375U4/defM8DnUGiCZUnCmYNB68CX
iqZIit/RT9r72X16mOQWjy6meUAhHN3CPRvGa9RVj6E7jACuCvxMkVrbRn0dBvuzp3WzK6W8N+P5
6k9a/UxLRD+bRT5sWjeF/ZDWjjrMvZMVJyVAdT4pHdsKpsbaxSGwUKb2hZh+XDgS/WjcfLV2L166
uP5BulIwYhevtZM/om0RM+IlWaBkuCCI/UqGrJrVax0RexPAwNy6S0MAO8IYTpIbsI9NICF0Armx
/PiUxyaCKjulF8eUKA32cY7SJ2ORXtS2+iwwLBgGOOwkudcH72Wwo0uMN3Yq3JsqcFjkCB25r833
UlFljGyFzKRcXBsachrirc13L23p8YBn5WIOeKsnayAunQcN7y5aVvcPuzSJk6AHTjJCWGmXG1lH
oLOzzF7Vtfk4kES+FHCD+9K5eVGjH/g9XO1Pvg470bWbm1MqAIvjW99U2s4xcSVVRWWv0xqGFdrF
LW1YKjEHvbcT4atmnM88JxxJx5qUew2YUp2Ze7DOtg5EUOsc2FF3TpHMEan0rSw2QTtN14iyPibS
Bu9odNd7oPH3he/B1iOyb9mm+quL1Gk7sX+vy1rmvEke+4S+1ZP+1sWUQB2K+1rS2axcJgtZ8tML
400zneggZx9NOg76rPDGn4SyfFHRoq8vYBbQZBqyw0vTS/DRhMUIiiDcjoQ0lWI45LX4gnC4tuLc
Ww8uqTtaSRJ8z1lraRq1dRdFWsTRNn5QfjVdAPDNpnaXyyPR1z3UkUPoIAqugIhNxBndxRmuPywX
u7Iqjly6X4QXqG1GhUkfMoYuO+RPRo+wIyGLmTesQ+GRioPjt8gdAf0YpqoY2Po0aadPS1rI73gf
S6Qsbs8Ca84HCaIkNo3e5Meq1MAqmBkjg7RHOSXkruTlYd2D105S5t4oneoUwq4Kw6TfZi56kJam
aj8lp6lAe6k59biDFm8gQfWPAXLWOAiP3tCv8TYSd1rr3j72WAU5fbbZhJ64BsXtuyCfRs3B4YvW
JzJth4HDSg/zA+9ismhKZuZk3nRImwGTQP9ZtirADyBb7Y6myrUiKY4w70JG4RmK635f9frArWft
C9+t96qlPV+bMddGi8I0x4q71AZnrevg+Sp7GphNuHtkhj89Wnu/sm6tUJuq4MoykbBgOUgcPdtr
sJmQhAhOtiLc1aK6M3GLLHyPaAJ8GgiqMzDp8HQXg27ehKneJxk4W5iEOk33bGMGvEgOgGOhBkoV
defH472fFnvfEbNLByBxnI5kXnYSran0cfzoCgnaeE4qjTUb396YXDP6oWjvWzrcOSFkKqPo7vkr
v4bD6uH+2YqkeYNv8sPrR0lZqODkhrupzcWhy7CdZnFEAqzuf7lWgi1xGjcacTFrtGysBgb9GO71
pNbWcODkEaQkimQ5EqYhQtrv4asy+/GDf8CxLbsf2rR9xgvDqh/+ZLqrTuhUCC+bvLtEfUG8Km1k
g7ABT9JijtB0Mec0EA00nJ8bT+Ioj5gJS3MNQsDcTQWJB36lrzSp3o0wsw+lp+3HnFxDnfWC/vDS
GZDymLSGyyolqk2rn3TC7fED/wmzqbl0HfYm22eFi8uGfTsW4gBH59no4m+t7e1npCdPOb2R/cBR
a+HhAVhWKCefTCbfLrHojuaGJ7QJzgpmOVisssN+UiL8j0GrBAictaIY/8BZvcHdiz909B8LWpP9
kw3KJ8e9TWNT3hy+WqNbcc9gR7sdCZLDYQK/cpDaC7VmsGrh6WHf0pHTh97W8OKbmjK5znxOhKmA
52O27Z0T9e1KwpMEezTSSOhrxHkdUGmHQ6ao3BbYFezW2NllWo8vvRuQqozjsGvt8R0vvrV2c0ZC
yAt3nPcwHvk+YB24fhDD5uzohlMVTOyDge1sy0vST/6ksBn2wlmY4/CRDQjEQqtvtwSqTn4tj78P
fmn89ZUsJfz5DnFFMuU9gcaENMmxwLib/skmpsfwmpmH1tsuab6avg6PIWDuWM8OuUrWTj8Zx98H
Jq0p9mWWD1cn5FJRmyztKD6joCqOTkSGgk9KeCn0dIc5Z5ESLvM0xe4hQEDwCQmC1cLptQsaFJ/x
B9xoK8vHT6gVYxVsNDqCRwHRJrB68quyne3l0VEVqr6VsXyW5SRfvZCYoTos+205JPLVdoFRVZyb
464wtjV2yLVDJsZaA5V9aYH8d2JAPxCOl3x+kJn36hghVlVsKMGAbEfvAMR6cq+6kJhfErZWY8ZZ
fAo4P5up+vjVnnot9IOC5W9tNEW3D6d80/QlV24P6KsyFSq2Co14Bx4EU1lirEdldsfObJDE2dZ8
sQx/XDz+h2tjh3R6nSGFosgCsAAtvxKMLh6myVxlZeQ/IQDQ7pIWZTCGqOTV6KwaTF+RbosSDBy1
gbkPrPZDQTu9VqHsH3wzA5fbJa+63XIsRgVclyTDWLq/qyCiAjhhIe0ZHiM1Kb9UPZ/tywYQX/Ot
Krs4V+lXGNjaKWSz4swpbvDr7YUtnZNp32dOc+o7867Q8+o8cdrZkk7z0bR2sdJa/w9ExDuTWJPY
Qb+GnWYJ0BFfx4EBz9Gp8ALRxqOcYxhd2eomB1T1MTi1bNaYNGNV7YPk1qR4wdvIi9dj0O57x4rW
rsfwqSWnK6R2beNKW/Zu9kGhXxz67sU2aeBN5KJ7nrYDEgcJIPl2tDBa0Uv0lsz9QCeiLzyjEvse
Bs9GGE6pW6egDJTz6MbEYWck1b50UXkLG3QdfWyfJrs8lbgeWxCji6DLkotV5leolEukSPJjzK2b
4/+YynHPhMOmvvacamibnAxcSoW8CJfefVbUR6236dbBUkq1hyEPz04N/oizn2ZkXxYRn1LWa6sA
bdi6GvJMFACiguIPmf2KDbe5xi2EKaFmsDPsOPlKtia2JJvF2Z23RgsrLkwofaU8ZH+uW+0jSRoD
0r8VHhjD9Z9krqO+jD3M/E5+C2K07zLH5ecqsYpH7428gMcwU93WwH1SVXTY8mLWMNTRvsEPxhy4
n0tm/KVZkMECEa6ztEJ7QimK00f4z4M0xaaM9YoehKIAnBpsoxDqGnLUl0mFiifxaRfYKN1S5qU7
0wLMUFiq2suxli+aptGucZxbaGryXq+tQ62Ch0KakgQ6GzGHtO217CzcWnND9ver3wfXMe89PJHY
bGn7poTtad5wgclUsOppQIaJ68zpbF3zXrL786tyE45VwLhqO+nEApXTc1Vi82dEsY/0+gBNEXou
04HOftEVpVmW4gIE5NJ0xo47vvRC70lEO4nhaJfG8yk9te9IwMq3MAifw/St0LHmut3kH2TQ3JRQ
07pQ+Zm4IIRI7pDSqE/5uDUSlfzJXQ0ertcSKobhWJ82Xeo1bctLhC/Aoa0CIIEacULPWJlnL0z7
ezpcD6ko1uGYNtuU0dmqifozLFnGxijkj30fOfe94GKyDVSfNXWO43LGLJzdEPv1vi51Los2uE8j
0lYBC0EZH9hqPFJNgimkdxLuB1Fj6pUTjmX0jmLpjO0pqjXn0cZlhcwFjUWWaqtxqnn5ljc8dL78
9o07i5eN+hzMXW/UtE1USM9MxVcimVVN9zVVyTbGZY7gcDn5sbbjDpeIZOydn7kruxx8iKirmIWf
JCBCa3zBZFsm2bjUOe2iD0S7GbgAXiaOV5UM1RGiAhd8Wp0FxNELSniL1L+QsEEr4Pa2mycjHbQ9
XSlb8ozMAStsllwb3zDOrKnPsuEgdtMbdmkkjBWb/hu0yG9R0EUXgU+twGq4GdpVR1I4ocUubAaf
I08YdIBdizfNqIwb1U1Nt5NIwtHl3ragkPu2eUoH+WKnDDG0nGSmYj6Hh8kH1kAAl4Cp1lZLc4GC
/Q6Zhk55gFEvLYl2VmsZ4eM0wQg5hTEess7YDqNgOytjeOYiXnMf8P7U5Q2i/lFH7sOJTcNiHDvq
+vtQjRxiJpArvW3rq2bAITYwLTzaGn1/cVCR8VrUbPlJKOgcjlxnGCnEuoqs5GjVhElEDfzy1sLC
PZnFNaj9jTmW81rKcMRLgILYSdtuk2HXdNYhSpt3DRdQVH/wPA/RZP60ukSIr5jdENRMTXxxi26b
IbtHBeu+O5OHEMcIcLxw1Fz2UQ3rnKyxkzvBdmimluZeZj5mhgE73zXZn1LabYoYGySulNuj91jY
4U0v5KE0yp1b9sMyCUh+HntxSGmXgKNr6CbH27ppHwkzN7aTZi2l0i3mR+5xaFR4jOLsLQjNRyPm
OtDsql9zp6ZUqL1/tpPyWnc0KGoDg9Ao/U3qr7Q5ghhuBbEZHgDaEo5cX6V3hVPVO5uxSFoS4YU/
9ZzHOEAyq+khdnECxIZ8IEr6OLp3GfEtfal9uB4FEwjJXWCkNxTCu1wj+bG0mRjTjVom9nxCHpKB
wJmW2NcIOBf3/q6pIiIvzOmYCs2dk8TUTmvi6FXRhPWiqnsnd73edKJoyWuvirtk5hyTFcfpDlYU
ePMcO9G6LYi+i0wVASewxtcMmz/acJHtQmE1dzIe0gWC1U9oGa6LtUV3A4ghum4sQeSGS0wtYhOp
wL+aGgereLSTh7JG/OajBH6ukT4tGM7cyjIbXrBdJMW3XUzpUhE2dq00IfdNS0iJH7Ty0RHqO8qj
6tsIOuKkGYTJ2rnFwmDs4Kl17+x1S4YP2eyHh7ovvn2ec6gzAu2qlHO0Mc1NQ6K1lLBOLFTNSQgm
0AzP8hcimR6auvS+S0OQ4hoOZ6oOpMid+VHNgVuRHWnHqXfNtdfgxCcqD8wHfAFRFOk3gqWQJ16o
FuAErfJrWI5qD8rG3eAlbR4xeVnzAhdH+CxkjT801O0KKxWMizY1UBMgeiKEN81ejEreJscaieAc
rrpvd5iihHGSBEAsBq48sqPqcD8KH79KWDv7WNecS+i4+KDrWV6YgR0Y0Qn0aaR+xih48xLHew5V
BTdY4mU/lRXI4962ngpWx6VvTBckCfRuDS3dGaiqUH4DW7KMetmkE+PzgtvWZRQ7kQ4ceVV6L1Lr
VGMIJPjGcXbxnIc7FtiAWwuIYhligqZJys5Vl3vQaD0y2j90EVdDSd/Wtq1kK0yaAcjX0Kvmwavl
BpytUfgEVolOKdLYdbq9T8TxnmHZwMTgu6fNTGcwXJZ55607SVZs0nQ/LBDQaEFcrNn48g0n7phr
oACwAp2gmH9lXJTFytL6zyhyP3IL2KHhIuWs7RPyvquyrWppTSbNOcbmmHVXZmR+dSm4GfoWP7St
73Wj3RkuryYM4nwdVOMzCM3anq0oisO1xviJ8QgVOK7hvBlPvmg33QfE84x9lDcs6AlKt8RuTPtn
20lvNgWKgf4T/y11KZyKBSAd/PFdvLE87WwHxArCvVxlEXaRshDfjaFOE4gIJxU/gxJnIbt3Nqb1
kDveDUJOuiwq453nsskl46Ahrx8sIjJRoLK9l72BCvvGEPChcVDvm/G4RqyeL8xi+tNxaBDRa6U5
b60vEfv6/TahvwJi4rUOT3BjF1rp3vS2OfaScFjb2IiaTcgnAI6YpavDLEmHpW/bjOkRsh7QGdI1
a8rXCWOrwwSONKrvBlI7dx9dqsqsn338nongSejRF8OYw2hQnIb6UK8wd+XMPdyjFaMoJxcv2RTV
txf5+dXvxHJSXbSRkfvJanyqjMZD0QmarM3rC3D6BYydY1VLZ8O414kAt4kUvpTwxINWTcahg09v
jT6IBRe6tw8luIjEmaDy6b73oldyr52fjlo/Ziu/8MnQuIMV6aYD1IXJr+61JLV2lQAsGBkuCWTh
eM5I2txNjf8Esnzr4Fy449o5edj68L/6I8J7zvzkrsTrUDSE2xmECNWAdytAqS6Iw66Q2qaE+kKE
pXju7TA4Yr9H1h+jiUQaQmiw4qhPJBvaTozHSP09OtOXEAjksmqjaAmLdjaDUMA7I1YYHb9d0eOw
T5qercUg8rMNPl0rRXWckVEeuz2Rlg0svOIYVM4LhiHGb20tmKOSnVxaxzS4ovXuFqZGw8kbu8/e
S+QKZV28MZDXW3EUryd3/PARzqwmMsMzLt/J+0/2zmQ3ciVtsk/EAmcntzFPCik0prQhlBo4Oukk
nePT9+Gt+hsoNNBA73sj5L3K1BBB0t3tMzumuwO01ydIYdQ/VUwfXSbEcE1VdGa2ALDIQ+BncpNd
3Wz4z4eABi2EzN7b//sTbREzi/TYf3iqNbhe/udv//PpsVzKl+TA7zzmkLsH9TL5qpwIclMMMVqU
Z8NsadCAk9+ZWSENOoR7Oia8ARidlg4R+PUDO8ROvhsqBI1XCmaHdnLMumlv2Cbg3vSTNh52xhg/
2AtQjGBHDsrgUG1Dn61evJltJu2ihA1jU5G7dpL2yUY42cg8xU5jhgDh8yOCRL4uXHZPybwtQ7BT
VQ4HEaEu9gAHutYXhtx4QxqTfS5Hei8Ijx5yzCrusdRHugYA4TJxDW/KzCmDbUPSTswU6yFNNq3Q
m9IGawrw4lstxqjOLndlDsalncWtSt0YoZ0mo8kKlppEDmBRx3hrdBjrBgVGMRN8NT1p5pqRO3lN
s3sIiKC6E4Q+qkFWpS4+QReWpxL41NA2j2TpnwbMG3t8JAebOespgVqwow6GgXTshEdJ7yuIRx6y
YxaEzD+H4gIlIwBE1W9o48UMkdeAG5u62skaF3zCiHBTSOvPSEdAl1vvIYb2eSQlkeJHSJyCZDX/
ucohP609HGTbNgU2MjX1NSruy8R+tbL0y/FydUcoEkpImj45OaQrv+4yDKjlIzGNjMdAexd52Y7e
BJotW8ddy5qdpMcgNpGfTjDdKaWePdp9oL+01gGXDzmd7JNByi/2dxfr60RllFE8klH+pssyxnLL
tSbNZidxvs01A7O8AgIXkT87d6L4VWNZwkrEi0SehvTNRBTPnHf9rPMzjlf0xaT8nEO0eQSsBPWX
fIv0w/yElxkAS7g1eyH3EP0h4rDHtlonWhM0pJtMP8K6exHO9MfijLkOJSQiv1zKz2hnvTaSleOp
GuY7whM/ZjnvBkfjQansM/MeFKLEli9ZZZ5M2Hh9AP4EcPtjU9MU15Ly2M6aqQw2TcIv6fvsUiTT
dNHWmZ/NMtWPuXBWrWWkD2VVb3OJBXeIk3WGv2Slydmt/r+BVmGE/ao6Nh/TIz1rVflffljf/b8Z
aD9S+ffz7/Dzf/yT/1honX+ZbJ7NQLi+46AZYWH9j4XW+5ftCNPB9hnaoR8I739baA3L+5dvBoEd
oljgZzQtjLf/46G17X+5lhCIMX5gYTvznf8XEy1BcL7Pf5loHcex2c/YGH29gIBb8N8m2iqs0EXr
gehN1MZbxIru2AR5ejUXSHibHyait+exBHaZsIavWlZMKGNddjAWsI2NOhqFOWNphr/3kU02Njfb
+t6uVLUbM0feE86OYMC0b7pv6kMAW2XFrssdRMbGe3pqYduucauN6zgr3qTGqOAoJ+W8jGAQ6QzZ
i64bc77vkyh9DHqLth05F3eFcm4m1U7rsEPQitPBXmcuBkrZwhclmKoZJtNZw//pve9pUNmLzsn+
jSXCEL5X40ImucNflKj7nCOi68mToRdMGFa8Y2cVROlt9VbSy/405s1X59jsxg1aX/zO3iOz7Dwv
g7TNaZ0iTolwKjgeQKbCIktZXVcUm64bzTua/kZJKxEbNbKV6UgZdMuTIvoM5G8ArqU2puwjxLej
RrrtOCZN9olN8rRXbdufXK88xNbYHLqk6w5EVV+i3BgxHOTueRrF7+DH1Ydt1cuP3bdrOXEQ5jkT
rMweKK3Tw0v2yhDRcbHaeU8e59qN6i2a6QIorbqjJ63Le3cH4bvd2Tgvz15pbtPGJBdiD/RchcR/
/Q4CHG/HCTjeDy04aCfIkAc7LOSlcwxMYmVt7U0zhz/muvtaC7AxC6RC0KK3G1r1U9mDeWwqNiTl
AD41qrmyZIM8JuIpfgqtnuyyJb0nZ04uaNrUnfid8zwIvMuRVuJFjProdAsDL6thtDHyN7CJ4yiM
qn3ALFnK5RCpYJ8CJYKtOb0JPwzpm2nFBrEP/kb+nLbln4QaJvqjOdf3Bg5Lk5B0SSoYeuK0E+l7
XLELp4CXwUeMeqHdud7afe4fnUFDKitusducbfpUtj13DcRbsZVDrLcEvj/osXf3bSlPUIrEZiya
K3vmckNkFGRGkn34s2Wse46qzEVEtAgBR6+Yxr1dEN1jEMhUZjKx607VhRT7Av/BKBoMg9pJe68V
s6HU4S0bQzDKreH9jPhf1/SlVK+s6myeIve7nHvyNCMiYVmIXUdXX1IRKgbLKlYGJbirhmcA7aRp
udH4se4j0V6R/m6+Klr4KHbyHFX6lgzux5i2zK3Zza0wxsQQGyQqb4eTbeJYI0X+nM1zdghTDN7T
KK8Nyz7wvDqygm3t48zSBdp+Tq7mJCMPRKQbkXoivwWqoz4Qozlk1Cbd/ARLN1uHLfr6PjQbllmM
SyT6nrjponW06N5uziLak8IPu+iMABesQe+yuCv9O5icavRltKR5yebAA/4EFxE2Ja6h5pHjcL9H
cG1I4AZn+uqZgJrhAzx7YAIVvQ44sUDJO2xQ01fDlJShZBHI1gXgURvtqWTIh5/aL7nqGWsvRTMU
lWLim5PszfXlPacXwKGpcHZWwZPKNCI8j8MCUFyyfnHuvvdufa6JG6YCMLyv6TXgGTMPfrTpFYVn
vp63Wd1cC7f/G9cR7HeXuGLaPuosejYliNUhAm/lW19u1wPakCZzC2JvoxlcqDzmpM3ReW9OWDGF
w4g1DmV86InerPqO3VTk2m9U5K456VX7cNqQ2Mt2sPkexzJ61ssGqqC1dgWTbdcyoQRs7UBDF8cs
64j+75MpPEkzfsZBKHeAReTeU/l9G7K3XRJJD1bm4X8ri7ucB/kas+Emm8YTNtkv8N+8ls0PoJmn
TDz02DtUiUM/n8ycWki006qrfycgaGubixz7PkHfwsYt0Rq1CTaFbY/BZjSt1YtR9bd0Dpm91sgw
A0epNb0x4zrNOEWRyT3A3tzrDKse/Iknkwn6xuZMzHN8H+billjjPlP21piJq05y4fc1HCqYu8rY
qQ4hppYrpfWKGDRDwKoqmZvgT1c9A5miQwC3hoOTG/6pCzlYuG51H/OIQgxn/tkyC45fcTFfcfhV
m9GtNibbb2YSFGnBD4xMa9xlJpTdJH2vqRTfEkIxjlLh64xHqO+Tcs+tyq9zEMGux7bEFE+4BPHh
q4na2CXVsWPGwrKcf1o8cyrh7EsuXPg8/ouqs1saTtAjGrWNoghp0R6iVdMwv8+HAYJ3/omR2N/6
iXXHaTnfVOH9YJoLAhssVo6wY+E5BvvNtB0E7IUMsw26ZXxlsMJmN12oGmzqa0puZzX8oLiTqvab
p6Q3cTMMQHOjqE+2//wpRFEJBcqqlfavvcHpN+JeQgIOfvuSlCcg74vS6mAvB5Cp1fcJgA2cIm5I
yB4vnTP40CjSCP5tBdxXItMhbdAEli21At1S/Yh9KJW9dQLsRRnkaOFM6n26q89kadEEjGqbDwGr
oBleG9sIdjIERSbNWe5iD9pSHkDYssYTSHiHdjfGO9WPh65R90RXQImjLwYEQqrhN88Ulkl/mb2r
d4qGHwI203jWYC43c7ftlpSkLs+i0+T4eudPYjHlhzFIuY2DNQ8iEwxuGASccRnzEK0MlbERJvH9
jsQwBBUWqtSXhwwcCDJFBTeXotoNwR69mRzXYGSBLzb3+/Mc8bSequl+kEuVWWU/NJyjd/rvHMWE
USZyBc0ofoQAXxMHXkCl4bTWonpSYzIca53vhKHubB44B+E3f1yx7/sQtkntgGFps5M59NnJ7eoz
ForgmMC+tnG66rq9ehK2ZjSckpS3erL8Hc5LPktFXpR99xPHDKmLP9gMEzZfE++kU75bYc6K0A7G
XfFNV/K70RUETyr7EyCzwxnbvHfh6ay8OCyuphbvpZj1ITXjfdJfvaHMqTZIGHglGo0uxNXc8XCP
HG7yNtcPHrTbVGxKQinEebJhIwA4pYuEnMUpeZQSgCk9hJKdqIvo4WN3AXm+Q2bKN3WIoXXam44E
qp5XywtA63fq1dm2BDQfQ+Bd9U75w7tTMaTDQYN32Ehf5JDEd6W9Ma20hThc12uGxmpnhZhNyd9u
m0Q50OzkxkqccJUZZKUE5Dd8/UxwoUJHCN3PPqxFSnbZQoiMKGT5hMcEyvI8TB+iJCOZlh5omSeI
DDVQ1uRTaR7/Q4fQkqvL4NGqlY43XCM3o/G/51aX+6j+KR8wnUL0KCD+zSAGYqB9Wew4l8p7EtrD
12o6zWoAWhEH4WeGLrcK6RkA/PdN28p39DJlLttuD0U+xEdoRLfE+8JhWayxKjh38nMqeNni5Ogr
2m+HtCOAYzH5ibclfcfnckTpNTArcP/TJSwNCiNj+mGnaqsWOqgY6TaJlP1stybqSiTuK4b093c0
vgKBR5yHBrPov7BPRr01glpue41dCfLQvZG5TLF18CUBSXqR91fJnuGyn+pdHVxoUaKHJXbjnVs1
88nkH/UZs3Fa1OHBQLWmqHltIRfSLpulOzPYuCEKMOtztB+8Yk9987Aa/cDfkilZW3FPm1qU7iOU
xpVXkq6zu7+5UeMidp13k/e4Bwu3jlI6OzTFmCuyvTtw6XJBmPHaCqihiRVuaSjBKBJCdfAousEh
5dRh8lSDz8YMha2tUnSTBoQgzJJGuDx9CvumYyhB0hhoC2Nw8wUEYXRwXUyvDMu6rWM9UD6rt7oZ
vuBTWKjE6V09eNg1GYNqtFXa6p0H5dd32jJfjcp4t4seVcnAwqTb/L0FA+VZ0b3vvXGWmEFYyHsK
xgEFWxgVY9vf+3iBVlOAAOUFzmO3DAl9mtGL0EQitYsPr2q/26aFbgvXbAtFDiXSH44i1zvbqow9
rIa3uC5SAn+GZqbb0vkwPGBA2Lll9joSipyp7XP4kvTzOauZGoe6iD8ZrPyk/aJgayxsxhMxCF5K
yZAmYDHGftBerRZsQxn5fKNYWYfYn79JXzsH3TUP3iR/HH/mF2JQxuCjuxoDczKzIdo8+8WLR3Zh
O4xgt6nrNDCGcfHaVOuiIIkNtBk0wmU1SWuK5gv5SW6LQJCikIlrzUMLplmlSIJDoY2JlvTqETeM
Wmuu+iPKz+uAY5fhsfw75t6RMVHPV1vAJ3a2NlLvlzq2ntqLzkAf605d7zibgecDrQLWU9+U15aA
39oCwwGeqUw3bvynM3xBoy12yDo39uDwok3utfrWd/FnYb0sccc+8uDId2pezzJ8xBTSrOgBBS3c
cK1nmiE15z3oesO0T5iFnuE8sgyWCS5SyFjSJGHtL0Xr7HDSQ+oJax3Hhot2xdCcjkGc1VF/o4Bd
P3e9fqsZww9Vx08fUH1BeR4VOp08xBOXcAVuphhEsCNmw3BUYJi3fP0n6emNl0H3xwxsbG4DkybZ
n8raKM7gMUdfA8P0arV1KcmCZCg+mdPeYHownu6ce9VjeihcXLsSnL8zxu9VGwEnNBr8mY7cVIR5
N9g2P6mt+0u4+K8zBofZofnNw77CNnmYj7k7rpPw0WhQkzuDQyDtK/NZFdFrOwbnJTC+8QL/qUqH
AwOu6ajIaGG8E/QMZkslFEvpXT8Szo8rzcnQR7UlC7Yfc4UNmPkWTzResaBqv8zOOZUNW2A/ih50
iRBiTy4+a/wYa6eh6sBKV4Xh9xew/aciwLcgKWOlNqKnTrM61ISGlaWBKMQOVhvKLWenqdZiNNm/
xjSKMnlAbHWPOub4FeJQBph7dF1qph3QG2d4/V+lW1uHzGgBJvuNXlgkmPyS7hAlpygQwYokEgOg
cribKqCRQ+AAw9YvNLglZ2ERm8hgfaVZ+87uD03VNd5VEIGfcV0SJk08vwStk2yZlNKUZyg2g053
R68SVR8WjWj++Db37VNpj4xD2bLsJjaJ9z7+pSC2zaUX1vttRu/Li9gAp86Tjjtxy2gsL6aME+nU
nRu5UHGDMbqWgKeF2xv3ZWaaF0zY+9oDDqIs9SXI5VqMwALeyL35zqa9PWQBSL6yb5m949cO647H
sXQOKbytfenb9om8BbWK9UMc9XBwgtg/aV8+Zb0EQ6ADSimWQsjwhATGOuc37trgFT79+4PpFIud
56ehmdgQpYkPM6IM0OBmEZhzkiBcBboEzuaMM35wKODJSA8vlliEVsy894Ffg94oSF2BDT/65HEp
ssyeDLP/gvuNVj65P9HQnMuWQBV3KHuPHXbi6iCbIYOY/Nq7AIcsMIbOPLMtVdVDU3QPIsa0KTH6
9m1AffPMw6zLnhN7skDAuQ+d31/nBtfZIEe60Xr4G10er/qCZRLpYvJpMAlvQ4LJWnFgXLVmeElr
QUSjdDe97R/mnlAGF5UkxvxEOQvDG7l2QSlRSVWl+H3SguWPs5uRQoeYtIfdp5ZYn3T5gT0TgzxA
D6JOdXYxJ/urLeoC7X181tKhe9pMPOZah0KJCR1cuhtPVNZKNXCKOLMD3rE4q6ZDXu+1VwD78f2Q
UkF3qVYxr8z/q1PXxhTbpibXjoSAohVErzzJ1wxbOyPHT99bG4+nFHLX30rlaqnTM1Zmyy7PtHYZ
C+4xbFjCle6/a+pxZ4dzbK7plUjrl9DtXhdt9NhFYtwOiuVw5vyZ0cWNCYbqsqhjrJRNzoLDgTyd
0KYUWJBVCWK7a3ugaa2VSU9dSt5s1RT8hlJeTUtN1AgfDaPxGPcmZ8edfwNwOEZ0Dnuf8MJswaIk
0QpVhyYJ7p/daN9jhBrXUpd/WyCOtDB9ZJ3/7Vsdy0GIyDJaf8JsmHfNmP1wFJ9u0NeHbVGcg0ry
5zLa2e3w3LOvOw+OGNeDx4jPzMChCWmtI9XY69YEkkJX17zzhvg0uX6xpuScukAPC91Yz19xUcbs
013OEKQWOLzkeq+GVx2nhAv8RG5JEVDXw1vk92wPOcptFMMGbcF8TVvnW+E1PVsoAu4MEmQ647Ix
t2UGXWaQi51z+VDOBPV6PLHQhPAz94qGRKL6ECYpi10+NFRcki1Y/mgDFToVy7+PaxVsq/xH+xO7
DK8lOm903NBNfcEFX+BosfSp40iyqyc2Qa3EXqZgWKcUKbPBuWvdKH0ln7uuzaE4qxQPeVhPROjo
b9zC09feHK0C0HvbycgevLRLcDUpEqeBtbd67jUyt4jcjX/oGzHurKR6qoOCX7izX4iNs6lCb9/x
aMi2ZhheoXZyNkGVabKZSqXWFoC3MQ+lw5L8ryWXteftXWBHpGus49BTmBlZLrDJ6nlOqZFgJuBu
/ITEYTyMREMi2zwO8h1McgWaZnSJb7PIZSGes9IDQWiV2EAlPEEaeZAVjFYCnYnPaRR+dCnMdyXM
8mxn1on2uEdvyy1Wwm7FOOMN4tL5F8BEWz9kxhUVfrU3jW6xc1fdDkaUIGiruVhbjwljM6uLosv5
SL3umj5e54xH/EhJmrsTmQI4xp7O7MxX107tu7gG0QxiGL58xcpeEYot64B0b5s81GzLQXppKMiq
ZAuSzczLFV1mRuR3++ih9oz4RJnEHmQRjsO2xe2EwARSjMJM5VxUG7wVmY63+L2pmSBpvMWMbJ10
WX0xj8THYiB4xREmA1dRKkgkl0KfJWAuRsLDVABVMHl3JeG+xOxfhwTmUtefLbEeJ1bnpp45pKxF
YB0ESc21Q7YlhE7FIkyixHDw9c+uSY2cbbzMZfcMtB+xGOFzrdoLRbTJuBIMNa4VkfJN30WY/GxN
y2/A7zEExh3ZCwBqHZ1GRflkQS3aehNibdow9TAUzpbY8pt9Jpy3pLK2hbTrV4ArK18BwQbVecsD
gJS4FrelEdlnrpZX6KwJ83M/+jC7cOcU3b1XwzLRDnn1crScdcqJA9MALq85ZxPayYUwHThXWmHf
2U256w7xkpzQthfslmo6X200/lUzhbRh+O2DM9o17hMKm8op/8lb4z3JSVlNcb4zQT1uhgwvc6fN
V0G3Ir0e695H4u97AL++k4H85CVspOLoS8ZvndfNrZmd9pLq8oH04T12mhGkILHXxCKqROoGyoXz
06YDDeNF8ppF6FZuS8U1hwq4jJ9yEreCuuptxvrj1veKBDvDbPqxx+zMpUGs0sE5TbvYNg3Gn4HW
0WMSGNaqYnoSwLDiS+H2eJkXEdZXXPu0WJ1ar24O/WBCqmcZtWmd2LiWpqSL1ETgdLSiVTtKlhiW
O9Q5FENKjvR7lImzmfLkHVYO67mPBt95Cq4Fgk7Svvp4rCi3nT5Rp59Tp9k0NKWTo6Qafq4J2JLA
FQzW2i9dll8xBwJMnd5untHWukLcs2mmYFArgHD2XQt6FdtLQTogxD7GO7T3LETjFFwp2Kd8LyfL
3vot2abr7GDlUl4uDuUUcZILjn5sDNj7o0e4puOeWby3o3cHFiph9gQnIGSLAWNZndGdGb1Tt+HT
9/xnKB3/HI7wORMEyPumZDrTLC1aCHd0IQOaBUEM3F26jXVSpfHBoY37Xckc+64ZHv75ZLr8DUAy
zQNg+X//hX/+v65pABsLm0wXf6FJpuxmuNVtKROvgICmSwVmQvbh9s+HsHplw3iwaiv5gx0rY1fU
eY8M6Zf4K+J4G/vRyYsoq8irMb3lxHjXGCEJTTjDtAX/+o2LqaXlXbz0PIsPuMffw8lV274FElyE
14DsKw8RekXptuewkOBjNu7s0JTP5Wwn97np3mW86s+Jz9iFKparGyF5Y+7Mw6g+BkPI+cvHGSBj
flMSY5YI5Tm38KsmY45+Ze/x9HZ7rwCxBnL0x/vlAhye4es9FEs4e2iG5igF08Kx5/YwnI727szT
n3WeHgPl/NQLQYfig2OceeV2HtlnxhZL/KAWi1MlQMr5832VmfvEGOz73mT0Knub+04Y0V0ZpAnZ
e/TZHsfICX9osJ3daJeM2VEOJb5DlQBsA6MrGg5GOSNUdEaXS6oO6zsxiG4dV5G7aYgFoHT6pzmv
jZWED7aJK1HuvaT7ByMDDNyQNt/4KZnwkjQuBTtNzoDWhK1yMEm5mOIwi7h98cvwSmOw2HB4f0Ts
xr6HON9aSPWddCBmeOLOcMO/scuZv+woJfOw62u+7FXbrAZk1+0v7e0s4qIfNrgAFMVx6/5hCqbh
RHZEHTU+uDwigWNWfHMyJnQnoURZTI8tDCxB0YtrQ0B0bQN3ZMAxJ2eJsGmpQYIPTHeNMOtHp5xe
bDKuV7ZD1roz6XszNCsXROA9cIoUQd24x1tPr46V/S3MdNj5Rj/v8ca7V21SjjIufssgH4gEFFjd
OB1QdNTTnk30hUbr+qd12cYpzK0UUbN9tYPuiXSo3jeTCV8hbBiD0YRCVpkwMaUARI10Qfa7uaD4
YeuZm2nb1eQc6ZCgSzRw7sn71bNzsyCzYQWO0NNm2z5quomYF82fHLZoBKPRL7QUSxgrRVIk4+ah
7wp518LJiETzE3S8E2bP3j3W1YcB4YLRE+Driu04gyzNariUOTl9RYUA7XBVAbwqF/rkx/OvudON
OjKU3xJh4gooaEW39W8W0ymgCiDHCWOaidVLZdRZ+GTTWnd4rCYUdcNgpJLaF9NT9lEo5ExKm4ks
QLmFJdz0R0SMh6a2AHmj9tnKUCeHJdRzGAuNKQ1iZV1S+MnJJXEjCclOjBi0ODOXn8GkrcNc5JQx
DVR9VNEPPyGGrRRUfsZVE5VosfUcM7chOlim/i0zB6qoPQyhpZccZ4FSiOlJzdTci/YR8omxZ6Qk
9sLzTm1BeMTAv3jMG8U5TilMQ0O7ymz7Y0q+gtzP12Zvf4FCeeCkfeiLQN3HyvjloBmAziHkW03R
DmPIwzQl32ESUb9p1VcZvFB9g5+ZQqpdHzExsjWM5kan58b0L3lDjbmO3Xcakl/HeV7LUL4ZGqZD
S3eCPSRYlKFbUkVkcQgiAmhncEIirdHdkEjXgpq/eC5/cTBxVuQwu6/iI/BOcLcYHj2KT4GfKH42
eWsrFyJ36n5hv4LFPCQbAKNQk6IQyUBE67btKMQZLHJLTngdZLsfLLZ70vjQADRWsXMxE2IcPEiG
dYzutO5T/6JDyBpuCNdVXgLXrreFS2VojSV4UwxtQUaKkyhbsCV2OPHVYeOobmsvMK4Yq1Xbg8yR
xZenCce4aXrpmP5Eg2XvK9SYlbU0x89YBRoC2jBW7hQjPsJSPdC4ttuJlsa1eN4Kx9o3PRen0wpY
2OO0aZucuBvmX1fRscWKFvfq11xaG8tAvSICxUdXBj92/yaw6mw439mrlHUw1KTdezyDy0zfAjwh
6uHRWVxymhR6BuZdw5RfwiXQRIgTJjzU5p65VAmCnjUCM+3MY204tebS9OPVHCGIyrKDi9nCFFyK
cTYe7SZ+mPyoXPelBwTS5DetK0TUNlzYDfDZkTsrOtAOFSaKVW+ldyIIfk1t8CkzzShBAQ0UT8lD
G9G6REtmOYhHvlnK9gJ4Zwv5Y3DJxcwxXQ/a+WtNObd+d+sQg3e1T1+L+0OYvqJfZqmVnihmmadt
4EKldpoG4zd9p4538jgRrhrLvrMHWhmtWlw7HK+7zJ4YWSFb5shBIJjIprgiOdqZvattn8u08+xT
Y9+a1LxIZT/5rTXsaA14wWzEfjaAVep28ITqNzM1GI/XjJInRI4gadFCRkZvYR71PDKyg+1ieZ3q
Vq+xm/zwnHd5ycmRqeUcHo7scRmk3Zm6d9cByRHY/OoI04tpfKKOI9Fl8lCPXuh9BHnMVncfAVNn
qlvTwNAnI8kTmrwCbA/St5ExjENltt/DnKLLOANS6Ny9FmG0KZjLh1+6GsqdqXl0DnaWbTPJ8E/R
ymMoN9iJmJssaBwNcQkQOMOsidmUvijMgRurp+Q7nIq7vgj/hjoQe6VGfrxgHXWT+KN85gRiHjba
nVx+5RfWGXuX+iMrn057wiOImzJcJN94uFQBsN5AWPZjJ8SlADtfORQ0IsIGnMwYJxNvxgGZPo9m
2dIDxwtWOyukT3NTa1gtvadnvE/Rl4io4h2M2EU76r95ih9Slc+vpZd7GODjD/L3ROFGiyBnkxQA
uzSghNECIYYRg172ddQwdLOJD55cXKHI2v5Z9iNDs4aU95C++7RuH3SATyIS57Z1Xy23nmCd8yfw
Z9D6UnBORVbiwLWXLCSlJmvwccOqycf2DxlEGDq1kWzopJsOdTDNWxJu40bLZbQet+NtlsRmC5/V
JSIBXSyCXEPvjPKMPUdza2UREyKHvAmdUDPmZy421RpscFF7K9+7N0PGiWWd+HuQBi4QWp8NOe0d
R+lk1ToCakpzUncpc2DnzpgzUMSkAwFn62P5Wjly+vbG/MqFjbE5M5+7qP4ss4W9xPlZmwnSb2s1
PJy5YqZ8Hvc6cd5Ghyu+bjgrg6LtE66Liu7wyJF/5xxORJ3rp65DFuOwUnIprPG30EtlBtHK9VXK
lrLpdk6DUhaY8iZD++z08KFDz3q1Ch5d2o0unVlU2y7LFZuWbjx4ACU4CFIlXuJjUmgvayv3X3Mx
tCeufTKNueB2mHkvh47uT0m6AoX5JEcd4VqAu6aC6pfuUAZ4EQSR3t4Nqf+3ZXCw7zwLO5g//lYT
M4oloR8Hxmet5LALdcVZIswwIvKKQSjYt+KJsxGeq9mrri1z6vmlfpgymn86FHrcHg3ZD0x/jHUZ
m6X474EcbNDp4DfICqdY/4iqwpOA9ZlQ03CzOYttW9FQDGdTm14Qfpk11FsboPciC1xjOsbW8G7k
vjPzL3zrh64gAqZUxz6BdlLD4YEquoE4SYiNHQAiKrtWz1LQvYwL+dHgmXaYw8dotM9BCvwYqRL1
ubqx2LDSqfhZWpW/n9wS9WYazmPjJXdWQah6sH19JyrWgHE+DfM474qBW7MZ8yP9Mc0KI5uKZhBf
3VMS4ZVIFu+w1Gm3MR1Y7OnYATyv8jvO0fkd6iaefzN5C9FOt9DwKS6176u6vqVNRia9CW5+/Ra3
5QeoyHYFJ4Zbiswg52vq0kU1bn0ErbXjvg2lC+kbMXVdd3p5QuGD9pqWwTOleBZZ01PTkFTCf/Lt
hQ4DqvQPm9X6qej0DhcARVFoaMfeeAxKB6DYXybK+OwS809LhwI5EvocOHRxeu2veNN2k7XQyhv7
1eQpahTNnTea7g47YIk5amNGFBdUlDExqH8A83wLuR2ox8b1Z0/FvR8Q/dFtdPR9oDFJvGXfwZ4j
iporTjhAR+YFsPvNJaNP6ic0No6f+fBAgY0YE3l0P/cY1VjpuCdKI4LNEDOw7Hxh0KVkfFsZy8Xs
pfUptmh5ceu3DjPtpncsfE16BJZhJEQLg+3YefXFrxisB23xU2gmQVS576GGLpKFD19E/QlTLH02
IdqBztTAISs5mZLKtEytiiABmOQT++sYQwDwKHderPe+LUHL0a7oFQ/SatOd0dfNhvcrOkmWjtlk
2jCSSN3N5k8mUxwR9FmscstssNlhGO+ehZgYZPnXwA/fCqe4xGNl0M3zk1E+nLQOzfOeD0i2u5Hi
21M3vZNZxBB1TLHEsQOlJYo5AWfYu0lOr2o8E1lucHVWPiaEiii+WhDVbU1WX1zL5lgz5qCEOhoX
KA3tbflfWp7ShCIYocXRbIZDWUXOVpimBxkJWb0yNDKSGFdZMv5MTuKslVraTaeZVygG2jGN/IoG
tbZFcRKTpBmpRJF1W7wm0jHzfa8DvMgxJRCzhHWDUTnKEPZ8WgOVgdaXOxOyCSFPK/4tbeP9f7F3
JstxK1m2/SKkAXB0PnzR9xFsggxqApNICn3j6IGvrwXesnxVg1dmNX+DDBMl3RQZDXB8n73Xbsrq
3OqNWNVp+buR80auQR+sS6gRRk2Vs2r2CLtMbh4kl0h/LkrpnXt7+oCym+xcTQNWLpitaf0ZAH+Q
mrKgNfYGdqyYaifOqGOHacPI8x0NPv0djwx2zDTmMsi+UVCe2DXVdJS2zVUJoDsfjOXQA8LmMHXo
WmR3QffTwvA9/shvjgEdQiD2gQ55NVhQs7c2Vl/RqunDCUJ2JXvfbfUm/IgpnVwEFlgjJbrPUGBm
GKJz0Cb+ukzodID2DrLP3XqDcY7LNl0mETqvE6ERKbhsgcAT5ayr/GPkJkNwEmdANu1HbGyYJxxS
ZgF8NlaFNIT6n2bbY87JaUIwJ+ykUi11zUhXsd0GWyorLq1hApiHz8wpPXuoPLAXutCO4GfqlYGg
XLcdRZjcjNdffcy2UdOrjyJozvCEx2ueTmoj2GQtarjP2IrNvTekAEVGaromnQb0InkjkkUbtOi+
Kz1kRZkV57Km/YNuh8oSRMnR3vI052w4stHpYDFaZn3NXHcZ18MrN/dyb8lXSfs7ptww2naxkWEX
CS8jC5YNDlyswzRdRe6W2CGLAf9PTlf5Bqnps/ajJ7yiZyOn5A489X4g4R71eK1pRQmXYexCOHTf
shSFFV+fCqp8L6hy0HCkrFq0j2WE8KdzLCNUQulq/gTmgGTgnCQiU7TVTdKHZkY3UIjxRYFuHKmk
wgAl4Ma5ZOrSiUZzp3hPG0yJvEney7KhccCmSnAiIdVFrBjbNPwd0JksnQ6/y6T2tej4r4T4AI0C
itJyXJhK8Stc+GrjCEw8U/BZcWm0nSnYRkWqQx+EashaFOpZF23rkg4cx9ceYRW8eTPiUtOtap8n
5R9DG8+UM6Ddc3Kqo85i1j4K6R7RvGhOKlN6OgeUfGbDe6cPOmDL4gOOFabUPrL5jOvUQXfmvjan
j1RnvyU9okluLLdVlVGKGPd3WYk9H0BucGDEkC56iYHeQUdrk3GpRnUwCIrh68F+p2LBW28c2EML
DDfF6DyFDf0RQC2CVYeXZjV045nL/JrniTd4S3MQ+VVEo3WtsJdI231BIK6XlZk/wex3N1wOdiNq
wi5T0St0N6DF5k7LaZlyhxrzRN8+dz1zgOhhW3IxY4HDcjWq5bNZJy8aB4Wf/5WUZxmjGa9ETJA8
uYScCcDm2OXOMsODGRlyq8MQqA31lmjC39XzbBmY6z4L5dvUJzctfgMw7tDiKukOwr7i10+cDfMl
5INHKTSf8DAEn3DcFSrZ2orTamrmL3VgvC6SiNklqvXjEII0cu1X06Bxp+vjvwz9j6lsXyqPy3Dd
qHtPla9djffE5lOfQ7qQKi4w6mm7yINfZFK/xTsdr0HrpB4pRHPPCPXq+tmJngnYhr7zHOtr0w/k
oW+ZGrXWxWQzMkDlBm+tCA+gEZqvsK7UvDT5O1kI8UpZ3DmiglEknMpNMiYbwZH26LodQlrCvplc
5xclhJeqc50jaMbYMVk6xQGnQmxdE877pg4woRJUXqUdHYXMO6zpdpVVUwcVI+UScF30pfatBWzc
K4ozGa9pXMDYAPlT4R9ys1PsRG8V2+ylm3kkYoziuQF5zs49xwQ0ko/x3IU1NN09KLKbFVe70Qn1
01TUf6zB5DULsltpteHeaD7cZM6zBuFbSEEdwV+gfokNRTLV2N374zWWeYcd8TKUUgEFiZd94OMd
FqG2iK1eXEDKLMtZaQbQtNQTC1EJeEgXf+DtzlqWE2Nv3q2KPxyA0c87r53N7mNr+/l3i1bkJYg9
oa/Va5suEcHOb8sWcFM62g3fGore+NWaprHv0uKWM1KkbAH3MT2adN67lGtWAvVLBM3RtelAHLph
3RgmiUdan5a1Jftzoyn2vUNDyQRpb0Zoug+52a84SmKTVdhXElGYdKG1jyqwsE118d80AHM2VUgD
U/ZphFqxcTijAqOHheuvnKa9x07/rE3wyWZK0ap3uW5I+1RVgcR7YO2J3nwqiRd4yFklJ0lPFpL6
OmzqiL/JIdXCjZv6G7aR6xaS3WLgddwUCaQSExNjmUv3nBd3QpzHVmRyLRnlN7Rc54Rkia8G81w6
le8ENgL0+VeMafXWj+OnXmT1KsMj45OFiVLHXChWTkmDKDEB+RUOL51oyz1DVkirXHLgZ2x2A/9A
H58qoqRrm2IbPIIUxPiymXZp5+wg8aNw6c7vAvwEZsMg3I1JTRw7L7fuQAuV5cmcN2HNmTqYCDQn
9DMiENO75p4cF93CpKLdA35JJPHkJZhaGu5hi4lrbJaqb0Xj7br01E0a0j/Ll9pKxTNn5IOGa0YR
PWQGaHxSCshYvDVXjrD8nZyMhsuTZE/fRpQpmemJqYaOlai9CQvJ1Seftc47nWW9EQ5IDU+iziAU
NNSI5C72DT/UyL3OnU7dqM/xy83kwC/u8fT46ESD3hBVxkBiYTRmD8H/PErd8Ai6NlylrJjoUKkP
sjKGs6E0DncOLYszxst170MIHCOeKCbKeL/H9vA1eFqx6xm7F4VCOey1mnvhlK+xIYrlmO5wX4G0
rjtITBnycR29ex6ftxTiNaLeuk7p30vBu3QNXZp98tX1/rLqe8mthrCtRbeum8mRDfHNNCqWt4JF
DiyoYt0j7y9+HpKMM8cEQw2P0HSPA7Nj20kLzZBnbxgo0DcHM8Vnz0TTyzJGOOGEyG7l4Oc5DWrM
o6vMqChRx+tIVommY5JbJ1kNNMKDxme1ibRokNAKsVRWGnOt34zHGM18lQBUwSAP4J7PNoeF8hI0
0cYp+5MZt8a66KbfkVcoAnqsJePuAwzKlgmatTuIxAsdqQfHsxEdlf806iYVRE6/aaCkHR15FLX0
D8VUP2SN7Xe+dmtBvyuAWy6TFA2HSp8L79eXLOXDVmvuUo82ZsH5ydASTHAEKjZD3u6x8M9lQ8PJ
G2sslYa+LToDsdOnnY2W1pLkk5GvnYlzj2kuYsojdyVvuYXMbWMfjv2bj7+YoyrPNkM7ZiXN4dmu
P7KaOji/QfhNGMg7MjRarcONzDhjdUaabeiNxT2gbAxYVk0dboX9lXRHywHDsnLK0BL7SReI1rR+
X0lipmsMompZSF+yyfDPtDpTPbn3RO+uZWbj1nFntLiTD4fBZb8IHuTIuvdEcKtb114fUXmb7K1g
fDPdEkqI3lecnSrcsQFWKcTpLad5Tv3Y0XGxqGpZp9U1jAvYKf5zr+HVBb3xJST6O/74ZVamF6ZF
1kp60a/onTxPEbR6aLjVorCbJ831j1QjseJiHdHLbKMF8oKZJFmq31hakz2ZAvIoVB1qNW+QLMvG
xZDC7YB6vrQI/nAMt3CoVRxaW3fp2+Vp9GcFd+z2TWP8qfyEgmTRc+1LnuoQ2aOGPLGYinMXiEff
0h6BP+cWZlW5C8JNSZPxpqf/nXXLpu/JnDsqZ4MF/EciIC7HiE9bUqbknzDYpe34G5kUimlTczbr
OYAGtySlTywYqFxLfWxURtw+Z9NzzlI3gDy8cDtISCD8tgFeQGF2VxbmW3Ms4Ms6LZVSGSiWwvnN
vNMwC3BQbZX7y66cgvZT1JOgJEYw1ql5+3nwI/N5rBpt2WBMXEAqc8mmpA0ZHoynOXYy0lRZBgPc
pRnU3+E9p/PWCXScYnSaFnl75lzJbRd+8VKQaV9TR7uwinrjDYLAR1K6O79HK2cgXmUxykDpuuw0
HN71XrH6yST//9qj/1dq+3/MbP+fNPiuov/WesTf/yewbRj/kq4kegTHVcJ28PiTfwLbmvcvwGse
2oPnYEWUpiH/ndgW7r90z3YheHAJsm2gQf8ObBvev6Qzh7xZ/oC1xDX0v8lrO7Zp/re8tmvO35bt
8U9Z0rAwLs+lSP+l9EjBy1FTGR5EEHwJe9rlbf6cueiCWtaiheDBhDeGA8Zsh5ORkw3N+6rZ+IDh
NkBIBflTh3XdSO/FhArVW6l/CpIXpKSC7fZQXIJSbNrQTo815SYrvU2xyIviYgypv/fiMb9oLsFX
vIMhoacmuni1ifHXR3Oc6KOx6ACIPTs+8vx9haNytp6l5Fn3g2oXVgXGxrI5MxZPpg5NCYbmMkJq
vhimn140lA3ColW+NXB5XqYs2qZ2+sdv9GzTsZA/stXcpHrKPWwUe65qBsUmKjm3aFdwLCiPrw+x
jcWR0NC4GHNbXTCOaBsDQOcibLPgQrJrX+b9XpjYhkVT9pcws2ZBll7oqKiGs2rvwRCn+24wLibD
WzshJFWZmqfNabj8PHitHC4OG24W33NQyjTPmddpezCSJHfagjmxn0yCsk73N8SJt6Nitrhkyi0u
P78KTMIQU0Ro0TOhj4UTT1LcmIjgP09FmFcOf9yQ45wvgCEaGJllLblU7t0Puugs6IC//Dz1fluX
a9LfbFiSul2nFOpRItU5QNTT/3z4+bJsCEMnKDl6lrgnEd4z8LJnZVoePh5jhK9u08D085vI+NrZ
8llxq8g4NZCjLshYtFESxFkU7F8OnZHsI+S6s9CEe/75lTH/qgza1TAUbNRYHbAqGrUzVEDt/POr
nwcqJ6kVtntceYSJGneEJ9KVJZNnm37FXDt3Qm8RCdeJETz9/IBuwjPPmw582jyhgvbxqXTnAX7+
NuHwcfz5fqf5jTMpAqzIxBjPNC1Qy9BJSGH+fB3w8+0qjZU3FKjfbSVTCnrxE3Tk8VHK0JukTUPj
SPRu1VQ+TkLMozTTiebqGfg89DQ0kJgKbtdlhIVZa6LfcVVfuwwRki0Wu6GM8y5QsyNpF32tx0Z4
0B0Gkq5v5EvbwP0d9D47O8QKYYmX/laEXX8ofesOZCtbZXSAvTeJ+HZKp/vWrK8YbBqLaDfZ5rRc
Gb1LO/XQU8XgR/2awc8n1SEx+g52N0PnwernyjrnDpjijE4rADdxzwI/687BBMrAcmTwMjAPLk3H
Hz7y6Fnr2ktoWHhPmTjidP45Qs2/xZlMfhlIlcQtJQcfH9tSECVynbYGK4Q4CQ9Yh0DR01xvde14
jQaFb6MM1FOv4fp0aAJSrSw+JcYROby0dj7XL/oNpW1a/KqY2y2LcsZEkQsTtWZtBbz0Ikj8HY3H
zrnqgdmxB4v2tbS1hQjw8EaxKv5IvSRAW+d/CWHfvDx4D0nLPJlkgUAx6+XTOPu+agufWj//nmfU
3klXWH0TLflbCsZFQen5yZ8MwIoGtrgxA1BhlvlLIG350rXMl8n0y7Nz7y8so5eBZeKrrKPtENAE
6QpTu7EtW9YKbyLm4ekSWW25Aqn5GZn+uB9DN7yUXMSIvRf5XWgZQcNm9F9qG45QaJGUJIT510zD
105N6hFEpMeTEa+Q4IXKBREWD6VgYT9yh9AyjdqHNHICLNYSt3wa/Q1jncwr7wXPbT6jrByoWPZv
FQfxfR7iadJy/9hq4/RoWnzcJeG0U74fk9ynBqLT0dDM8dcIFKpio/PWxfWrnZH+duBaPxls2fZB
E97w4RarHCjb3dWztxylfx1Sq0Rsv3sRLOewgSJM2rq9S+35cmNUHqWaIW73kkS5/yHzrDr6YYOH
KA6fPLs7j66OUKL3H5N6yqnFopWVubMcADrH8X1y/7C6t+9kZ+1TZm/01sAuHELR0WOdrqHplo9d
tfe8zLhULRdEOLRMltSGYS0ai1/FYPBO50PTZCVcZWsz1ZAkSua4Y553I/sivpr7nqVwqaMY4pA2
eAwYVRq0jz7mQiGH3jl79HDcDZoDYKele1Wa2oy5r/cpUR6+Yb4dogIIL1j/6WDyzkPnBFuP7sxV
g7kAa2m9LvE4ULNHwG6MgTdYMVHcCLT3Ogx172GkFU3HlM/omqk2pgQLl2U52CZ+GDD4Ic95fMsT
34PB2AwPKxnfRC+Lp0iLvV1VI8yNWnFPhtJ46G5pb3rVhduuFMajS/Rnmea33qYqHZVSuzoBwATs
lDAIClGeqig4c/dDJ+kcMocd3rCs9rV3BzATUAmDD3HK7ZaD1yn2rJIEqBfcPRtHXYJllydGHifH
Hd91fO1eV2xVJ41ND4xhz/KNrBgRwU1Abx0jd4GvLCzsMwqkeTXr8FlneeI4uCRJe5NNzOWwT0K+
OzD/33ZZjg87AElYxBqnKDCiC9jUxSuU4V2XhM6jYltt2kLDEgBYJbWTBgwhN2M/LaZLroM1hiPY
YRIbt0rq2oMaNLmdOAmtne6ufl61ov/0lFHeVMORvI69fk+7w7mIgu6J8oxXp4Lk0vGrtYk6Z3ho
pC3xQtJUx24czkSarGfIlFd6ObSH6XYAVfT8dRC+toEoOT4GQWk2q6MnPjG7sK3EGfbYfXSb9iHw
nm1LuwBdrSu56FMjOLeR/duvp/6WNxCkDX+8KZn8HSOuRUkc/pJV8IUrp1nTIpGudLP9HrO2f7Km
nVnjnXL7bKeZWstZXmEB77ojSxAWk3zXPk1s2ypwN9Jre67Wqfmo/PB35eTiJmN6t7xIXmRU3Ryc
hY9J66HbZ6SDm2n28HDYe/fSCRAG5tKzYhtTkEy6+sWX3vDNMub9Ckf+omHX+ZrmhqUv2eGJ2Cse
ZE/DdaGlYuPX1BLNn55Q4hXEqH5OiB4u9Jwfzh2r9En1DX0itNtK9W5WUzU/72rTEjPauXbQrifB
1q6kX405k/tpVibpHnFh5F94YL3NASxi+E2LKHooDc2HFO7bkMF7dDNc8aPH+ySu5Z0kNqy14q1D
ZF47I9nBPDdfrKx3cQIn1oFuAZ9Pzgi4ff5/Djsf4TWMv0Jj9or5pXY3edOCNBwegD9pJCinvTOx
4bJIBb5nPTOQiIZjM2D1yzWzm69irCbSd8SkwzRj2YsW7VLNQHdUQaxnfJ96rTtA8i3IuID6IN16
pwE23nPF0LykVhsVxB//Tr3dnvx6/pR6LmvoKenod8u2kUzjV6etXrxAdE8SY+1WdNwuMhpDms5o
36E60M7AnXfh5XpPfLMm1xyM9pGWNoN1TSiPKCHE6qfhXXjbxgrtN60HZNLE51r0xiLWFeBcA8iT
RXZUrzyIeXp0TK0wI1GD4C/ERKJEbF0m1RfNiepbH4uPWEweNe+FWukYLraAxIEQlip7VBy5uYxz
j+SmKI/uwChggY/WZnY9CY/pYMnMXw4Np/SurPH0sk2j04g+dt2Pna2JuxAGLfDUxPdfBs1olzjT
OpbYzS8waPGjixBdPdZnyAnGJnSC6FWfyz7sms9gKJzm3SXdBKGYqgzGugl68FmOARxXLj3vFMK4
a2IQ+naULz7bkLeQ67M1xNN19svcUd1BRsk3N/PFrWdoPArbG5difrWMKIjW7FigZ2QUURmRYGna
EeSyvGg84eA7xOkonrlPc13u9ENA8dteGYyVNoucA28QKk9N2b3ziefp5OgBQCHd/fPaaOY3mc7k
OuDLJ/NRYwAYBv2dq+TajBq5lzqm/59biAxB0ozsbhZZPFQb3U8kcd/xNS9HebOJ2y466iQuQESJ
17+P4zqAxwRZCWd7w03zMldhLhDZ0gt+sJIJcCq3el0C4666GF1NuUjZFn15MegVcNhopbW1kjZD
jYzi5FS5poCbapOd9d4ToJtM+jprkxINdnhSKMxqcoZLU2ufdVgkpFHUH6P1udhbSXseW9Qkl4/4
wmDJue58h1qlKQNyBcge/ww892xuyhlNdn5jTY47iL1VwIVFmWZyp+f+FNtdeOwt69swHLGz2YZR
Gdr2WwgaMRYTRK86BUDKWYDa3l9DK6p1VcpoWZq5XCc6f7M+K1eUz+GYn2xdsasgQtEq8ekBWXjP
M/UUEAlfihkAoLLgV1g3oIHBbWO6M6irGdgcCk+JnT45bwUJx/0gjYxOH15oNt8uB2JgJtYiHqlp
G4b6V6ahzVOzR2iqHB7RxDbnO6ioDvh5CN3hl5P72ilrA9aDwqNWpoEEqWNoXsML1150v/DgWBu/
Tc3XXgrOXxiGgj+mq0XbsEYbLgKjxJdb8Na0i6PUUPb1Tq1SYEgrweu1anHaHeLSveit9TfWhmHN
ycM/qJq/xGYVVx4UoLDhTmj1W1HUwE7Je1lIpyXZ8d/cvn7Fhm4+R2NuHtOku04OQiNL8PB3bvQH
wg/WXReImAn0sEiwcyFTqX7ZJeaMXK8uiZf8MnNN54geYXlIQGphzHkknT7tIosSg5VUCay1QQHK
l1utrBVCcGptqZPsn0Si7pkBKW4o+7NtERZrWLhZQXVU4C6pD8K0Q5fs0vCpq9R5CZrQOEWyGAh/
ol/HYXnMXRYCydnBYLSGcnVyA33a99Hw3IQaCFdtfI5tecs19DywE7imM+f289BlQY8J2vLIaIF8
i/IYls7gSYzYyMHpLIvbsHaWElv5s66G5Nm2iBQmcd7zMpbJavIE6mtleLeKz3p858f149E6eZXt
PpWaQRuN/jVAnNpoDDG+SwLPo4SSsq2JC49KhifLw6zcKKPYs4uhv4TMkEc3UN2LY6YGXLIdOZbM
QSpgQz815h2AgrcAJTLt7dZ777OGCpgIj5IJDoRUfZ2eRIuuqzCO1PAklghia8Il4b7sMcDS3EBA
qLgRK3lrCGnsEL34QM6vZ1u4bAbdgapMfD1lVWBKUj2VPWPavLDwO+qZGhcg7ICcAVHawjkZbrIr
PzZNn3e0xlNL4mhBsIdjXaw7hxtSzM4ootyUPECFC1Jpx//7UOKV4UTeI+GSOdBG/8pPIdcZH4qd
qYXuyqDvJJi6amu5/Ug/t0Nzqb31rVBu5sVOQir2LHr9K60cIEndus318jjsKiNonqU+cKkESzXh
k97Obkg2uXP4FDNx+c9DPf8qCWb+TVZD5yvqdg/KqHTPfh69dKVNm2QE7A3J3m5eodjTTNw2MRkg
zSgO45x61XsBRFc58/aAHCLlnT6JMoypGBImZ06+zgfMVBwrmxxyFLypwZVrLGcHr45PfpXjBug4
ALH4MwvlfUAiiS0MIdA+HhR2wgzJ/H6NvccCShE122HyuZxLrpljHL14evONSRfzKeHlk+la1wj4
FeoZKcQ+Sap9FGk0jbnmjG8qjVM/dds2TNKvqcEAAAnaeFH5CB2A7gK0LrJBYKOmzhCvjAVrrkH6
Z1bbOhu0sn8aPOPbGRJ36QTDXXQRZ1fPH5/tFNc4ljFfmecwH+u3KfZILrmFeMVkp2+E1o+HEuLw
JeVz0zRg43PX/EXfavia5s6x9YviIQX3iTZm78Q0HV1gc2WriHgn519drl22ycLHfpCH4clsbHXE
6/FOb26yQFmrziwMqhPul2wdEPV7pGlyMgHpkjWOmjlC/ZGhtt4BzFQrD+etZRmsZU1CuhUwhUVg
TwlZw4ul2ffE8Og1Cr871Zz9tmo/OR/9lhLXkNPp4K3nxHNS9PuEfqdVAnsWiEQSzu2WGouePL2M
zXTp52OB1WJfKlPg7DWi5JJlqMP2hioWhFnK2hvLXUQST5xUKAF6ZB6JsBibQobPPcNrG+vUbVLA
6jEXbLnCe4vU0AziBT2Gn04udV2cSDcFW83S9WeyjTPQbY8Hh899EwaHznM+G0tO246J0Jty7yUm
PQ4onTyTW4PFB1djzYJODyNt52MlDqdOXIqEelR2THRG287nz6qksCkClWTu+OxHy65h1Ap775ta
C0YPhIZ7kuzYLB27GHWnhNWLUajGOeGDluImesbefuxHL1t5MywqrcfyXI82+BvO/EaOGIkJsUkT
87l0xJHiiD9dPPtCa7wWZjKKYximp643v4LQ7Z7phXsLItPdNY2L12AGW0EAiufSzJch699dHwII
Hi4O7w1kLlqFpsDeWWAJYM9F7IJkQxJPss5K7AJRlvA31sSS1p5Uy4iSJVg70njV+cJc2OaMtCNJ
najp2tvcbQwSXrR7bkZwbFfG1m/GUCL+tq3R+tQch4zCRgALcptEgBg4jNmnEEfZPczLtbDdXURW
6sr+H+T3NOyt1NkapCcvuWm/FhUbyL7MP9KB7HBYVjcVaPaSHXe8agEKWk2dkeglEWsOrrGhOGOp
SZWv+4prD9iHZ6sSUH6cdD+VLon6mMlKT7Q3bqbuJar6FzMpzpXXg4oaG5boNfqv0ZzNmvLQqQUb
whvPj81gF/nWg6v3WyEmfZNXhM6NxiDNE7Rv3IP9/RS5h9n6eStBdTHR5McWpRxNDmp0xv7fqgcS
bql8QaYlk8LbgTv2pzt0Azt/Fm7kqbOzX37lLnuMqkiNlZppSDpVs8tcBbOdEUg3pTXoxBoxbGQd
DX96Yosbv4PSrmfH1L9FqqhXWqTNgGUaTkq4gnozdMBOilXweyDDv6ddmORqelTKVC9RjCtUYOyq
jUg70AuNrJtTCiROGtP9rq6MkqyrgyJo/WphnNLtFm3aFMqLFw9sTL1qmLFH3w5jRjBj1Ltgkwr3
O0oUXSMRPs3EBlBdBHGwJrAtFoIKi4PbBqQRs8HaDpDKLlpN14HTeQerNjvSbdi1neLF88bxhPfG
Zv7kQrISeWs+1cNe9mTI+B0GHDtn1Zpe7d4bT6Xp3fXEGNfpGHF0SzN5LcWfmQZ9rUvMgRWGmqVS
08UuU0hVphBXryjWIAxySkYb8jVcka+pr/fXn19ZZWmutCS5ysoqaZhwxzOvYbYqa5xqRSDlYZpL
NYdgXiM73rRW1DDSNzoASytyPHCdR7jJGIqOJhoNnPn84NEzsfCChJufH5JeyCgPs1t1Syz/EeFA
rACKcOTbKN3SjmZdBSezB/OEKyxamTyRx6qA1uOraR2Y/V89CTD6xhXsWNVTeDz10eyhfQt4LrcJ
qO3dGLzynx4z3m4YhgLAuLzYOZw0942n1F57YHOnipWEQ1fesurypygasXpg9CJ2k7UHP41esozD
KKalfVYF1EoFxS5lnUa9tkMV3VzW2iZs/0PcDP/8CiUBf7Fmn32peZehU/TF0EZehYM6/fxWWjCm
NuVIRymhDLS2py6l0pPk7tEpxd5kb3cpm5ZtlKIxckABgYPCl17IwDRNKfRH1+LL+eHnD/C/IM+k
3gD+Dw91W15KMnO0RDMV4QUj1j1hBmtCPX7z+8ijS+YNnWAuJA+TN0vDOjAVBiR0KbADzlUz6tDz
KpecwF+nOjG3k6tTiOhH2c2gT7ey4PihC6y1dn4XwuN7CxDhdpZWkH+fv2SjXW2bHocQHjw8LxRy
AJoFGJFF35PG2JEkrvkGwRTfh2YravaEd2tK55CWw0szYb/3w+869Z/bVvypCeC8CzN/5ClOaVcL
Ng2p1U2q6CZtXQt0KZaqWDPQ/O3gRC0v7k+Vc6JoyA5RDYWdd8yN/HWy4AP0wzDeOqAkmwYL/7ny
SwskIdOlw6UhtoPsKAyc2h14zH6wdq5V4s9x8IPF419y0cGyHsY7xzES+rHxh/VhtG+cfuf53CAZ
3T5muj7H55DmLFKnCyJFkAhsSZA3/wvohCFnggtBbJ0MQJBxzFVWtgtnvHBrr9gP+dvWJ60Lpxq3
ufsRqegSNqiPoUWrQ+IWf+o3om3letSndF/kFJOAUzG2qtSdhSia8FJnzsoWtg4vj7AdeRQm3rg5
6PEQ7HsjDBbWG3Sd5jq4ySeOo5auwQWTNfssXDNXJ/aLa+N66aUI3oM83g6xnh301rmDixPXnwcy
ohwIixu34X02jePKGAShksKaNjVHnEW/rfCZ3qIc4tpQODbUaCg5UkPi0/XumtI0flJWt61xXW8r
QKI8HWN/KShxJESOkTTFydcNXbsPXPUiXApR0MGMfx5CtPGNWZkVQ5RalZrNIdCY/0qXqX4p4dA6
sfkRNwV5un5Krmw1cKBQobjsNAdPsXSfMXy5SOcRHy7qnblOxvSCV7Fn7txQYAg1Lw2Dz6quKpdE
FoEG16NmKclvPw8q9H1eKEtfWcLwcOizYS2bcFs7DglXUelXEh9g8lpt//PVz0M5mPp1EglYGZ0y
xgyQlTHoxyCUYICoSSc9GG5oTEGQ5F9sqFYDk2IM17hXw9XrYudc5C5Rn4kMeMLpyG/16ubND7TA
axdqKKAzFlSKwHXfkC5Hk6lrewll7GzPcdzSgjYwDJcoKMctuhK22h6lomo9m5PTaB4jTJe6Nto3
oZhDbM+DkEDv+60cEqCug2uuc9DNF6PH62KY62LEYl127mMszOZYJc1/ffj5PWh3tGtEhnkwm5ip
YUyfEs8In9PEv/k603jbe09secloF3NrQVD7KzYhHgdSJ3+0lUt6082by+Bm5CU8c2npefHIJ5yB
aXJw4fCuiDIi33vEELXY8A8Gk+bDw9cb4Ji6R3qrdiRa/gTS5G3oDPEjEBaBeIk1iIGDL93h3XJi
68ZcG7+g/Mzbt6OrV86zM0ZqD4yFilEKjh+al6tly+Xg+PPlZENKjFFRGgDRCr/jBaw/LWtiDHDF
wU1LyokOMypuH5Vuf8IKsa99wHFJGZ1z4J2xjurQf2+HVBw6SoaXE7uVdyXhAxd16u7t/+DqPJYs
RZpu+0SYIQOYHq1FysqaYCW60CoQEfD0/yK/O7oTLLO6ujuTAxHh7nuvHbrqMTnpJcbPcAqG8eSP
MkDTgeLkGtiRfTXpQ29iWUBXIGVgk0ykixDYvq27tDrlzH8YTC1foiquTlE5nxFMJ68Sjv5+ahCU
Jp3y3w27gqFiFDvLFu7RaRXyVdsdH96MZy3juLwBKjv+lsulpWewLgGFBaHhnHk+20cTUVtb3Njf
ZZZcjTAeMfXX0171VnkA0FVsQa4sCkU1nGLhDqfSx4IHiCjeBZW0b4G2P3VQmu9My/rz3LtHnSbv
IAHn94gGw11l7vP7O2SayTGQfod8mFMHATMoqdFP+sUYMU0H7+liWQYFSZNCItXiLNglSMBEfvVH
Sx6yIezPPeq7jelO9jZuzBClrecSIZdVLkgpQE8lbK1jUJDTtVTBnT/88GXNj5ZGrHJkoo8Iuk7j
5FUPfOIV+Yrp1m+i9kPWEci6xtR3jgzt00nLX0kNT2Z2ozdGn/iC4Bc3OdRR6RUKmaH2WaX9flcR
c7PCCMoNFW84vfQlc73XBivirq+7f3B/khUbiMa0Ups0ecTV8ASdl/GDmIDKkNmFIwWNi6n5UxMH
dGHQDm1o7l6lPNFKXKxKxRtjSbLBgFd3ufWgKiWgOcWapnX5F/6S4gNiaeyyeD+B6Ya4iKS5ikl7
4D+/pi2uDhQJBNLl0tpEpnjHuogAVsliO+X935BGOM3tKjgntvPEd3ybIcNcfMmuLLyAyZQ0jmIR
UQgRgG/TznyIAnM3MbpxEhP3Hf4UuA+vYVTYG3Ty03YcZXHRtuqwybuwmgplMSEvV4ivggNlMCzZ
hDk/AgaS/ZbL1JbyaA4lkqBmOA91/XvuoWXngkVJu+4Hg/Zxq5h4Gqb12w9YymwfBKpd9MToFUQL
2BZ2c8N5VKr6jEPnOIvRvfRAXQEwKxROromHOv6DidRfcCi1ILYpqIx8AyJhpuZBnVG68613ETeH
Aup4gmeMkxhinYFkw3VZKH3BWbH2IjoHUi8j/0L9HAviocaoRNyikcHWHkpL9EiM2QAAedmvyKmI
Gmuc1zjpv2rPmE/Eh3/En75pHAM2P9gg4DN7w6crnTFdmKoGdxv8rIZbSjHaCXYRx9Q7d+T+A+D4
CwBmfow/4F/miEr5V8c/7qTUDkyv2pJnsRkUQCugNCdf0pAjfxXEJSShFbTNV1Mw2A1zuoxU+KuE
WZZKnDfdEuAHwy5c9ai/ITEpf8N8go25Hiiy3Sk/US8sMNFt6uEqlC3nfCuvDib5OTRbIGsnZf6j
l256aBH3b4uIHMK0APoetSRShLmkxg1xQtYJRg5biZsPBHOdD136YvvmlvYla1QcxDhDloCivnyQ
uhiuxwFXlCn8m28mzrZti3/51u8QSJsxvxXtddpDRbopXdhsyMEAbIGsgqztJPoaV4FGTTPxCPYU
rJ01fWVT4azjkvlCy/GvGGlUkfr3iuzpB+e24FWT0yCsZ4q+6aWO7WKN3J6xkPzTp3F7RDfECCnD
pDi7Cb1XAaSN2zZY6S4fX9pyIISgWBr/bEEgb6+iMmkUoXvu2gTttKwuQWI9u47JaqDEcOwa0Nhj
QGcqm5Cm6m6pF/w3P6/e0QoRLkQicppW0VM4b5PP7FJWAePgtq2xADLQYW5nIAhGttpbS5Q761iD
RKMPcPwlACrjiA469MmM9XndMn8NTaIrYk/Co+vDi5FX/V04zQF599puHftpObO8eV75wnRsSySB
2cSPNmmLU0qVtSGqOFjFVe2cnKr9KhjrY6yQ3hmhszY8CxEAgBMZkQ6q4/ccQ9UBJvy/RlVkh+QR
GSlWUB5FUuhtOVbY4vAUtBLBidHuXKaua0vC1CFtPt2naGh2VtL9bozpR1EP80HG2cZO85gJ9GAe
w9A5542D8bGi+J5DWW/IGuk3Hp86fdNiO8SvQjk1qnsbSaODq6VBd/+h8Moxhyl4Z7LoQV6VXAQy
RHNICqkyTXeTNiG4TtnOtFW1kh0PbTUiuiFAcEgznCcOcm1hNeahwObithUH4jK9OWwSJ3tOv+QQ
gkdS3X5S01da9+W98Mi7yRBUmPS5muyX5brJhfG/XCcdasNI4Bmc0k6eLPEf/mH3wlO7sdEF7VtC
KBmSoGnqsICZ0iSpgmVv4xki3AUpjs+o9N/jmQxfWXkQG1pKFMrfMuv30YQxha4eGklSS1rjKwjg
Hqmx+lPyDq3GZH7xeu814TcWZfPG8g7VbtoMpX3vk7R+kawEU/OI4wooK0/BTjsQ6lyNA7E2eXzr
Qd3w/0BLyRNrV4356xB/po1tMRzEV2K5/5rWJoBiIGcZwggIb2I5apVxOp5p0oiu3KNqIW7bNBHt
OwPyTmZUexSpRJSegxnNHgZMEWCwqq20PqZ299HlJitjS+xQ0o47t1V7apEY7yqxrZ5vWLsxDvtt
Z8NKMbxfBb3ydsKPj1pUm0i4Z3Z3Oyqj8xirmxfAcJLshdCAwZkYLc09uYrtpQHoe38lRNtkgRRO
2C3LFI84NP2UJLEdylzW0UxNlww64IphOEPR9qcEYGM44E1F3D37dCq3ZeDSU59cjv0AXmUekhar
KZsWz0PWZ/wXi1lusbhnVJG3MAHlyXO1sElo2XBjwTG124ZEcbhJcufYxIbH2M7fBTifAKti7ehj
wTYQIasVob63fYorljnVPsNFqbr+EFpLfiiw6J81I5AahsRy1GpX0KfQ79nsBw47LD+j/wHSGeE8
n3UbLDachCk3R1Zi4Iqz71Q3iZYRHQP4pbANMOcWEPv1thnLv1noX+RcncKJdFu0kpsszlBDdhi8
xhTGTPY1peVLl7cnoTCIFQ7nnJhkSvKHE+sKG/WPoJ+aB+HdIdU9gWG68op91aqFX8Esty7W5VRc
puDDiUdnLbzsv3m3XOMR4CPAi2SNZTbfAWHYg3MEz+qnhFqEp2Eo9dYtLYT/tQeWHumAeYnb8pZE
CmgANxjzMnK9IvspInvpqMmXeXZQx8Dx9SyrutCQVDWUUTIkoIyajJBn+puxxtBq1gz3yW6PLROc
ceZExzZaOOQZINsWy8Bsg92IcvI8kB8cG6YWbODdcNUVDzs+3VU+oAamEkRAjHSYdsgOyE7AIbEw
zn5ZcHqNroQx0jom4y7G3QFKBs9wOYETgTjzYQZjyYg+2FkOM19dI0ibbDz7Rupa2yGsjCdsIOOp
h4Zwq6ZIT2Fq/SSXxESY7QYJ+t12V7LS3kML9PRs5c66gusKaY865EI0trFXnTHuYzo7sLS1d0Zr
jeGyiEooWbJ5k2Ggj3OJFWWo3ObNarr5YTHScjDDxPgtHo5peY/vr9xQANJtcOQuf66qyb9nHst4
4B4qewYQIcQlyXBcomJFqCO0B/lXVenDVWSNW+xTyfJdmX5oWScnFehsbymZ7hIz+a/ATLm3EjNe
dV0vL/ZQf+W2Nx2KCTlokZCGOGeDd3B8pfa1a7vP2KGjOY+gSbVOkAPS8AwIkGEkmB6MZaQWV1Sw
IwqEtyawT+OMpyYrLTDLCz/W6/DAFt4uNmAwh7HzboIieWX+tp45K5Q+3YrRd8lqwc+1qXXOnFpP
VAGJbd+lbjVQ6bw8TGXJqY1gwbU/esE2UpRDstFEpQRQZJHA1ifUhsgLg3uTl96D0RiInjZK9u5Q
FltJyY0iNw95PGjDC4AjFDlntGsbd9QmdL+mWve6KO6Q0j4UnLhdEMiXwKgq7OPPMqjCPWU6Y19O
53cSYuhr9+2EejpRz9mieZDbcbj35Dx9QeNMhdzU2ZT9UJH1o299HLRSkRgef+KHQh5cv1VWCxkg
SzkCsX5siMBqN4wwc4gn9WYMUtQydgmxQpMxX5TYHXUFjPBCLg61DiwziHXOTtEyXbXSiO7dclHE
YZImgD6tNXpm7x3Llb9YHFqiOW4QGf+DhhMfa0cYd8NOnvjyCEgPre6QKkLT2zEnDHg5HVZAKTdo
gyq1180Q7gM0C2f0FB24WC6T033iW8x3QxwxFDDqV4ENLyOI+1o1Mt7RinwWuYC7zfRPMnzfIGmY
D0MTObuurt8npPDrouXBySarPTgZXf0quHhI3piJdxi4uHXBCZmqs/ewV/HpjfOZ+Cx9igMe2ypX
P1sYLx9GBwsWjcrstWCBwvEr6sWnKLvwzRjdH8oG8ZVOhEpW0N6dIWYwZtVEZ0fRJ5qU+E6WyvBm
l/auEBJkxww1hVIsvgfLhTIs2NQOhmjClEAzKfYgwPfqLY7mg+DheXx/x6sMJtsT7C04oDyHdAZn
uXx/9X1RTXbLRVqcGonurDdrFEd+iVKZ2S8aMXu4YFwwMtBCM6DaIbxD3JiPTo0oyV0onL2DbyBC
740/giogtKLPWhVb22Nb0o0BOCBwrKszHUIdtV/WFB8dnbjv/qIDtsiatseehWr29lneP0dkCo7h
ys+adhmOTWJ6Jrt4WrSk30qF1CoRRXN0lm9lUTzQAdSMOWpwKb5aYq8TDPoatZrR/Sg8H+8l3bLT
RI/sJHMMq4AHSTBqFDchLIYbmbbT2kYhhtTR745xEPwKVVW98T8qNmHhu/uIuudW9u1rA5Zi22oO
Hp2Q5nV0++hu9hU64t1UYlyNvbihwoGhr4KsvyTFvBllSmjUbDor3qBmg2g7vSZ+JtYMT2BcTNm5
r0LxSof7eextW/0CfUafjfCfagB/xpF/3y1iDeHO5kPEPRyCLtqbLZJn11LJPWzLBIcbi1lCxf0K
NDuvx5s/qUtcSvMsBVoUYyIXYjVMAO1Af2fnIJKweI30/33lozA46krTgIj1+fuCnkqTPgTfr0rh
Asx4wRncR0+r5ECiQnc9W1n3rLxOPvMh+5lJ3pDKd+NruCYgIju3qcQaw/SUghBzLts+Dst2mM/Q
3TxAP7bJAWvoH3Ew7+mXGse2JC5deEqA3cW2jADoIs2uuwKoIHNaElC9XL6/+r5Qf47L/IlbSF39
zkZaX+uQZYdQ1ipWSAjoWsKt0w0UpNV2KBH8iiAzKBfMWJ2D1LuoQv3hANwuaT76lQwllhkMf4KS
aodLqf/o4/4JEbMgfQSxTle58llmI2y0LMxAKI3gX76/jw0ecszf9FrzvsCvJYdbjyXz+7shSD6K
dmrqdfGJHXLGHpTMNxdkzMbs2S2K5c++/wF8QzDu1hxsQu3kO2OAhtDBfz/bufEc+1pdtAV2SVry
6TouRynL2+csYM+qrf+YJqEEpjU84kY7JxYhBx6rN+wGeyazzZbOiyX8aN/G9OD4qKe151rUiiMS
QKYMXmVes5AegsGSs9a2g3RckSDnSV1cDXaPfR7Hf2gG5NeEyghXKho2MHdp6sX30Lyn46jPwkVN
jEq2WGl0z6ugcAKg5LG9TwqXjSptraOFuBMaijZPHjGcGCZ89bI8c6pA0OlP9+8tBSG6cyVJ7GBb
zt3JZyIYKLcPHHSsTZ8gpEcMS6ZnW9/LNrtFZSBO//tOdeGNUA3c4OaJ6BZdcnQgUUuj/YKvGcon
Dv6SgxHxfAKnQ+i+MKNx4KVzi7pkjIk9SJNrM89EeTUzexYZsPfvi5VLZ/N9Geh+rz10tMDfzfCq
ZN7sBSx43vrl9OWUkAM6zpaeOcm9Qfl3y6Ouu/noxrKJXpgUnUbx3n83GdLj989qlp55CgKLZNUp
s1b0xWa6dC6SwETdhrFdhjUV9e+0XHo7ASaYvYYmFkCbzmK3aipGkA07Xp+TlmklwU5oWR6X4Jxz
ORjdMZfutsVGwe7Y3yk3GbsGzUwQFXjarmpQ7NQtdlg9vIZ6TKFKLup99jRalW3JBF7Tmgvo982y
af56SjKcqIsTUenISUf1Ho9EK8bCvJqGcLEOtaSPNHUIo9AbGTwGs3nBiw+gr2l+eE2SHvweq48z
wP0pC/tULZfvrxoI44Ovn6Fd6ZcWLINJ5/YRLU/J6DKocCYj3AGDwY8yiz+1MVibHN4dDm+lQWrh
fiMcFrgaidGHzvHrk+H98K2wfbOwlL3P0afqtrnwoRABcz/NlcR67ufvtMiBgfhwP40Sg2WPO2OV
pJAZMkrXDdgX/8qn7l9tW1BgG9MfvyuQKBtZ9rNAZ1d76hW62zVNzexF4KKa2vbZIvo6RE2CdE5E
06afLecw9i3+hQrpt/Czmh6DgsZX5uqFtyhH8N3GtwCQ4IqIrPiIX1+9gLclg0RNNyRCxjUKsltQ
MJDHIVe94yJlwlWLhTfR/IJROSHGMudnQuWcRaZzNQe9zyX+Li9JAVXZT+gr05fvJ9cibXUMuO2X
0PUd15L1qUvfXAFDQjXq0xXpW/UKqdFGhGx0+zEPkl1cSf8zml4BpzxUXE8/G5ptazUk2xmmzs1O
VfrQg3Hz8oNhlOrL9IlzSuJKfY12sORYfHTZ1Lzith6vGSOgb1r399HBpz6ymibAA0tHUHMyuiyD
q0MMTy4Uw51GIs5DLePbFBnxDdyiWnGCm/ftREExdnZD7Tb6h3pc0Is0IQ49XD8SzCL6hY650B81
kRzqb4use19zEtwlPVUlkqxfFssEML6MEWOQ12sZmhykK++VUuHSlNsoTZIHHZMQnSgMgpSE9ntA
pPDOLpFqdXy6Gbo5ZaZErk3BjaxTJkFKnpCUI4saCakIUDJzcuRezP1Lb44kW7VxiCGp31YNBOGE
Vv4dTly07h1VneVH4grrcw7q937ovXXnJUAaDaVf20zRU9IEsQi39umpL954P8xODvTNZU5Iyzmb
L2EirRsNcYuCL0UjDIhJC++XIylRBPLHc8psBzxviuxayZ6EuiA+UQ0vITVdAEUFP+z3QRy1CxYA
W72UcqYDgtoXvHvBASN3nmE/mV+ypt0zWsIkENecN0wzMzxFsr4O/HzonIB7Jzq8I/St90OMZKcb
8WaCXkRtWhsfQRm6ByTDYJLoJ7ez098KOfw39C4NmixasYH975NwTP+Mq+o/FdJoGnq7OAWpL5+e
Ocrn//dnvK7q6o7Gs/S2yowCGnpmC6+R+mXC+riSbg41Yswuae4V4GL75JTTjWHqT5e7y7zkEHMT
wJr/sKZEnOguHmmotxw7OI4NI4xEzwVtbuV2vbOiGQdYwiKaFdWnpn1cD46CCbGEgKRQWafGR/cV
VYcoAlGsu+TF7Rr/c3Yw6QUe7y6KXOjkSVOdbNygqway9M2AJ/crr0gkU3n2qG0+qzmxxtOAbyfg
Zb9UXg/I3Q+aXerUzvr7EOcO+hOBEtCuwKVAjnODHYr5Rp9yYvR0uWxzX3nfuWce5fIlMuwf/aST
/TIRY48c3exguvOeqZc6t6SgnssCV5Gf62D/XYVlbVadTO3/spRNaFAAazAj85FhCWHIOb/OzCC8
LGAep4OVHVylbaa+2a4cmIZDi4bA0gMW7Utnn1iIz2PL0hcVppsOURNbFoGJjLC2BSAGHQq9roR5
qMFp0/vnPZYovNjIPXEa0pmx8a6B4PF0XcLXYgeNCvXy7wDE0JFDdgZckVCgPv5rNJUFSyqKGLtg
10vpQ9LEoqeU/swqHJKR2Jj2QQz+gf3sHBVldZINScQRXbwNf3vrjF7JmENKQFVTvu58a2+EU/rI
pBKvdtSQMpCcIdyeUcdcQ7Drd9QGCAYW/oUFUgRZOUQi1jQKghCoFi60q5GE48qhl4p0khmz2y8e
Wz9cK3R0VQQPJ4nJDm5z66X254RzXUWZwqw9nOzN3PnbNOAVwDANihz8sTk69D6LAFqSD5+XYXvL
by7+yxNb76fAk09UwzgFS9H/DPPmPGJO/MdmtrOjYW8S6WjLF1ZPsGBhg6w23RF6I7YOU/oflmPu
wQ80f2RUcSCpgZCSvCLAlIAJR7+8Tox/WNr7g6mdGPa4i4BYwmlGQXxpgyQ65wVD4uzBSXJHxJRy
LkEcEuMZ8TqCLkx/CTMllrKHlDdMYYeUid/CpLvBuSc3DlTya3aEcwomdTUxAgC+vUpA2P5E1BFR
/2CINv4lEZHhUavIqqH0AN8E8mikQts4yp5fI/STzxaJCg/t/FpYpn8SeUzEVx+A6UQUfGwZX6yK
umXCXAi9N3k0QUQjgULM357wreG79lZFCn10mcVIn+RhYL8r25lpYBjvcc8ML09SlzMZSC9MtTB0
HAIqV6OI/o61Zx6MRoQ3CmpYisigtlr25sXLUor1pgeLrhu852336OcsPtee/o8x348gTygku6R8
FwYJXgDSU23mh6Fz2By9sodLBlFh6IaLXzn4iIf8ZEzjRS97I06X/OTm4glT/aXlsHymEsg4eSKd
gXr3X1ma9UtOZ7eJxkWzB+O2n34xbZVrk4mJP2XvEgJXV8bhxs+VuY4LIwSBZwHjAiOz1pCezNH/
XcRCbFqYWkGBpmFuQb41jQx519iaEzkcC8GeT8tyrctwr0YTzfcs36M2ek1sqWie2hHxbA2SZ3Uz
GmnsvAiLtUzEjiiljF6V+DnMWN1lXNunaBJiJwyDrB/iS+PwAkFt2BPBzXh5JBiHj5qAXlAt0n8g
E3wAuHJ2cqqJfHRKwgos5utdy9ktV4DBrXH+keXMeOhcvRmxow+W7NTWDtWrPyKYS4LfTY6JDwXH
yvDjW2uhWsHsc8dgm256PYwfjhdHK2tU6jzytzZtpaAw8LmtTDMTP3MizaTb8mwJOldoun9XcPNy
FI27uO3CNQ7UdcjhujQMAj78pDlwMMLZ2GVbOow073J1gc7lwwZMenZetSsgch9G0g5NSElZjWpT
DcWpi5ATmgNv8bRc5L9KpK8ZkVrMTZvu0qur0xhYzSYLghdN4J8Eye5n84dsi/qLLFNj0wZpfxrz
sXkf/QhVpLtDkaU+UM08bJu0tw6kyi0xI+tYDGW0L9Ihe8YcXUHhvgx2a5+E/d0AR6SNWJtZB/iv
VBYTQ0ZzCUYU1o6elUanN10DgrEWNuKrBfIElYH5IFnpw3GT+EwnDrRuarifFK/0wnGCHexJu5/S
T17HUeQYcSSM19QMtj0BXUZKeCroUcVqH/g0fSvxyTCblGbR3Gat5FbkZXMfqPQczBu7aaQ+S3Xx
R9G9eil71eMq4c5OjvVigpXE5D1DaHKZv8v67wQD4g4IgIEt5lY1J+kmCq/oFNJ93CyiQHhNQEFg
Bwx0HdcioPnG+WCjcEWPaQrkNx7cI9LD1zGNMX0mwytRPNkWXAlC16JDjUEgMWfRu6FduoKTQjza
Z6+EUjKsmIOlDWL7W2SFOX24yjvqus4QbLB8IgvklCUhuKETNafwa570W8f2chs7w7mkvtqnOcsW
zrIjyHWGN4n9kQ4+SFbE1gtmITzF5o60pfygfNjRHUI3tC24W7NSf+rpp2fVv1WtMPDEwWooiWYV
ng9ui+n/uiKl2PURyQRuYSEVd7MnExzvYg7kSZUKpTE35SIWzaVT1Oemz8ILOn9WhDFRO/iW7Y38
C2ohmUJOc817JeeClflXRhyDmfS8/3WYrkoEEyumts01ma9x6uqLYyXTJRCDs1UoSVZwP/pzMqfg
IWabBvdkA/MsA/SLZL1neUxgeTluOfxUJ9eW4qKNRFzYvSy0csbMOYvUp6ydiDakoqW2OX9f2CX5
Csybj/bqXPS5S7D3Msf8S0xLeMsxj26tATdfabbOxSqoEQe7DLZO7xmIUUvjbA7PzDSHU1q31Rn7
GVjGDHVGstXF1J88y8n2fFR/2IqJPh2ngECiN2mT3Gs4OxG73qkvRu9kl4D0oqGi0b78bE6MKkeU
S6lHZ7yyCtDzeJiOwho/So6fz9IP1YOVCO6DfNpuZRy7IPmXCRhb/sy6nbd6N9YLi8/agIUlMXDq
3P9dCNkWtCyhrUvVpeeh6n8maPF2iZNlNMv8P4npMu6CBOqsIYW1tPYomyGWo3toCJrIjMTbIAFE
gE4PnCkgog+n+tv7Pndqiv/qtjwWyIbpPmafPoPHJAj3Q1XAEiQCdmMC+RtHoIpYXtZMgGzmt/Ey
SAHg22iarXUkHmr0j8BoiBpciJD1TEaqgW5p35jWO/oJf1OIfji1nMFX9mfSWGjPB+M85tV8iR0f
cTXV89rP/8M/gldhmkgF6QCaNb5at557DBFDbzkSAPN2EMAlDVqF0A5IL4Jn0LVPkh0QtuQUNPOA
IDVn5WcA4rxl+UyMgQdquTWeM46BtR7ra4hll07ZYJ/CMiu30yQhlwCcRJCZnfyqSc4WpeItC9ba
JReEdMNxn1apffVJ05qT9s5QYAcbgELK9ehoLK9M52bprf1DaIC8dFFwS+tx2E+6tvZ1k11zf8aZ
uCQMRvWbNlDHmxah0Ar2SFgjceZVcbd+hmiIsjKhiaxR6uLVEO5IuqJwoj3t+G7lpf10x6OYbOME
ZCrjasjbSXSjXpiOvdU9RcOqDXWcBcjrPPzRw6/JAt005s2fXnTFGuh9frNIZbl9f2W22c+pncdD
Kg+iiNxzbZEPjxPhUgWTs8tnzN+ZieuqYE3zua1o+0jo9fyu2+QcIlz6RKfexpvkJO5FIA0mSi6f
DTgcWfDJ77lt4sw/8dB8KPLFGcYhlk2pHU+jbULU2hW6/jYz9OcqKo551yEWCeGuL9wZWcXpAdPb
JQcuhaCCtngqUO+X3fTDTo1Pr8izYzxY2CQBL3cT5H6t7HLfF+2/kDnqSk/9H5ET3dlQhIxUCktY
DQJRL7hX8fgaG8GwVmg2CSUleqttX3KPAfMihcuC4Qh4ZAngYETdwpBmF1xM7XSCaz4dMk71c7Cj
6ha1kA5raxe00wXkWQSRHe88R/ylO7Qdgr8GGObtlBjZLiuMfVVjRyb41TyQYkNUGWCoiWchijBA
ydUtRF557FMGCq39B0RXTs5MgiTcRfKumKGDedGHKEeh7iXd3mmWXnbVA8UjNnNjaPvRTzGlTQeL
r68DAv7cDVgIpO5mia+vCNGBpPObV8Htd5ruK4Hl7XjJ3yHrgFFHosE3PCabOBIYatddEt9H5Om0
namlRfNEMMEZYdjUTBaNqjV+S7z8ZTcfrEZaz5jjWmwfAXDsrL7wAD3V5Npb+XSKzI4QjPQlzjPx
yzJoycKRypkPrJZSm1mtfNTK1KtW08KYkJev5HkY9AjCm8LdMDxC7pnZz8Zg33O660AfcVYG+JZG
h12B7KR2tBHBIAqeJm/gRRrie+Rn3qrLQbb16ae0I3dX+V89p725PxHnhOSTbvXD9M3inKfBc6pc
oKaStPXZ6C6wNZjQYpZG6ce8lsZAlA7zq60+rSLp78rpt4on9xQU5X/w/Z1TLZeDiOucR5O3bGQM
u40Y4m1SV3DmnqZdkZYZoGo8dWb2RWpjdGRNHclumbEItvTpaNruWn9CGs1k6VJFDq5Hl6G5iGpc
g4cxyrNXFCZMRX3jDbsCLJyZPJ/Wbf90Yat2OUMcdkLKxkH9zcVc7Ac7lLAyTIZ1TfKwjO4xSaSC
fdrRmhmRzSBLjjehgTvWtnz6VN9t5CpbBEtTgjpn2efmXhBP4yT8YaMD5BfVHS8Q01hRxBurAdI6
O4u406WjPrj91pWdXJMWRLc3DzRtPJcQ+9gBm7mssmMV11AJkt/RqLEn1IhDJo4RiOkNZEakHsKI
yEiQ8cejH8bPyECalTnlW41QARd//9UOpcWYs8cGvVwCg3F3BmkIiaa3rgLEMZ4Ao6NjiS6k5rgX
VNUztnP7pStNuj7mD8Z7xbYP46NVFtYFEmmzqeyWQwND/o0IBWMvsHjPqsChqIpabqbOONZu0rzh
J9vxEQcX7t2akBvw8UuxMwWfuBkJTi9C62H7FuQNWdIImNDGTlY0niy3g/TahK+56hhbje0xNdg7
ImDXx8wDdkKT5NbjVoaLDAHItpsToXfyTZXjM80LjPwqGKlRy5+BZQ84CTFAe0jkkOgyVsPkuO7c
gXmKZXKcBKC4pWHxb6hzccbZ3b3yQ5Kdw5zESlEsitfe8ViKAL9lC64vopveR+HJNPQPhK572GQY
3kF6eB2Qscwi3SuMeO+iLLfvuLL+OXRKmINjkYzwJtoEnWywYE4rN3We2hU9vVQL7ncFrL4ExWGE
clzHDapMuweSNWgeD2SWq87szYdHb37DqJMKMBhPSJrdGiqrOxKGZ88yP3b06NfIZQl3yI4wZf7o
BhAIkjYcLSP7fJIaw2YI4CB2dae3mv2URDSWlcb6rKJPJxL+DiBsfO1EXK7gJbrbwhwPvRvX+3qJ
ZG9IyZBTM2xGY5AXEq1YeAtiWFwM5qdc1AfdMDknHBwwnwRxUVXd0TZNUoYbvZlNRXY1Sh4w4b23
t3GOs0rz9/MCxUcW0CuOBgs4mGPRW5L2OQLQ3o/DOpnG9D0x0lftgH3hCALL+ztyrpHRgTMP6SrC
Id7H5QRnLftw6pHUiQPBRBl6cq3qRr+0wHKlH9FYlPdFtbTj96aF1THRY2AbbHRXWpCFyb4OygQk
eZL80KPDjjTnuL9ZB3UQsGoRA4NObt0rCckYUPvq/9g7j+bIgTTJ/pW1vqMNKoDAmvUltWBSq+QF
RrJY0CKAgPz188C2mdnLHuY+lzKSpchMIBDhn/vzItBMlF37mbzVumECuQsxYV5MAdE98HAxcKZf
OUHqnrvpTFH8dOBFvsxD/Mxm/ZHh4bObs63vRskCF7g7YRhq7QdxzMlbmWvTEPMGoqHkqvUwO5RZ
G966LfEGH1dpJb4Ex7DJ7I4z1D8rSkd0W+wMoTDAkU8dDFln4DRe2C+/e+G84PuWo6b3bWDPP/aU
NNoK0rzSUKwWRRz3XfY6Et/LUc/XHj3NRCIPZsXBV4WYvAU6dlc5OcZS5+0bX3J9mxdxdSIFcuqG
hh9z8E4VF/E+IOG4fB/Q1H58NYHy7O2bcqhguRW0VCQy5ll8bCMJEoqBIgckUGG9HDbhPM8vfYb1
BPceUVeP4uKkkEQvrWg+RTQhMibB6+8OGw5P8b0c9FNc8nyflPlaFcGyBc6829p5nie2s66C8RQl
fs5tEb1NPEGWSLB7atzxSHhNHIghcTglAuWg4j8ZGVu3qMeNNcRMitBLaO3iZX92BsHOaJQQuFlm
oVRpgEIQbHKWS2rMu4lad8j0vmfdNanRMj7ID9ymFwgF6gOQNGUc3cLUkdM3bE1vp7HbEZTRT9KC
zq+Dyb8Q6dm2Zdcc84XVDXTR3icmjcwjoF6a9mCndLwgOsrlOS78/tBFCtVcwjky3NMA2WhvqQ7v
oBF9dfW1MbqfenazZ7cCwd/ToEv86MzhLj60kA/goZPNUTk1GCay/L2JwjyhFJy1mwSrmUl4nBfO
h98gK06rqoljbK54nIpaHvJcQfirWJo19Co2l96zSUaI8b98xWUaYLUlVyjqUwOh4IOCV1inyUnZ
Q/WTxP1NACEbUFN/r4lw3rHYfonZuU0LIW6NDrZUm9nGyiMnb3Wsw0ar/s6G2972On+GEOhOQjx2
iNrtUkUXwI7c/J4SB0wXxpzIiyh+xFD5L9rIyeGVI5Qel7Wm6bziktXswZADurcGMiKaU3zycmiG
g3lfjb5FZDSsbyJbVjuAFxVnkAp8kI/vKV6oAm3Z4CQCgASpQEE2wVtNgJRqcTnmz6KKdhzdX+Rk
sAOws4h9njLuGHqd/TT9RlPsH7TkD9FI44U8boaA8aqM4x9mYq8+xogXBovWQaTMr8u5IvebRu2h
7kb9mCOVZz2PFHTb7jHHrLUbmFNaPD/KSpkcRpALenfQ29DsOGciBJzmgrIJ+DoTIk1JDYlZFu3p
95eoFShuvx9W+MlOsnHrXdEjYmlqh9cRQQrczgUyJj5co108sMrr69Pv5xVj0wNxmJ1TzyHeWjPa
9hUn8t//s/UnuBrL/04HxnxowYQvmVRMGxjGfz8iV4Q79PfzQejMJDXIb/37q0094LuKsPKndmRg
auMXEcbhYSRUPrq2d4pbpCWevUdXau/UxD0xw2ikzB2r9cmOfNwX7UBt0e/nvx/Vje3uW8HMWI3D
CblrPP1+9PsL0M60WHWuRWrIpzVphESHAnpUjRm+BoYubxMsCDT2tOLNJYm/SyKsCA4FkqQnseFD
TW5XU4X51S3C4g1dVBDMfovLIboYfr08thP/ze5dMsw62VCjNu/9opFvXgXEJFTOXTvo6EaNUGHS
PkRsV+ZbJhkvqMb7LOM6Xetitt5MYTNqcRNUkuVT5cq/PsrfnUr64tm3sTKVnyORnTeBMHlDAJ7F
cvm0QF7bNWDAWUd8+w1Nh3rrdDy241CcnThsX9P09VeTzHvXBt5MzOZXsWzmKCBOFMHhr8f53y8A
Bel/qeet7wD7pjeOzwa67X+mSCRvPM+s27kkB5OTG2o6p793U8jzrUa+jFWRvgnwN1uViIoa5tYj
b0YBCWMfxOvA0cuBDUgNWbvXdHj+fbWTjJj67BOM+f3UIaC0xVdk7skMJGbdvyFJ/7Hzarzrc7N6
qRdq1iKYGiO8JIBkwRb8mQaNzwklY8JGfsTpNrQC20cSBum720TA7nCoDapK7tk6fgVdH15ag7Nk
M0HB7SU2U7GEPF0B/8b3ioTquoZaGSrb/OXrNiLAIEaGUigFG1rYivfZGQnNxUV7/v00QcqkW/U1
brXaliRs1gAc/FVfG/47gRwIIToVkPsH9z1nxsNXk9bG5NNHtA6Srhiaimf0kB8RoeJbQoVkh7Fm
XTn70/NHiw+uk6uWFpAOk6q2SIOSGEmcr7tYn8lymU+dk063nYJO5aVavmczB1fLcCRAEk++k/0v
W9d88+JiOCcDxSYM4YN3A5/CWpWJcyNAG9IWl9hsfapDltR43ChcDmZ6UGO6wuiVjPQWiSNYcx5n
3enqeQdO/Khm2EyR79X3tpt/2ks4dpC0NLhN8iF7D3BuUEYfSVAivNjJe5HYB0KS9+yaJnpCbN71
uE+uCZL4uisQw10a1/Bpn4HBUS9ATBY6jHeH4xSAQkO+IpjKA0ID4oqGl1D1P62RtpuqWgoR4dtg
ngq9W8RrQm2DOoV96byrQiITpUxMUkfY75aSVKVOZJr5Hh9Tr32MusF4gYq16fKU3Z6FNGrb9HJ0
ThYAL0hMDtSYkhlTb7linloGqrcNsH4g5iZIJDxW2QTrOdv+vtbR7LabmfQPqVFe+iLcNLrOH9uh
vGMv3dxIbQaIuMJ9DinfaJgmQmYKvKPyuHF9rMa+kQVXYhLtekrGBfsaIMGqiErDkYEnDYUrqfLh
lshK+Uhk6IUownSNZ24HhUMQe1qPOdXQxjtPs3U7Ey7KE5BDrASM/pevK0XzhWWP7Y1ZRcVrOLr/
/npsx+a+mcF3OiwKGeV673OS/M56fJgfr1iYihthVC0tnfxkVsOWPXXr+MZyKR1D1sZchJ27GOO3
2nhMzDbcGqzjB6dq9HXAY+g1yj/JoEBuc4Mn7WckZCfqToYu9K622YISn7g3E1PVj6EpX3+/rm3D
ZVdhlafYacq3gkRYhBfwapoz1bGMaCKXwuZonnrQYEXDOWcadn3RHRNRRy8duvVZ5GOwTpa/xDCA
cWJbe+e+zS6p05ePdhhefPj660gJ82z3HH8GGfUHopLjtSIJbjhbIvPhS1sI92Agh5I/i+erU2X3
3CMlRiMBtKR2HpOp/zNz2rbZdk9uxVQjpjxSSg7s3fw4tcCZmAtQqjEN9TuG5Q7AJA401h+HpiqF
GuE1L+1bA/H/Pcfhgdce4ViVLJ4ht5sgdwG12ez2jdM9VTljZB9pntHVVD2WMEbN2zidnywPh74H
EXNTmkqfJAV171Z6q4wIzBv9Xw+ZZqGXsf2QNSza/dj+gTgsrhmamdPy3tFi053GsjR5EncTMWrO
BwkpSVbwnalwELR9+IjQooHlgdzpljevX8bG3Ry0tx5Vfg+kxK4taKq9uTxLnZpr3HEXdw4kDp56
8ppSS66r/J1ytvnYmZSw/H7ZjLv7MlfdE6gTCRunhOdffSKyJtdwyus1Lbf4gtPef8n59ux6jq9B
LOhN4zEQyZFEVB+gGEUHN+9gxDPQYdnw52Pa0U5uQeV6x/FNkmN57W066ICoEoNSPDZHl4N5FVH+
mUXG+4i6d6DoxtjCTwnJ13fvcYrQN3feeB878Z+50HcI2QyrMbXAWgMSQcwPdkud0b/GR7vAhNYF
RYCmPaO60vZLMUHGALBwx+pqGNNTYQn1qIchPoUebBlOMgecxmxObK66GHSUI5uDaVjldRBEbowb
0DbI8UpRwTVVT6qFEzdV3iG2YuLmbTBfpy68C51MPemu6S+KGTz9af18Rb6AbtiXmC+Jrzw5UFZ/
/3w16FsjoWadxWyTxwiwipw069/7sELqtuAgkC/Lp8zcjjRYrV1pmu/EwNU6ZKjVJ9bZ9h15qEqu
3yCQRzGeCgcJKKG9Z9Wpdt444wAZUzifJZExIMDLGJM7h6Ist++qV0W5lw/OoGI+esI4N3KfC30N
OtycbLFA0nzWkcA2YObuEud5bvuC81HqTVtKubdIhPbVKBN22ZA/fv/k1IunKFdQqOVz0ZtfaQm4
ZcKbXiUUcY5GduY0gBkgmf5MKc3Nvpfd9D2zbkOzyY7zc0XLFmp59eaIYtzFaau3CZURKw85jO0a
xMreUVe6npETUtc/gEj4ThLcClFuPTFH505udXpuBI8Gly5pRvabEdolY13vME5Gv414lonZ4idP
iWYk3M650s0BO5mzraGcoSixDfdzRqRxwHE5aCtiWZh/aDOltJOtVLmqG4IXhqSZc3mMa9KEXc+L
K6tAnkGxOs+eM59+7yg/I48lZfhV97RzWkW2L8IyPRqtO6NBby280yQfbmcxEnScZQMOO3wW1Mdj
JaaHkzoCVG/HPyeZeqnLVj/KfBnXWpzSzdGyrmFQP6RRyTUW+PRA4ppdEFkDh+OD1XqvXocXkSE8
O5ac4EHTHF12t/gaIo8asmA7LNMDOgj7bTL5j9PkrstmwMeI0sCpL2m3QzOOdOBk58j1mQDDgRg1
AWi0aqnH7Abm7yv3+h5f2xuxzjeQFTP+K0xYQTm3tyGYlZXu2PkUzQjVkGl/aTrNmiJxJPiJJZpp
z0tYGXR/GH/Z4kEmkorHpER1HwQwUdJvoCtU++LE9aaVkfmk3Yp702SAQL8plU8j7q7IafaTSSds
qugmw5jDE1irPSfogemgaR6LCWhry86Yo/bSTkoTT6Cz8IOD3C1ROvo5vHEilFHfupkojpmFeXd5
janwya9NnnzFxAXIvucnTD8XVxPq4K4+pTNBZD/DGSHkBgGSfBfAaliAHh785a+7N01BPjTsF/2O
mWFiv1jaYOttiBOVfxCSZOdeBnqFtiSwM1C9HGadTrz4vOfhImUE7fhWD0tFtpPyc4Auf4t9WNi8
VRl730PsNrQkDv0bGHF8zSUEuIi8IjfsMmSpjIwOUBuQRMtqRHt3mox38cxt4FJTgehW0glMvH1r
M8f9cIVFBmcJbU8snrNnpEyvoCC01gsDemcXtdBAUY+8qzTAaUj/Ie2N9B4zWXmJPXbkqVkGH9qy
XqMsK2ml4ORisoxvISUUy2J80I7qWQLkuCm9+r2xzJYnmZNfbN4fI8V0GM9oY6Jjq0QAmG4Qw6V7
KqjINLAYybb4K7TBwcTOm0Oe9g15YZOAg5tlm5LqsnVvsi9EBb7lvb5hcARvVMyEoW4DzoeYHyTt
ObGWu9koSRQD172lkOdvAUz5ZGjvOSKv/FDzIlNlXl6UxVrkD61zltTtnmG+t9DR+5MCc/wRFJI2
eXNKTlaStUceUeVGl1z3daxWSTGq+6L35HYSF0SY/gCaqnlacv4s3d4Q17d2T7k8fcEeLZWFYi9v
exsY7GcCEO3OTJ+LEqOrF5/rwIfXJD7QQCYYHPwvUXcbhoBpQ7TyfTgndAK96nzouTQbQrJVZV+q
JWTm8zcu1sATgGbr7yCMN3lpT3uuP+pA8d2u6zhNtib/AN78J1h7hzAukpvJIXhHPUpJydk6bWNw
HGFdUjbsNqtOdv0xdbu/jFwHOB++B6CgZepbHQJ28esBzMMq7qj9UKHFmmV+84hYG4IxWt7iJO7i
w2yytw0YH6zqni72zs8/SYzqO/yGcIx783kxpCXLXqLDrKdnehdrzpdz6JYfc2dSM8j8v/B4JEw9
UC86TU+1GbA426hPsJGMCp3TbTiIdT0LFGhRj96QE+IUr0Ng/Ek5qu+Y2oOz6DBTjrQaNqoEpmHI
7BNA1YHRNmRsIMCg38qM/UKXH3iKnCwakcCehRD7jUcw2/1tIym6NjgdgNXEhTDNj55qrYvqIxtn
GR8Nbgg6a9MTSyZRDe1mNkhhOmUimK7zmGdsziTGKw891eobC8sSyp9BGj/2iquMccIQKa0ORqLf
2twOdr7NN5QwSa7c9ugaVvtMr43eJIZ+YNPf7gZENzI1MGI7XLhtMnza87DYIk5GRgPt6E8/VbiZ
mCpfrRDALmJNzJSBihP+Py5bYhCcjBUNfXOUVhSyIxJbzEwvirwiYWJsmjXoq0sZD+XeEVQrg6DF
vsZG3WDgsiffiKV4yB5/f7oAr+CyQDplP5yNbAR+6TGjcXxTQzdW+Fdy67EO6AvkoECyeVlqke+A
ATdrOqj6s+xLLmqJsPD7X5CEetCOs5a0ad5n8+TdT7X53XhpdXUo3kBYWsnASY9jPlBAwba0In/N
Ic9gU7kczG3A2avfc/d/HxEz3GFnM53DNduUQtVHuCnJNkjZ/HdVO2x8GHTXUWUsObIWt02zkIHp
4/y9rEwLg+RQsMM2rSHfj3YdXUVknGF+zU/UCSLVlWG5LxOi0r8bK4jnh8LAYt4JgfuD2mn4rMEq
kifu6/Ai8vupJMs+jqFFYePGNIozSp2/DXrvhl0+7mpN6/OgrYOry2pfN/6NZvk8j5JP+LaOffed
lEw5WDW7VRS7XKOOQRoJ4yTs9w6DSOX/JkvxtOQmP5TuaIQCM1J1fN3wC7qo+6ZjVHGKyokLwkLu
qWJsr2GsbrWf/oXSxzy8RocwIutx7geXnMVPiPhwoJdoN01ar7UN27qjE0NkDLWioAGy1SMQ81xK
mnBN9D5Zdw1O2CCs/mYdB0dECsp/dbePY6PcM1QjxRwN6wZKoVxsWSWSQK95qfpA4tN0+BSJi3cc
czC07WLrjvkMp3A7S8fdZWV29bKE0BFjuZWme4xdm/egBoqqgWNdSZTTv4mJpyme5rTl+mOohZLF
S2ZQQAiCiTVPj/xDKZs6P/bbQ2PkDc4t5JDSI+iZGZbeJbzIB0AKqUW/piLlBgykwTpv+h6jLh63
HtmoDaBcvocchw9PKQcb9CxvGsAsDEMqin78kmPWXB1LPe0rTRuylUpIa+HjSEP02IG+6fIhOPM0
eIF3TbzGmtjMljTFCLoWBailbYRKdXXAkJWKxdrOJxwcYKbXoHw2UtwZQ0arpIrqXW2MxFS8d2wc
j2NVbigXztbCHrJNfIwyDyMIA/A5ixkp2d1lXiZBZtHAd5N1jWGYatgPqUNwKKVbLkdZrLE2rqh0
mZhhyYvZZ6xzmm9WHz3+RhKANvPWuH4h3TI4PdK5PA2B+OxBzrF59Q8M/efBf3IjWp/VMgWrnGoJ
mIpVULeHsUjv+2x+II33ysZ7Y4INFrr6cF1izFUUXvopOzbdBWVpqyhGkRYcSncpAR6zb6KQED6S
CGJGsZedNnbKTi2EO/Lxhbdmq1iuAuyYKzvPyYiq+7D5oq2g3HfmiCQpnJOs9AHvXLF1RjHt2pjh
RMB5mqbiQdKME5iwiYVqdkNOXK7X37LEe1iOzide8D8jT9/aSfEpEYdkinJfpmew/NUxTvWbgxV/
z1sID5PnNX5m2roKdTbSucfXFWCK0QhxrafHk+KYzY0BBdgqpummLMdjYvFqiXBwjvGIap0Sl4Pg
aTobDGr0nNls1/kZxlWt/a2Q3bmCczs7VnNJywQvv0EowcrznZv3j4XFuIn+sXWdJECekTFX9RBs
eydevi1zm6seK+EMsQpOi1DBol/476Obf7mzd0OwGUnOeGcH2fWVDcdi+mShbFcaj9MGosJID2z3
7mJtxDoVbQHOzVzMVcLj0ln7A2KhSRyHeU9FeRZtnq27t/2hwgTNxQRrjw1mO26iYUIb9ygFNVtS
0rhr6fua63DX2MWlp8vo5MDzZLnEzMz6iged796rayyiy5sc4RNvOEx0Hi3bhJmPI32AFKU9LC3w
xpj+pdw1w/kdnzAevzqJFSLKMYqJeKp3V3IDzVpNX0NiAOTOWi5ROgUyGqpbHf3VSYnSHU+03/oh
WzwZPxdhhLkTN8zOq0rKzhv+Si/mhzrJnoeh3PWgofdui3zcO9jCEAaNtalpBTfSPeDYpzoYk52L
wLqpNFGwmW1ceol6C4GNzObo5ac+py5skPqGsxiYUWki62E829DmTN5M+ayhNjb4kNRiMEmTYbCA
9V7x3BLIxZZBhz0awb5V6qfxDep8I5A01Cnp2sQy2jC3SNnFzl6AaVdfAIhsKOpioOCVq9Jzvyno
alZp88NME5yTBQpJjuo1CMXe8Zw1O9BnaZafrU+5iet8gTTrzBuPDYFy8EO6o9gJ02TXCrdwY7Z0
l+n4aDf445P628d7grmUVGpIezkbrWOgzIcqAB4SMWB32XH6hfPSgJFhCH6u5fSckRAQXEVcwTxT
+gKIcNoWAYMjM4XjVYAudKdXQG4yT99rwc7QGiwwbQlGfKk/i6GtOK2WNTYH90cYMeRTsaot09jZ
qAhrMPxn5czHaI63Cf84AiouLh7s9RoSo5z/5JF4ysfpD+nJZpWXTKzwWhMzhV+PtP/t0C+1OtS+
ZGsKgYBZpXfbAd6UZR7zIhIuUdCGVjjupxRdFOWLzQCNeSweMcH3mbng/DU54poH3WcG8s4Nox+j
L/iXLPzHicOP0r+IkawEPg5nA96YiPP84Xgs++4y3IQ/wcyn2rsM228Cz6cECLOsNtoawH4Vbc3o
C7eIAjBAohbulrsSXfwB1I2HWWpxdTOt7eyOYOtcbFBD2p0zSPgCr8hP68QNajzBJE6tOOAyVO3e
tLt0P3vFqbY9KGp+8EhTxLqgKnDdQV8SViNoTQ/vIrForjJ4NOn1HSSTd56Sg6PWGgtNcW9nRNd7
byEz7eguPMW9/GbCdFfLsr0g2U3HvLDO3HRY5hHhRf2HPwF3DgZ9bO/mlhhULVMI5uwwWem+xsoe
Dy34ut6mLjjhruRga4Q3cbaVEYb3SUbFxs3AMUmJZFANxk2aE3gqMBEzbSnpbd3wCpFBM2iQI0hT
GHI6OB7NBCkUYx2V31lG9e9DLKld/N+C3/rnX//4/v8V/Nry9wX6Hv9v9FNtPvXn//kpNQbi28+C
v7b6KZOSSt/fLx3//Osfyx//d8Gv808pLLysbAktIEKeLf6z4Nf8p++7YvktabP/cmyX6l0OsDr+
1z8s+590qTkuB2yP8a7tev9V8Ov903Yci/IlwcnEkkzI/icFv7YjaBiumf5EVbl8p74d8F04/JOm
H/gCnC1dwv9vwS+GKopyWWKxgU9nwSB6OyYu1EwQFrdu2FK85RmHlojsbbrYvjvmvCnJhN5Ng6Pr
288qwwRXWpUP+bAhO17RvLcSo/vyy8kUZdSdGyWYYHXFhSmvi9qwnZkwX35/Qb1ZQjU5Jk7QAyOm
OoMPThNK+W0Rzj9ZFlT7edb+SfBsD6CpYNCoxY0c+vdojK3972e/X8/oklxpQGZb0TWIuswvaAW2
drm0vLM7LOhM02cSyZhsXlSEOT0F5SKn9GFL4W5B34dpU40wc6PLlBhLXFlMWQJSS8w3L4loAP/2
DWfnXPvU3UOXrLjDl1xHdTazvD4vFp82ZtTA7ig5M8m9hk3Q7glXp5d4ASXFVraXy2dDCIh5NL0U
pxRGOwQSjOK1VwARipdYQ2Ktm3F+mGkFg/jUgQg0LTiA2edUi+SEV+lUA2M79ceKPX9BjbyZgPtM
mR8bk/uoSyw0zEIBOombxqk10np2LyYourqO8S8G/tvi6TlGCWFZ3wjDZ9USQvXw106CnWQuEcIx
ka9ks6O6PmSylP6IUKsTW/QkT/09HuNvUcaEQkPq6hZBQ+C4WIs6+NIBsD9Y6Yz+nHifqPQvxIxD
JSmmKLzY20zBTQSECgs2VJi6b+96YVHZiVPFsKI/mfL+gsTFY4xPMiu/EUJTjgrLNr5s7FUZJiVO
cTCEcszU2mKisTKr5YnvYq/SPuZW5hM4XCO2rMXesh1gD101nHriv20BDDQGvI2rsO5ORhxfTXt6
boqOQTcA5CPDzCMhlz9kOWh/b9oNylm7ygU9SiOYECbueyEfaN9ZsNXGpo+sJ2YVatck3gnambOf
8hj/ZHsRHskSW+9HRZ1IHkv3rs/8XYdXZ6amUwxa72Dx2mcaRM/Y1I2D3SOUDr24/P5iBMEVZ4ZH
VlCbGBdMpKGz66MtF1FxR8UF8x5bTpAlv9m4WTvbj97teEjP5vJLNY+PDAhwMDS6YuLMvmYk4bAS
Pb20sypfORqFOyB0f2DsAMAuii+yqFY7wNvOeBNNNXknaDX+mtRXvF2s6UusvM+cv7bJgSnxnWg9
OwcHwRV+eE7QIXUYU1Fkuxh11+ZA2Tcti44SL4uzH7KBu7NK9ZJU5bBplamO4PCnNDLPAtoNZRID
HLARO6ohYrBzYqWUaZ7KKEppzVFLRIVCCFVKbCuaF9aZy3YTw/XaC+H9wbNFRZRQ2P8jGo+KPWNv
biY7xndcu6/ZiFnDzMlMRwNfGd3nempMWOZihQhCGw3xI6g1dnhDJnJbJy3wyp62XDxYYtNl+cM8
lnQpBTjo4oxdhpVMiHMhRnRw8cPQk7Ip6HFKRuR06srjm/m5g9Y4mGl0UUbX3bkd4EafEy8Gn3ZL
GgQvavlc2uRdlW3D+wnXtriaOFYhCuytzgS+EjDBbZuEPXwkWHOqtQrbet2DedjM9cxJKOCdNDEK
r/DW3hsJew6ayHJwjEwGXYucAn9o9KsPnXLcJwoABBKMNp1S2aoxtCJxUkAizVkKavj0rS5KcMdk
kdI02MlRUmhn+dWe0Wu1cQtAi0sdz9wmx6qt8SJRerTKdURSvmYfpibgD6Wdb808Dw+Z5f0d3WZB
OvA/9pX/rupS7OViki9s6lAifgjH1aAFOmNteIbAWbzkEWAWZC33Z9p5JpMfsOuxcjfU8NzwFhGa
sdTRd8MHZL4LCpC1smX9XkimBqa7qITWfV95A5HzPTNmDF+ZIuBFjn6TF9GXhwMTpxcesl05cViD
QDSAciqeeqwtq+7ixLW/xuf/NFvBYnS+zYHCM8vwkIUx2pvLTr7yFrdyH3CTYBLtkYDWWWNwdLfY
Q3bZO2SoZJNXVIELxpOo7XdNBlM7TMYY1JcB/NoqsGP0stz5CGp9ln1EDaHweLbWfYmBOLYMyhF1
8ZUVaFEhM9iqlIgnDSOK1J2OHqtiQjSk/9vlMxo8fVQFLtIkA+rLPInLU8wg5pwnOWExiDU1D6Lm
CKAJ6qHwx2X46jZEhaQ3P1HCzeMopKAgrWLrqbUgikgXC8CoOSLjmlnxWhs72YEh4DxliOQRLGe7
8rzoccr4R7xArCdGsqZZ3w2xTajbSh457uebzKcWwyd/1ND66MWM3koZMuOKblOzOkSOB6NxgpGa
DMMa8ytPtvrFURZo88X/O3nDyqp4qKYh07SioVqiw7pH4J8lnFzQgGC181qQVs5YbTJo+by49zWx
7zVXyLkbrfKIxvjoUIWyjZl8rzuX456rYmNVu+1+oBnk2BbGbhpUsy0yVIkqo7DDV38q37bI2ddb
7X6HusFg5bc9Sqm4wW7NNTML3jWaegXO3MGm8T51Mtx79WMWE29I87E8lL1KN309tVvtMVCTFnZ+
29dbL83yN0GVUA6j14iLP6Yeu+3Ulxxg0giyktuDFlqSFR66gaMSrkbQGPvU9uBZB2CooU1NS1Bf
1c5Rm5bPyASXfopVp/cTe5cWd7DyonPUmbeRwVU/B8BRSPRlVEy4W3gn8iEGJq7LHWYRBERMKghd
xczAKb2JLJ3RqhLavGff5MPqDS6TFQ7f6VwEEZYFSlECmdAM3q5RvKfHYlg2Y99g+fHbm5zAoxr2
c1g/N1V14xv+p2/n5AQ4xp4ZX9ax/EROv6S1PdAfM0874fUYycYOzc2NKcwe3B0gXC66NnGh+qQP
RorLRPvqhX6g+xjf485OAbtnpv1S4/nc9tn4ZrY8GuzZwbsREDZHoVHbLP1x7OS+KVxnbQki7AXP
uk2TNT8B3t+dxcjPDHp5W3HI7pMZgTicU+IsmPltizLLII++a6zz69nN832+pBQkdM1jO+E3ozbc
FeY9TgbS/KlJyApoO1R5iUuHhGG84PYYf8IVTWLBclK8+8RChg7HfhoS8hV2+ayzjrs1HfZSlpvM
nM4gywjDJizlZH6+AogCY0FKj5v5GudJtnMHZW2YDT24IWXgKX2R61gsVvfhqQiRLYrQ/aoKi07I
YcSDHQ9bBAnwL0hPqU1z0Oxnp2aUETTObNXmdbYbOXlsk6g4c0UfjAYbcyOBO8XWQ6MSnK4UlRvh
R93y/K8QNVa+2HrKtbD71R8ZbcnDNBhbdtgQYHFIFZVz2xBXgaBoQv8gp9FhBvEqBJWwCza9Yjw7
4BgrbafnbNDHz8w6b5Vk/OSaHihS+gCYPKEpJs18Y9vlyD4Ud62hqCRxFCGBpvuy5oa9saW3Pjna
sEmjB/R6/ga4u4vveGuLQCwabb0Z6ghxjIodfrabau6SQ0ahrgb9lvJNV3Pub5dRT+X0Fxw5tC1H
E5HbST90RXIfGvU9aw/5nU5TQgPqsQ6xbTnK/YknERxrB3elQTlE2CxhSNxNTEiB76X6WQXcmx0X
wIZdlPfARDlfGZJniO4i0IjZJpEegOSEMFImH9suvhQcyucq9o5i11qG/TBE6jR27UQGJ2QtaF5L
J7douNtohnwPsgv/pLa/CcORQdTUMfvHfEUVWZsCOA+6ujoXUQxmRqmXPCnB6xU3BsemrdP4TD/J
EzKO7rayx82R+UmydfENx2RlD02M1iB7fjOGubpLxwQ4y0gF3DTvQZuwpyjL77kb5NEJBTxLzKHQ
F8GC9yjLot1wo/+0g3s/1A32eB5slIkAQuSb2ZPL+ioMnYMs27bMVIju0wPM0Whtd8G0cTXdnGYy
k7/A6zTGxXRrhyPAiNk/kl0lW11nx04XwXkcv2WHl3HAo4HqjDsms9+AmV0Msnhro+FwUBr6vfWT
jJoPfmCzZpiwcKN9yo6s/j84O5PdyJUty/5K/gBf0dgTSOTA+14ud7mk0ISQIiT2PY2k8etzMfIV
kK8GiaqaOKAbcRWSN2an2XvtlpADBjLrPNr37kAoFLI9Dr7sxOYDZAO+x6C4xa0uzsST2Kuc01D2
VXNHL/JANq3+hM6VlIIlzoTkd+KjH8G40t/bUl/5JIGxh64HoC/IPArMH0vXQyjqebPgxKjOSSih
hESo8ZVRtB/17FQG5HOOkX0sel2btg1N60XRXkG6AqA8Zj9Vm2PwCMgdiACcXRC38UBIEiAeJpq5
qX5Jz8wufx8UhNqloRnYwIRQlwgR/8bKQ2MB0FLXDNZEmFi0rEqe0zzb4cO58ULHEEpdQQMDCEHm
xXBQSY3Jc3gL82hbVch6W4JZ+24WfNsfEOtgzKeQZHONbalLNkmDx5dU2fQHlj5dmTN8yRLwemhu
+0a8JLF3yoBMWRKXS8mmUkQ2QNq6u4QJDKPINvwlzI2BAtJ9d/Sx2uGZYhllHbNqcmB5MqLmQ7iJ
qBHqjEF82wM9521A4ug7BcZZAlbaOEPwEqe9xlgySMkGxVaGS7+r7OfYoIxpGEH6dmrs+f0B+qcL
rrmBvURRYGOD2TCg9ydAeuOkIlk1pbsXpVoIFzBVoc6jAl3uGNreaXoLZFlS7ljLsE3Jg3Y/p994
VU8zRkHLgO8Eo2pkhrit0qYgJlBYgGTgfZTMdf28LnettN7rTD25TrKrLH3Y20bzGOB+MQPoVtjB
X5n4GDe9kMiMwWl4KTbTmhmsVMgkq25Uy67G2MtZXXB+vWk6tzuLh1oCS2ZZ7nf92uva3xXX9bGb
AvaOpsty85dX8PHRwR5TwrXvJtkMAGZaJsiFxMvWLDo06Uw1kVflKGQrfC78roG57hKAuSgw2jLB
/daFkBRstkCF2X7gU8TNvpIyr7dxSKnRalax8cyECbg/HkWarD0/SzeRYINdK28b+uRPCmkTrulC
mx4LBpkp9TBgwnA1wiLF88qVkZhwvHXHYQ0h9K/CxgJQw4xYCQJelkM9NFAIcIc7ckj2vaP/UYXK
NyOj0KOaFbMVn8QFQLxW2O6zH3grzRq2FsaVnVuTMRSOF9zGFLAaqzbV6seUCQQJ0A/q+IhPTo/x
KBydfde7Fyn8fI9VLFu3mRjWFqMoLy1IhJDVpnExVU79rc+G4Xl0yVHVB3otvOZIJFRLgofFN0d1
Xx48ytC8ZCpBRCzCnAfoK30xhOmwILpsbTc8IbJLn1Sp/8qqstv7FB5rvaW1iQrcT8iGFsIPqeR9
nEzt5B7d1v1AyaN2cUm5C7fQx74z+J92zF+tKw5cFlGsRlq4EYmJe9sgI9yzjA3ZwMy7UwK1hwk4
2XjwopB7rTF+EhF9TB53Nulu8VxaiGZYJV9VQnyHabgcuVnwEIFzSpPyJSOSxGYZJf3mZuTkDmps
xvyK6OUEPPqkfnudnKO6Wdzy7bF1gCGUiNcne6bcBwlRm6FfLSE+nIagPqa5Ve9K4h+TMBIoLgEh
pRKHv2unZ5VJZ6/5ArmarmHq5Zk9EXfzC7l7R90Q0jROU7wAxuk+p1N8xdyF24EUuIbCbgoYAZFO
AdgBL+Jiam1yIxihS7ZClRkBf6qpvhP4eCXxngsFJQPzortgU5ncZmkVhSkryWDEZVsl+AGHfZ3q
D94hmvFJ9re+cs3uUTR6v4TAcunTHbI2zCwTIUast2jFQUrZenFXQcB4pVlQjt59y2EQuMySkvVO
QqaAtDK0xiYLbYQ85WSdZJM8j2V9mt+dQZm/8mn6tkdWSJHiHOCtO+8ndMknB8EXSQfdo2fHm7ir
pvIA+FtihA5NqEHASoln58e1QBSE3jX21E1ZcpP14VttM46ppX3pIeGGafmTRHjplNl8NWz6srRc
y1FdfQ36A4IGCBfYIV2b+Gi0UothHI8xfVztiQvlB35x5nxGn0NB/jYr01yZAQsfu9O/WQUvMwm2
tITusujrKQWEXexMlZgbmgaxsPX23NXtwYncrd4Pu6T4rRr7lSuBTaQb7AazuQ2jc8/HUUdqGFHa
Nu1TaLXNEwEszaYECHYpm2eGisOuA3xgi/CZbIgrQ4qzYIa5zC2t3lsj9u8mFtewLLNNHvJql4VF
YlBjvgeR1cGUznNEF8J8OHYPVBo0d5/75UWBzLD0gEJGl/rGQT61KWEt0KPyYibZ28Q3BdXXs3WJ
iv4cpPLcD8YD1XbEgJGYXNNRJNUwa9Y7sJ8Zt4of/pJGyziiro7K/0nhZ4mktE4q/p3pmMHsOcEg
Hj+nQocm2wS3idJFGjFGt+zS+pIuHP6hIY5NQlHjN45c6mbPFjNY1WZTbmOjv42Mc7WURR2IaFIY
BmeGwcATH37SQAJExORWiQ+jmhV7fvyilUyXi/atN+U+EHML4zGMCEJxtClng07cRGd8xEGOH1yR
aeYTKcfpYego+iWOejgDZuHDLDC9O+HSJP4wHIOch1o6Ck6D6zk7v+l+5d6+tqBYkD95yxOoS6lK
lumsZkt9jOi5YGulqQ3xLWfyuRa+Cp990mSWbVZQNDTVOTMmbaHA2qHj24mewXubdTe3DBhmoB9B
RIVBFqifwmi3Tjz7LhUSzUGbPqbx6g5o/4TFzdMf8xEH0fBNCiyksfwirF9SpjPjn/+vK41bCbMy
i6BK4F9iXiUk+/KkEYRZ5tnGbnEDqjEutvTnf3T7VpHjS5MB9KpJBZMblH7YU8lJECwOlV8gKU4e
aWf+djx9N43xZRrEj6m1eDiMOwPZdcgLkhhCJwNcfRS18cj1eX9uV8ynWU60JG2ZykD0bgC+dQh3
G8kOLQlyNob6jyce9MWUus5n0qhtq8/HoQMjUOMolMnSlQTWppph0ANsDJ+2asbm2aHcunX4pvkW
oabr2hsAf7nm3ZqGL0+gKMu+YgtOi5PrR8cez0Qre+9m+mrVyFQJFrpNM6HQhkyuDM7WlBOS7JC8
JsxDfUErXlT4u6T9J2QDI0KalcQi0o2X49Q2KBQqZkh6Bsu9xrHTwZZsjPrW6sF1qgBDctavwlQ8
hn78GpqHRCiK4JipN+HR68FaBW6A1tfyMad478pLdnEyAOAjuSZKd/2s/q256bqgP8qkOYZdwY3D
Np+zTANGrz5IpZW8q8x1JDGCTvKWKGRw6FJhyDOGNZldi78JoE52K4ZskYfEVvh6RSCkpqh7u9PU
Doe2Qt6C5dYBPJcfkfq9iSmimGiCp6YG0sy4AlA4R4OK0wtOWi6Glowe/4oRbk9gKWaa8JRo/rOS
aI5dG1FJB0MgSyC1MhaJNfzH/jhep9xapbYLbHWSqHDAVKLsd7kO8KSbxoeU6t5nabTuvZKzUuNN
lD6xpJ77Mt1Zjk7x5Xn9fmKvsYCSF2M6QYw8ht3zYAMtkSADArZEiXOcCCck3NclIteJN5o9PqAO
rfU6F0SRkf1jpJ041MOw71vtQKTUfmgczDn4xjc5HvwF+CnaLuAMDI9Sy1gMKYe+5qC0JF4PBz5E
h869Z9oMDHbse0MgdtJgYJTQXFGlhcdm1AnMRC5kowsxXMKF/ADvIXl/dwZaN2ixaxkVGVYfbn94
dKu+1++1F/6pEy9cVmzOy1S+FxZUGp4wPMyYVKHFNDt0smJls0zdjzkoyAKgIhEy5O447TZJig+S
d2HkEkzujNNTnvKBIKPyQ4QEaJHzW7P8y+AZQFM0PjuBnr8k3WONo+63MfG2ijV6i8giXo38KV3B
2u/neI550A6dLRdy27UD3T34XIaDqLyMZdbFzN0Bg7Mhnf5MyGx91HSVtpI5xtI0E099bzyYQ3YD
4odEd7rr5LO7aBXypY7pgD/EIXdIpoF3gp4CbENb+AnuinjECByKvV/o3bMO9sEyf3dF3kFVGyGm
dXw0w465DOD8vmAq7QZHQ/KJT434xxhiHQ7RtCRTXJylKD6nLjPWPY0miqNkbyluQiOymlskgvei
COq3IcIckDJwSfgBmlCAAurzjyYzLfLZimI7ZNjmfUg0fEYztCIDnOEq/ZuZAr4qZ+/XjIf2KnwM
Ab3CtmcBo1tl+AfXHosBgKRluuywEHMDM0eWJvuTIYeqXeXYxMEhD6inwDsUD/hmyUmCI9zG0qZW
tdrTOM0WZQqtasoHUAfs4PQ4oKlV+FcT+kq+3YGXWweHhnMlqPIJrIQC1lQQCQzZr7glIQ27qdPl
h13+AyPphoVwV8GOuCLexBLsV7M2nG2OW5QtjarZbacg2kjc5l94ZRiUpg0rcxujYqrNP3LnbQ1a
FoYY4RO7c36Q2UmX5/hdEx9hf5Ts2FNWaxv577L1qyPX/FH0kwFCkBA0SDG8O3tcQTrqUlxIWIlb
T74NnspJO2Tl1UbRo9FnUwMkujO1QbieksHd4U9L3iesjboHxlJNsnoWGgdiaxFfq6z6KGYteCZZ
iptZ4q2s4Y+AlHEx8ohc1oHvLI2aDI0u2Gd9W566gkmwTSJ66aFFSjBDt0aebFrfVWuWbH8iwz8j
jO22+jSToYz6qqLcZj/KQ5nrtNcImowwsxYIqkMKEWb/RubZgHyibGv57rm1vIpU87LHHUCStOFM
47l1bcrauNfR05a0t1l/IJA2Qe45actWy7FlRzSAZiI2JRvjvuo1XrKq2KARlKsIFZMqUvNeVYSP
S38Cbp4/ChwXs2BsYTPoj7wU+7GKj/UALacYWcZw4394VW6vXFEiLg7YTgaaNq3BSlANY9+ifcFB
HP41r8ZMAMarYzUQ+A1FvmOYQa+LMM2O3dnyiydeFnUxi7BZ0VHYvCsQ+bUK++yke1/DzAP082CD
CBN6E1HpCwtO1oKhkr/sx/JNVvWXIntuMfaAWk27g0dS0gE3NkEIRZpydQ2o0ezQY3BOxVNNeHmr
xuIsJdjBZeq/GJq6eg1H4KVpNXzm4C4xvqFs5uR1Kxv6j2OfY+eJ7bZ8GbLxrnqNRa39LEb67jhg
Hmq7qsWExK4pM5Cvds5XXTOYHQazJuC1vFkT0PWaBGOPHoSdFZPFBiIWENt2TeqAzfncoI6s8Jwx
yHApsTuGgaXqtgRMwcQUwwHNGFMRp7TXhp4eLXDatEsVNDukFluSvp8yRcYLxujn2tGHzTRF1cYx
MlKUY0nerarXhkXXYqeq3dVYS1XG+jSKW3slHlDxEjT0hb/PslXYgS0Cqjge2NC+BZAmGA2rr2Zq
m1OZvbQy1NhtjGupAUFlxXoU0vzVZxmlU5Vv7anWNpUR4vEhIVLPw0s0hPZi0oxwDdJuoZUx+xff
ZD3p/mDsn1trEguM0toQU0tmU+EgZEkXPv6cVR1HyXpgBIQRAYhyUDol5hC7n8hmJXs9yBI4QKlu
7nrOfcfJ4byLCQVqUvMhYLSwwl+IaLW0mwMt4bCmc/oK0dId/j40cWbshNCXDfyRpQm9gA+NiI75
AI+cHQb0vSqAi5tHmHLSSxe13uHvA9AwFmdZu1Kifa8Kpp2dzbYlLPJNPxK5Y42k4rhxxazg79e5
3NVo7Q4dDt7FOAprC+0wWySxZR/FgEgjqdg/D+5IPoleIJAxuTYaPm6AMImkwkoOisnItk0wEoIm
tWHpsdJyKPtrY513wH3RggB2LEbo0uODrMp6U8H9jYOzoZ0RuwEaV0a2USJtuwU/r8fHZ+xWeV/b
h1onhRAz71YQi3Iw54fSsOR/PTgQ/UbicPQeRJMpJih8p7Hsi4MOYOZAYjPTQ105cBfHZsv0lPbW
YRhwgBBjHizeMeiHPUmfGPg79CXbwma6ZMXOq9aIO+luJxgZ/HsAvBqnQ+QDEhhJQbOyTWaj1QiC
uK7EyZHwtH2BWrNBdD/m+rVqFCUgTQiClvwUsY3SG3UFXLuZPM6oDs3BFJL/UwJNrRgWERPSvgwW
mpXJc15dB82niGKefHiYDMZZ5qvyYIAwWeQkpBOeKNDBhg3FuF659MYj97yPS8xuvqYuHBeDMd7Y
xuxILLoLk1tIC9RxMpl6JWNf0O3Et6rxttMIRapVzif2DcbGWBxNRFLma1Y6jxqdO4fpNyMVJPIS
jmFuffsaHT2rLOhoZbAMhPHHg8oPM3666mVyFTYNdGQyPmLjoPLySbLb4VBQizDXfrdxtM/crl6U
hv8rYJ/ArjruNqHSz65n/vEQre9tPX2M0nvz2ft72tfQZlRTvr2t4SdSHrLy0A5CSz8zs9ynI8+n
Gyc/JlVvnvrPVI0PfUS5n4RBt8pwRTCiCfalW70GMeyjjv3UIs/jhe9PV01UT4WkunMjecuKaJt4
7BFtNieMoMZ1aKwBlQBrMtkJp1S+WRDs4kE8jf70TrWrt+7vEePasmGZPwsNwGSYlIRqupJ8iXwm
e+TVjrTiZ5MqaWHin4WAg2U14h1S8GmYAOx4QwKnO++POPR3rhzeO+G8Dr5+R1TM5ssnYuinJKi5
4ZPDCG5fSDQ1vg+izf8MARGvbA2P8Aklz2vr1WB9En4DStY1kaWLNHLf89puFoQzODtLS78uExz7
NEWrBaZpZZRcSqp8Mn1a8mQ2RMBbXab8ztoy65GSEJXa7+p4DSQXhpmNkUaZ+aoasYAoby6JM2Ra
Y4Yh33wlD3PLHptgMch762H24UTn2MPoHNz13vpJxnCvKj5lHroNdDwTVQ8bidpi5skI6IN8DCpV
LSDfTF2dPphtu+FL0qNLJI7xZgM1WONsP7qWuTfZ/PC0E+pA0NtaOCa/S8JHDNPAKqsZvOCtXNWY
wf4/xLPb73KWjrb//r+QlP4ukRzFYdT9x7//y1fn++blf/wLu/Vt/X/+hX/5hu1//P3jf2pW/+WL
9V+x6rP8btTtu5XZf/3j//yb/7d/+E/J64v6H8Wzlvk/iWdv35X8yuLf/1b+/FsXff8bS+Cw/O9i
2vl//y8xrfD+4Vg+CDGyXgyMv8L932JaIf4hfMf0dWEL33VtExXrP7W05j9c3dRd3zfRSXsc1Whz
W9DpyGw1+x+64Zk66lxDR4UrfPv/RUxref6/imk93UM6KXzYJjgJHN2c1b7/XUwroq5NYioSjewg
kCS69hz02BbE0Dq/R1YAVtd8OyZKhxLT4osEGURChWS5NgTvpmbrT5UJRdgvlUvmnwf9tTc3RXpK
ar+6uDEfWs+8jKy8IL0M3kVfpyrVLr4Pxi3wchPD67aVV6b3ByzfFW47VV99a7L3XuTC/NLHnyjF
0TPF1g+xO9Ex84g6aFj5Y0YgglcnAJPWlZ/EesCgYSprpdwpGqK9pCDH2Go2foo+rUl9JgihMx1b
30sftRnuczQGv+aKjNm4sa28Ol9P7kR0a2y+uzRvnNxzYFrjlktTZtbBd9M9VNg/1RjKvdSABfR9
vMs9HRMZfD/PFc2Tw+h0EcHVx4BFmF1x7cYGKYYbvsQIcii4LNLN2p7ZDaEFPuh3Nen6WhZItGoD
sKmB43fbVH65yQstW4myfYMlS5igbKrtRI2+4KSP1k2rb80xYZ+BZX0rHBBqNXzKVdwmX2OvvwE8
UMzMMfnZY7DzFXpBAG4rJ7aM++R9REqma3ueIZWcNIA99lgL6ERG+pLAjcWGGGzEleQqlabPFJH8
gBBGlG+wLo4y7bXDf/Vj+C8aA3itqkN23820KePky1KwyEXNRLEZau0gUaOVYqDunetLZrhHf35A
3s0oQneGSywx7mWu+UVTGZGbObO7EhcqI9kMCW6sQA3Ts4YU18A525BM+QJaCDscvDOKKjZ5iGal
7nlnlTrjo4yBG1t79u5IgYFE4b7U3W3HvHOr5SH803rL7u5PU6i7VjxzXjvruGw+atBOYzdtQkfC
xDRGRD0Nl7fWVTtaaqw/zDX8VB6wrYRLBuAAa8zspKE0XGg9oEngaIwFZpW5ThVpz574SODzmzp4
PRpFJwHK6FymmegNhanK0MnpumLoBAPdjP8Y2KcXMJ66pdXyBJhTdMdJRLD0727YNe5YPwcGF5be
X3ynUEcQeGTZw/ZQxImYpvNtaepKgfMe5gLdF1N3oWdPLky7EltQbQ93v1Yp+/T0OWxhcgxVTiuY
FWstb59T1b+rPv/R+l9Rmz3R4r4GKOeKJnnQ351sLu+YkKa0+9T1BBPNeBU92QgwzBi9k4aUGuNV
OcFvt0k+/ah99kuGEMlhypzX0g4EO845JN7inzUQmXBsIBEVY/erz/UTIKJtabMppRzcQc3Ercrw
lbrAQZgf4ebM3WYLoAdkiZM+ub395PjnoY9f7ch8ZE7xh27u2alpDvX4l9e297jA+0raMykFRbPR
ywgQoX3JglYyREa8yr8JWqFFzVR+V5BMFhk81UNra4S7OQA4KIkMexG4yLhLOvJtgCTBlJOzr3G3
okEhnWbSr82kv0I03lgRSbHkyVwc5lPAM9Cf9aLBvIQheyEMYwcPbyIDIwoZ0cHnVJqNGVwbAHhH
ZDuHVEJWTGpa3nSPOFHsOw2WQDpFRBGV2Rr/6BBO7tpAzk/SbV7s47Zs9oOVQ8ZmA8KeO6JoG5Ll
IMarH9ocwtr4RmkMiynykwVJ3ZL3h/c5kJE0UwoW0Ct3LccjKvtexj+VziTchyS8LKxhL9T0jKV3
OiVoWFpkxAs4sjj/RPcbSqwcbPMs7eEdXjX7xbhm/lzxx437k9X2D2J7Y90Id9d26QtgG2vhw1+U
vZghnjixBrhmrDOQ4H/lNSOHhCdLSRLhRWX8CY2EQ6yMvprTgATlUGQ4w8asfbPa3yOA+IdwYP4M
LRhqSTIz3L4V8gCUjUb9ldpIAqpQ7rAuBGs0syA5rPrOx8Cm183uJF3IrTdW16BlTyeHDwyp197K
Hy6aw23EDI6wJoJc9LRdtDq85h6iuFdZuLiNGJcyYwk8/DjFGJrGdRUwhY6rY6sxqGrw/ZchmVu+
jV+ZfjhdlF59Y+CA1NOKP7KSDaZbVqD0fXHVeO1YWoZLX41ibo1nObEY1/S8zRY9C7OOqf9pA51U
dzAZS6Q1CL7FD+QCxsS0TuMIKhrHpryTgPnLQxnekVW0tiJM5KGoPtVsHmuN9GHm7ap1bPSHQa5t
25jTqx/BgHoAvSPruzMxkbtW/jkl48gW145uPdYwB3hMnbOfnTNwoP1I13qOffujQOq1hnz5h2RN
plaBaQHVRmk6avmz6zb5Mm2t+yS14Gqppl3Ajz+ULhJaZH/xweuxIVo0bR49u+Z1d5vEnIXTsdlu
CBMatfg6uD3nLZBnVv7yeWxEvc5DdAa2ahAMEIHBL67teFnwcbscOrknDi7hMUwfsaOTtcwCEvk/
cQBOXDMYqOw1XH2YhdVBxcN6HONwrWnWV5JjnSSvclq1sQzxCrls4J03wZoJhUx00eyeyrsOLkar
yq9CI4JEFJjWYhsUjxP6P02bjZesDd9HTxvIVu2ys0QrJgYMwGRBK2s9duxwXRrtoe1x433L+l0H
QFF58wLJBvOG3dKOeOe32AlcSYp6FVWIuQS6dxC9k3DX2KB3lTHPTn3ng9TZdotfMcNCota8m456
qK9dYq2Wc7A8ZyrOHTpOkpJDZ7RWUAP0temZW1P10bZzEm3XqXw/WcEGhqlYlRPDc2D9+WLKy1cf
cBn+4rDfTVX8nREnDsapxyCFaIbME2OHsuurNUhLKvzfkA+9Q8PYW76TxzOwRiela+qQORTCXusO
UoSWV/TKtueaZBNkwMJq1+MW9U1E9101+7AVGPGRNaDVXUp3OhgxI+skuVMfMiUVCMgj1uqAov33
WU28cwfj4MzUVKfnru7HfpcH3WGMRb2tlcDzEh51zY1WKObrU0h3xUyHOAKSO8bg3cWejmpw8mAG
WB8mFO+l7ffwRwnzHQByLIn73nZjv+3khLTIZe4SxkQOVAJzTsSrcUbneBgFV11N0NCuzss7vzOI
IaLuImtCLQX4A8wNqWdakR7nTUYDvW1U2Yn7ARnH+DRFGcR5JkOrxCNVnoIEX5WKwlVNdiIW4Wuk
HVyLYAMN8MrCdiayEPKoRuVXoyb0SUsj0TnTjWVaQxU2QhTbKcuHBaR96B2M6hd1zlPXcUKvPcNB
MSakRJ6hmoOh5Cxo+wT6nICHAMSt6UxYBs/cu83ATxCZyCY4ZdhjoKkt5C4qtDWbgkVFJsgOzUOw
Zgqunfk0V1Zy7hnsU+0hCs5lsw6V9tHYjrnxtfDJ0+puVbTo0CB3a1uME3tCtznx11baRb8KEKYM
pRMaB9VsamRmrUkwYpDo/s5uCLWWYyvWETOiTUEyPSXBnE4XLEJf8Tu7iccyxeoYniLTmEa561C9
3jIlGiA5DjpZAEnLCig2JDimK22CXzkv4pVf2MXZTrigssR+6FFSHqREhoMLd4GN8W3q56ejy51F
Os8+aoIPF3zXRR2i64wDlW7bsVswZWEXY7TDrrCJjiKpu99ng/0ymSe6jACbi+csiOS5NQaGQ3Tb
n5aPxy+V9XIKufVKpX3HMQdQh8TxSP8PHxHqmMliFi2ETv6AwHXW2GetItHDg9+9HoOA+WvUEC2R
BdlRZcmXnxIlIzndVlFkPk+xQ6Q6Umfm/VCPzbo7D7YFhYgMOpceoS2DjcVyAQq8BViJX5PAk2JZ
ey4JNK7GuWH8gReVs6dAwVShnWwU73nbF3tPGpAjZfhoBN6pmOIlGdtt2GfGvRIFSFpeHK/RFAq4
dKtlgbogp0CT25DNNRSJtyRG/JKSLXkOUUHeZGOe8pZcys7ub6mmgGyN0WfvB6SKURPFRHKgLeoY
CsZuvzX6AbgWgfQJNuCTW/uYy5i5ITghxnv2C2g9gT6WQ7aO8ug6umZdenLYNKUR0x2Gv9Eg8Ywm
2KrZ+k0UJsWPHteEpKHxt03sIY6bJqsR7BwzQ3kcG+0+TqN4mhK/QmN6S40KNUhVjHfel69WEiXM
ccfnbEwMWt8iPmgk3OzLOp0zt9QuAcH5Ymipe4kagTEUCEeeufe/D4n327TrvW053k1rtGodm3q7
rPvpTYVZtB99duYhVtGTKoyKlGCM6zF6HRpHdG6eR759Vz1xKLXHICa0sBv8hVsYUCtd/Rr6vJBe
0UEbmbuXSN9Hfo4OwUQCFNjE+9SsTfJeqgd7zlvmIuQmMiNgyk4r3DsVMXZgxnrTHp6KoLszzgrP
EwkrosObGbhPfWjHT7z/O4hFTL+9B76D4RmU6MXO071VQrcYKpx0qOuWXjV2B/TP5DQjdt1GM7jL
6jQDvjlPs+dYHelIYnxSjfZSeoqF1TRyZQT1ucoMgwhGRJARcvOdZVnZUxTXRFdxmi6Q7L72JrqI
cPLPJjUW7wIr4xiN1ToVXFumpRwEXk2/bVVyx/6hDn8fzKwFeNpbhzaOL+Dg6NJYP1IgJ6TuFCSP
NeXGLJRDQPVApgTDvSjs8Fh4xnQcuyXYTfuo4Ufo3LA6F2b3M7VAoYjT3ZSYSDZknCG5cHg9UQ7v
EVSHq87CYJLhlUGYDGuoay15/fswjPkdItxjKMvvzJ8lfnS4K1Dj3sohkfDy92HI82nrSwaDZsEv
EwpJANU0DAjhu2GF8A0FJ34xBC08mA7Xd4KVZ6WsJD4J6G6rSrIljALdm1NZmw3jStb01BsuVK4n
enLQosmbBBSKDtarLl6lx29zLWYlCXK3TOV340BQ7aVREoScpUHyxSYGUYQao/OC+BXgErEU/k7o
Vfc5SFwRukviA/dAuSc8K1s1RtLctaDLV3pTl7Qu+oRsDw8w3K3go7CdNSGrCzMN0h8iulmaafmn
j7uFBdcot6bJvV9yOOzNRpFX7hhwpJwBHVKfwXptrWechzknBHp4htL1QTavQYZ1VG837BSc90zH
4qeaV6xZTILcIHhoXetsPZcu6e+Xlm1pGIgmDDjznwIxRkqAKaIX1KZW5LUPI2/jLb82okCsvY9W
2fmOLUaz+vtlYsZyP07YjmCX00336kkUVXmqU/NcWcCNan4aK6DipdvrliHKs6UfNz7COq7xCc3Y
stI6n5m8Vu1dKlHKdq8Hx9CSIcVo4cx8fmIjpxU7yfPAYEDQl5qie0FhFa0Ml81l7cs7gRse9yH4
eE09t8Qh7jTzO2/Z65Wag8uk1UFyB841l6l1SlGerapoFhEUzKNsJlcySsQhMEf6/wGblqKtanua
ThYtc5Nb8qbHiQES1WYQVHrJ3gBfuhRtqe2lY7yO8GUWpNW2+9Jm6q9lkzzGgfU5WtNTbI/hoSbW
T1bHITNPBAoC8WzQ5bl2MCvRXWjilktzoBqcbEF8n5mzH2anPSmgSytYTvUK1R8qyMjapi3zMWKu
uLgasU10vYd8hMGnMwv3A/nYc+WLCzTKaaUQTG70QHIjWJn3EtUV6s2k3QdZwKHgV8iCi/wLNr6/
s2ImcqhjUChvPJteLzIn98m0mxub10M3uc9muWComH5b1XUYSOh1p+7d+dFMJS76SAZ3TY53ytIS
dpYk/CNxxFkzQ/RbRfRiW17xE7KNYmTVbrHNpIfORZLg2NWLysZrrJEQxb7QX4I7VltD6vo2i5Jn
0860VRF6/q4P+y0vI5PNIu4vUqWvaI+Nk9Y0OoImkiqUVtDYckoGuglsIwoOBuv+M0FQ8hC03S7I
Q33VR3gY8eLsUxkQL89/KbPBmg3vSLJj4EmBLV0yif1TVIbc2X6BdwPfnvhPls6rOVIkjaK/iAiS
hARey1uVvHshJLWES7zn1+9hYh9GMd27011SFZmfufdcJGWgvPUxaJGzYWbjYCGk91qhI1/bmXQ2
uV0c2syrDmjftBDRRcJZOI4OoYbCms46ME9ZoMuLPeRw1yvyjp2SvXrtso/lklTMKAMHyVOOx52P
5UVRNj6HSDeeHMe4MScDhMQGbm4WEWTg6V3oBNaWeAk0nfY4XqqQFJV/ZmEWD4B4oM8KpNBdN0eH
qWBOWtT/RtH1j5HMt8gTnIPbTHcmFFB06+34UzrR2p6zrcrk61Sn0Un4NshBI/oyqdO+YQKyQsmb
L5Yvw9W0ywlMpm5wnXH1l3ODqqLFxwae4qzskGCL3MHiLOwfDBDhmoGIse+N+h/YxXOje6Z4M4Mv
OyHLcYgDbAgqva8DwQOb3hCS1yvGD3+j6TJVmgQOsdRYRSUJ7B4p91sBbcLiIvwmwfy1nAkTHZmF
SQwivV2sFculGFPV/Yh0NDCS8tjApWMohY8tSszTrLZWDfCGzhWCvkt8k74rodCypIc3JLuSiXql
jhSJaP0zSqkw65/Y9JxY34PeEvl9EGEiyQUjoNnFc+5U6Jdc9tDjyEg2QHFoBzj7DYwyQY2wgilc
dJAMHzHpDxaUK/dN1iJeG37QP7SN1V2srjnWqYtNVlZ8o64V7HKPs4T9rLfGbUKSbstILEMTtS3a
cd11tr2BLIgpNQv3WaqIpl9kCCTHjKl5qFQZfCQ8LW1hUqmH+qFN+IyJOsJxk2Tx1g0juRp6gJdu
3l9ClBTwI85l7xGvc4m96D3OZ1z4/Qq9MSFxcXOQIWWIFCi43IaryqJlal2UeAnkwQL+4K6bphCv
OcWXafWasZLrsNV8Fm3A67YIGfBnfxe69fxA4tAuFel44yney7ZFrWTFb/gm8u3wFcR4Rv1qWOC8
fP+TT/rGSKIBQqyVrsIrr7GmX4zcnY32cZV38T722ujeTmNNBot1A3pFBIMgowkLBGGe+d6HQCDd
NDv7yQThvR2OCGzW/Tzj00goEd05v9eNFe1cD5CegHbACJreToXmv2DmnJVYYhgB5g9RRjLITEbI
TrhustGaFiWMMxIAHPNOymmVN2aDmCmoD3g5f9pGYPXFtQdQn7qfECDMP9XWrlvs42O4iwoLS7XI
jomwyBoNu82sUU85bPU2qpceWVM9kgwcbiyQW2agE4mTqLf3Qjp3IyLvE8v6K/vpv3Fs/pyyCnBj
op32I+yrcYR9ozauOA5WvJnmMyrzYMFnMO0HqGkENxYqNTLBqt/4ffjPIicg9VN05taMQJIWBkce
2iFTdDsQ5ZeesfZ+HKNzsYRw/felKnAT2T66E6/XDya3OPIZIz+SJHGaiC4lT4nWKLKtfTq6K1OI
4kC4Qr6OFm9qF4/32gj1umVPtufFpytZhj9R3l37Iq72FrbRNVoxvbqOdRkfREyvKCqGsdYI7qkb
rH7NvJquB2rraZzpjaG15hDwWvywmX5jolQdaD3jOLlFUTo8eOx+CrOtN42o4fMG7g5Vnbltsgp9
9CANkLqIs9C4bAZqWastjU/c3aa3qLWJ8clSKrfKr96dJXHO8y1nnUB+5I3LR4RaKBz6utmGnfua
5gydBYuDjSq0u8Le7e1TD5WDgQEFHxhYlwSbWzwEMIWnSq2LgZacZC9zixdG7YgmIQ/MWaYYM0nj
RloTg8n3jPTzlzHGJAZr3ZVBvavr4pL7AFBqSbPkLvdI420Gkyqvg4eFtD58ZfmmSNeqPBw6dZTj
43A96PzGgmTMyqtjPdZGXvJkzt+QT6/YlwcCTbBfEu3xN3HdwjjtPos8IEiXy1sFBnr8UNxP1Cte
5hg7CKIlMtf2QdZRxtwlMe8Hy+IylOdM+kB5s+8oFchLoJv21HxbC9bLyrSuTd+Q7+bagvBxiWUQ
w92aVCpqZI0GQ3dMcpysfokj9vbsjYHCBF+BLL+aCRsOIlVM2VPSc/DCfzQkfI8mtd/A7nWk9IT/
+nKsTn1e/C3/wBIxjsL7qVky8gMAQzgHD8gMrStcMG+lea+2ee3V+zwjklkbPjBqvONb0qEyN3E2
vqvJqygAJxaW2NtzT1ShOTy38NXyFq6nIBxjrjaxs7hHQiDH86IJiyiJqHbp+m3shvxsmt65Dnqi
Xg37FVbVZJZclCVZnxpmqE6w0ZqofLZZh46urAvOsXipFrqz19gwgQIk84StX30GNMjSKlgziPb9
fn7573UZujomSw8YzcYlaCTL4xpfBJTzGTEMWO8xxuhQ+g0xCBi0RduwYiWpmDLimfIN8VX9VBn9
qxZQ562I1LwQLlpKGGqTgvMDR8c3Ou8GzJorJ7HORsvguTH4VU3US211r9LyEGEvVERHMtAui23t
MnKalkuig97pJK8o+Xgki2cV6Vs2Glenh02NYP4NOi1MvqudMzOu/fLeiUm/CRIwJrmFUmp2u7Vu
mGDj2+hW7j41bX+TW6deKn8/+vG/Qs/vhq8gm5Lx09n+Z4dqZ2X4i0Sqyj51Ev4VNsVyUwbPaUBS
ZgXciKxdveH+jO4xraGt58ON8fXXCrsn8KGkc9e4NwvnVeGFpMChWg7cY6tjQjPd6h6+O5AVqNRE
gHDhm1375vk1kTSILsemf+xMrJ5+O+kdxFGBPCz4lAbEZylcvbWAccLGY2s6ec8NNIEzb3gpvJJ0
Uoradra2tHYwGXEXuD2zIJvdBUalbuMN7oRDMoSoEXLTSOPVwY3E+igAtK+mV7OOX6x7RNE8StWY
ol2u9oLMKNcmkqUghGUj6XqjRG+5AYDOpB5KWMP6m3L2DwaXAjEBSPmynVQowUeTnHjtGvMRuJLg
te+7flacYIxa3X4GCB+Cg2gtvGpuPOwylolD3L93AnGpCW92E5nWVt+8Ov4o5JztiLM/C/5xE3EJ
nRBrug7Xaa6sy1Cl9wXQnxHr5Wrs6n0jADYHPfyiMcG/hMR5ldHltfGcbyzoPAeJcxJQGAAC9F7j
YO9tz/sXOcP7ApJJpeEyeFbf1Lj53pQIfz2zu6Q2WQwugVmoizYNM5izHbTjZgSPzJOPBpWsApil
FbYpf472YYXWbaqw6g2TCzsREnu8L6LEuGaU/TSJ6P00YmTSUWjCYSJ4pOOk3Zk+2Hej5wr60IXB
KAX7NO5aLMmrZuCDZSkz2hmzcbKa+A+io7vWqRmd6jl1Lx+Exd+U6uFDECSOgJQ9e2qBLfJcFR0A
zaDSspNPluHP2SRvrZF9Qijw4azWbI97qki6vHXdYKR0ZfAzFzww0wgGaEqT5mS7ibVDhSlWmLOI
QUNJ7DHncBL7X6zhRTGRvGdmvwoc85nUq2gVorHfNpF3nHwTWk3vo37M1TGsaOx6O7iDYa+25TSc
TE0NH3e3kUwhAEY14Ev4LqsgxPjX22xc6u/YzQ4pYvMN64+jLl9lOxhMJnCQRH2j2YRgmlI2HUUC
53408+RiGG90Lw+pz0NIEFw6ZLAMwvjRKW1wJ7RPmD7f/b55T6bgJwFIvrJZPSeqO6ZBeO4s/3cy
PB7VarxrmvpMLRnmcj03CitnbzJaMytacO4VNrOs2JUts60nnmafBY4fJiykVtusd28mnN3OQI6G
hv5q1ZHchqNi4SADhJ5WcayCkfQArdDTsUnQ+OI3pN+CE2eyaVtdx2EYDFeg+Mc8R6JdSQQQvQHe
R3tKb8OYjBt23xsvW5JCCjQUOA+2XcYEwevqRwOyxQorcLMjggF/f7QI36b4CShAvbF+OOXY77XM
TXJbVXehrbi6ZvkNjpMiIP4yg+pjQMRz5C4FCyLFZ1b5sHRZhdmdJ8/EdS07h2RY60DiEZ1DAtYA
r2zTjPJRz7M4kjl2HD2KRT2iRijSkECSFEH22C4zpcqZ1gnRd4i0EwV7lPsldSUpxpGx5pBCwBuX
wzbs5yMyABYtqQYC5871aQIFzccKaJtizlJCMrxkCa1OLqxHpjG8B5iwVq6IkJpQYO2sep84c/rI
E7iFlkfI7Pxqq+xRCEtAecluyfJmqIDBUalTME8Qx/Yde7CTaLqbv9ReRCSKlVsAD6nnIT7/90WT
k3TCXaOY8C7UJe4X4aPSZlY5Jsy9SA+wXDQDZPWeMvS2ImcZ5oxlsuUPQxoJIYnogjR4aWJgpaXk
WBjoLl2VTWvP9l9Qful7PCRHi+0hu5PwH90LxxqLr2PpxzehjX51V6D5foP/4wDMeOmr8gVizXSL
WuehQH+0ceaamOOMlE/Ub/lr21Gchbb21//90uqscd+aQ7b975eemJ2VHY7/ct1is3IVbRpmefzS
38sSgOs/lcfJto2XkcgODERAtox6eLcp4qTlukTB+T+j2b1N1vIHCcK64eqtiQV6hUAPQ0Tw/Rke
FQA4Cxehdt6/Yro88wRPD3ki+tdmxo4ElIvCHyjXOBC4QWLSPV6ZrQtWvuHh691wH/kIilzWCfsw
ql8H1iBVOTyXjf1TxkBlYAfusOh8tzI7zcx4quK5eWEvQFpn6bOEm3+FEPceCdINeP2+SHhySDOD
o5rej0xdCQfejpKqcsCAQYhsc2vrfDeSgHQ0TFyDMG62QHxIW2r6dB2G1bDOF2vFV1CdUEa763wU
bDN5f2f6HmMRmhMTimlbcQCM1s6aelRk7Xsu5ktdtFznjpjWVZfSpdvHFECwYj1L1Qbjw0sPTc1h
Tm+UHywybYPSC3cD1xS7a8oUbNJA2zkhs/R9TuKDHjugIh5qp45sIqjJG7r7bG9gOFzoVh/MJz+N
NDsRUEqIkskinoRUmrEkPbRG8ZwYv5iiFzS2j1tkqh/D0j56Q3hQiX+ZCi9bF234AYvIFyCWLKnh
h2d2eZcCsdcWCt86BAPtZ0CT0sWfWL0bvYz3HKPb3PXnk66TpyYR9IDNsp0JuZ6Zn8KqiWxS2MF8
Q017LqX9S4BCBnlYp1uFjam1kiNFcoUrQWUbCp1g7VrtxqrIsQ29b6sV36YFOXjUYluXEqNGtwu9
+pnTptu228yo/G0ASX7V2NTp2QjPIdHlDufFNRkHsuPr7tx4zW+JVXc1Vu4vSmm5xnGdbGArErLU
zQ9JWWJtjUKEgPhwwvy1yp0bY3ZzrSWEK7N2GckuYvYKYubKN5qj49gf/GDoUwD4rVDzU/zk85XG
zR8CeSpiIFEyZG0/A/i5NmK4DbMhWaN17wzkvigW0CaUKyDi59jLt9jSSZwBnsNTtSYKXLjVIUT3
Vvd0DM7kGTs/rOwzA1YMN4w8qKfvpINPuMwo2ci6RrOihp1pAyqyYZzjgWJpm8VyZ+Jy3ssGSoIL
IYwfPSpBvLZsIFuxsUgdWeHb31TVhIrTQcAxe0RVhKr8nMv8c7Sw67J7Jjg+ulkqv2vHosBlJTPo
hhWYEXJ5B1nUh9Tp76fBXfa90Vs4Fs+FDIcTmSF3nVM3e3hPWFUNzlBL+hJhoPlbt7CkzaJ7d22q
X6MLjmaviKbhJYzsklnpFP96Ko3EaB+pJp58I7jOhmbzH/jTcw2RrIsA0rohHgSkaxs0JBUErOAR
0l2xjxjzlYPdrJJG7orS6u8YN5DbIvnoE0nxbsRUCl0k1mA09KuPQ8HMDbWJUayjh2BR+zBlaCbt
ssfsSM52aTZf4SG1GZig0VTgkNaWqY1Vmqi7mRTrIZHfEYompMIgnUM05tpwnh3vX5cvrk+SKfeB
4z45rQ28vkpAjhHzpJI7evgXSzqPg0mKHfydFdu2mD+9/TLod9i8Do/a+ycC5640wwvmAQnYMW93
VukSx406jP7WXu3nusQg6+bmFqM8fkn8j+zK9Fpl4aMx8JJ0D+w9rNXdIDDyNiZLadk+CRhHRM7i
mWCfu0ogWa2ZhawHk9xiwTsWKf3OmUyeQz980ohiG0XBMgwuRbyvN35hvgcBlgurc5YUO4Dei6l3
dPJTbsfXbDjEsdrUQr722Ib7zNIvIbldTfmEMQlFR/iIdzMZMMmRFWZvw+FQQYtfgSpGQpdG8Wno
KaRISdqU0m0ufhsfphT7UpJ0P/2EzhjNC7PuXLwBMxs4vfAwlfmrw/wiS9mRl+aA0NSd790Jy4L9
7HYDyJGRFC5RloeR6S5k0HCPlo1D3h4GwmorVA7FH98F1X5SlKeq4P2VJiATy2Jal3Pvt+IdBhSm
BgcZ64xRKG+gGwyOYoObvsDLrA4tJJc4p2tzsltfG/6WPLNjMUbINgMq+CLKmfT0sATS+p3Jhc+e
PrmRJcAaElZOpsm2T2xM5BoVo9MwBK8Q5YRN94QMCyEh2mGr2rvEhOx7b3pXsBS7PEYSK16Zyfxw
/F/tYorB1U2L8eaFrIbY7kmcb44AYR6Dvzrku8ll/GeS0jDz2d200ng3Mj+7tNp91lJdZ78/JzZz
dBR2m+V7ERaqXsolGSKMpNlm1Qecc0RBSdG1A31r7gpEVRZHyqquVHjBr8GY5MNzY6YNA9UtEUwb
7vHXwJjv074+MykDks9+hHFa8eDLlwz9/MofZpchyIXPsF5XKVNDNTym7bwMZqNTC34DeqW+mVYD
6YC1Pg/3m3R3QLq6PUFLLOaNLblNbCd0mJXHFsAEKxt5H3gAgOIijPAmotQOZWg8loFr04SRQGVU
7zLPjqqzfrxQD8yTUEZWXHEmo6Be2A5+r+i5A03JhOOhs5J0JwrJfTKZIWAl9yxrx950JlT2ah6t
QxRRr4zZyTZiuRfRmgguiV4ke0edlWBQ9mEC+eA+5C31eWuE1UcI9EtOsOULWsBwzVa4XA8O05bJ
C05113RHr/ZBrtnOKUIIsSG2HglUT3z3f1/4AYwI3mIcwgsPM1yiKcBcniOZ3AYpYGcYADToXwGC
lnxRYo416p6SvWM0Ush3+a7lg7VTVnAmsbQ4mbVuZihK/GvipKiBcow4CiXOpoE4dmrTlNKzy9uN
6aI0pJJ/YpPzOABoPOlO///LtPwyI0x2VXoeVUtijHs31Hcpwpp1YQ24kaeKaRi6tPyIuGHDUHrr
mOgmyDAWJ1+MDKw9+rHEm/6N/kQEa7QssnP6c4xDl5hpZivpb0FdATs9q/kxnH4RG1TbNh6eQj86
yXbGT87EdIyb+1mZt4Qxy2wDJzU0jjALPDHTltQhvlKsMvFj5A6R7dUVXfbd3MyXVjF7dYGZloH1
GpJFNiSAubn71iUKCmIA1MUdPiKlriGEAK+tv7sg/jMUq++CC8NQeuPGgMVmovaMD9tu35Et8XmW
HKQpaIKamhZHH6NsLBYwBPyH3oKGDgYb3fwxgwu1z+hofT6kSsp3PtJobnjFKj3kJem+bFP54NlM
neKXqiITgeHWK/KsvW0ViPNLg782xJQbJ8WRcqTaDW208SFHWYGiY5uv0uwpYemT5bBsjWw+F0uH
SGwmVPu1gMSQIAcfeeMZ+F1znP/bZHB+PBppwo/WtnnnhjHRjaV531TtuTVwvgyUjvDz7IMk67E2
OXBkSkgMRUeuhyetAWy2BBuFhTjqgDoKN8WnLIaDLFltUHUd0bLQziBaG+VzPqKQ7yhXGaW92dyZ
eGGObW6Hqy/0TK9hwCtOxH9sOe/H7M19bRN7UZ1HxTAO9vENgzZ1ds0DICxAt5FM75P5uc3GezAf
Jd0BZyi7YdwjtYLLTMvushK2fKzxVqTxEbO4THMOTYFe14Tdwf2a36ELfU8TDDsJAxGLrsmGQ6l5
59yL5ewxwvNQZ+4BOhru3mH5yyNm3fagf30PUkeQ1k9hGX7z0byNAQCQOnhAwMb+EuRkwdCLodlz
W6rf2hevZuie8hgS18DeZPbLd0wyyxrupcgoZNP6BJL0eWBQufyfM2e6ZaDh/Dg8ZaSqO9EyKW1A
hMTgm6zh4oJ0nAeMsxzOsnjRef9kde6v6Yyvc+pt8pFdBB0dH8mONkA06f0Mzz1xiiXJMEff6G/S
ADQiRxzctgWGeyGrBau/4nx29b2RQgrtvJ9Zc8ORrLOJ/gOzNyXKuezYIOkuC2Rcqeyg0VVPfoMc
K2lP6cJVNm37S9beT754iWfwighFuP3YCWTWeHHN4Jk+aNON8YuPxIqrD05lMx4Y5l7IquIxIIwr
Ee0RfihBWGQhbSsHNyG6xg75XtniSy30p+V5Dzm/l8X6u2NWI/26WWcB/z7dk4EcL4Sige3nVP+D
Aa9Y/0EiDe38lBDP0RjnMsf7HtJfGWqoV1WDaNBqZiC2xqt663X+b8Q8UGnwL0Z5UQwFinq40Dyj
EQUa2d41ZJtdSlMSGcZZ4DVi3g6B4HxX7ZOn60sT9N+uFZ9jjpPK0ggWMMaYLk0p+z+MsPysZffk
8wnMsvIJQgpbKyt+Yda3J8zvldlRHFPcUeLWGYr5EdH+VE+AVtJwDQ4LfZdBhGZy0pLDsOV9JJSB
PMKQtS3O+8eskS9V7Xwbk2ZDZ40sINC0ByYwoDFe3ESeKaA4u8EOrI9azcGnW7KsjHrB00gp5BcD
nzVk6g57lqQlY8/mESNQmHofX7p+KVEMRTGltKuwXsZL4Cwx4d5QJ1s8CCd0magPp/JFNPTKqX7H
n8q1zB3h9nwXEWoBZ4Q3bmCBqUowj+TC3omweADsc6gqRQAiEWB9RUJpaDO+CrV5qUR9bgOXoiiZ
dkmTH4uO7Vbo9eCVOhIQ0vatyMY7h0zFfZ0VJ8fjTS3Fb1OLv35mvmET5EgX98BU/YlZxtHCm9VY
08od+tdYp7d8nEEHma/G1F9Y8q46jsV9R9G2QqRLXAEgSNrb52TGKGKZa+a9iBLAPGhh7TLfO7H8
/ZymL2W191XN3D0nS6Eb9YGPHKNF2BeMmcc0OVjQgrK/lDetsbHVKwV51XYGGHg2hxGaMsRqdnPf
V4hK+/qOrT/NOWUtopTWNtae24QkLM/8JVyiTuX9BnX55vby5BF/vIlN0W+HqvsK0vzd9qt001XA
r1mf1e4X4O5+ZUwSyzw2nHoS7K5pGSybfsBa/uIx8h6gDXPPVseh4zcQcmHyIOOj5Yk1EO7DzG6P
gnjaBjWCHNonH3JnjszVMXj1HVyMnLdsVe/DjrwiinOGx8FDX34BFWV9GiCzWgwB4FluoVuwoYkS
BjIQ0g0P1WnFscINwU8gCz9zgQWOETj6VdCODPDtq8mJ1BjJS+ybR3v4irsa2wj/m+dyyRf/HTlu
TMgoZ86Y8BEpqq8J9LoAEkUVPaAVc685CVurtjHXoTGSzYXarHdAL9SPCs4MvP0RQbU4VMLZBY5x
rnKkxpBwXxONPtsu/FNS6D3O47XVIVJ3lDp3IdqzzrU+hjB46ByOCNcPCI8auzsjS66Vj+QxL7q7
NJvUboaHarT1tQm6R9vgJ2U42K7b6iENzUsoGQpiN3pqPfWTdtknlLxk3XgfbUa7QnLCR2B+F4qh
ge0xVy99jZiXSzIJJ3So6PfxIXGcmT2q7QxqS5efxsx/Z1/pAmQ0h1UzfQehaRwdz35hFXGzfPT0
oMihJcbj7xAZd7GX0Nj3oEIG78+dIFJkgkysQduHPMgeJhGGG8rq94a8X8gNPuHlmvFGiLrUGtut
3109OP80Y807UHscA79J+akt+tzZ975wWEMXZ2TuTaRms2z34fViFUzxc7Y9aR2DCUgUF/a8dz26
BhvRK7sblO8UteifRdGvSZuhinRv8Tg9uCbxAKKZVr2uV14AMUQ05X3R83Zrm/ldGlvvZWpggiT1
SYgP7XOrJLJPjlEl9w6VCxaCD9H67clO7B2jb2Nb50HHJEq1a9miLRjMgFzP/DBIGf4Nkw3XeFMp
q/mcCrEcaS/xXP2aQ/PutfkLXjeTvGLzTfGR3UzddO/W4gyn1ny0+2bHhwOg9Piggl5QTKd/MgqJ
Khht/1CPR6PSWHkKtOm2IH17PfgkKmcLq3yIYge0AkhoB4j5WnGlceJS6I9GzennogZJHKANkf7n
oqHdt7W1qfH2Gal1iwqxc+DpYjIaFCLQcANo4qY61InGWCxpGv3ZziAiZzZCKCN2+aklOz0Cq+lU
j/3V3yqWQQzSucO7nqveTg3EvROhAJXxgHCKyGoiigeJXtwJLnMP4sDmVg2BNzFtjOt7VmkvzIYg
vuJFcXzj1CaoRxWyYk+/NM5j4nRfiCjELQFJtM79dhcIOz4H5B+vI9+dj7H5qAp3n4dCvBFvVySG
ebCE/OywLh/SOL9ioIjW9B4o+9gkTfmorroN/kXzlqTRfFNXKH+YsJvbkiiOTs0vLvRRF2/WZdAd
bXKOINnAjVanf0FcGJfaldum6ZwHX3n36aQ8wgBbD5f1b+CkOR9cXIKVsy694s6cCB+j79upxr6S
sQcFh8c7RvEzkCd9qk29jhafQ4P+lsWhnldzXKgjgG27o9js0r9qbP+MRe7cdf6JZDowTRG+tFpU
m3xoDgzj7wqO+krhe2va8cmkNga3OXNWYfZ5i2ezO3Pb8OAvBmfgqv1uVukbwQ9d6uyNyGRhaikg
OGa6S6KWubWvHE525zaPTrC4Jr3juDgxq7S/9LHoN1YegqelIV71Fsqt3HiSIBH3GNnfM0TrjNE3
tdN+E6bxU0QlekteVZVSbkes7aOgYa0SzZsiQEFXBxnN6nqMxM1lozNYOU+v8Ka1zNTetOE7mjd+
vga8tDjaJShuQAx/ohkgdVwoEpliNnEWen2hzzzXNzvmgHA6O4PcnHBPVNSM7MlIneGssExqwqb3
P1CW/QR4eFD5P3qW0E8DKXZ4gFCEiXHTlKjelBMwn0qjXdRA4FziY6dg+I0C+5wZabPJa1J2nTlB
3GW9+KjIV1wi1DveSCERHGhAH0MNaF1Vut+kzUNvUCCKvketEJiHTvvbeYr1sbLom5JJl5soKMpz
wBDN3HlBRd+Uy1eUi+rB8SXSLeS9PKYvvjegRzJLfTHziqy9Jv7K9PTrpLy9FBCnwgS+S1tL8ToT
rQGDCdeaUW/Mkue/C5u/TNX+oxibRSH81VsBvLaGPSYCE7rjnvqhR8KlDIIigigk0JSBBaYgbp1k
9rc2TsBHeZ90FkjZiOsfS0S9Y6b8kgr6AwGkfW8WcLySSLWHLImIsxoB+plolmB39BzyKidFuPHi
m4f4gxHBIrKOaIl3Xs9rHX3md3afwM4rHoohezD74N7zRXv678ucuM9OLcyD+I0dTrUGGQBSHZJZ
QQOiEe/tvUSPtE29UTDKbdKtZD20TqX3p1l/z47dnNScYW3x0mXDXvNRvvPYYJ6KrnzOnIDIoCDl
0vcekpTtXzrigOq1hygY5gLVIQGkzA7uKnT+h4QlzNFYCvdmGj+lyKcXGt/jPGB7Z8B2GXXlPwSx
Ex5ml2eNZdezrKY3LTProqMn4YySg6tFGiVzhqEo3Dr2ksg+mAmIB7/O1K6xw3gbMzKL2LSdQ/RW
XKldTyYzXJ3CFOUV06RJDz9uehtJoUpMC+lbSjS3Sr4JnQhXJu0QxuzeB2bM2k0HANZCyZNbWjE8
1mwOdigcZ7+5TgBazDytzzDW6rMqdQgiAX3r0Ajvbugrn6MsOnpj057/+y2/9WbJYCFG44RNYNO3
E/M5TDAME0fyoc/BInm1g/KjTePdBEJ/z4VF4APJa1tiw9kiCdxkhPFQUThIukqf87bMiu6/EUfb
uPPO7S6+qyrESe52MpjagW5dgdxigT9NVxDa8zFQY3OFILxybEKsqyohIMqYyADvv1zEULQ3fnPy
iubWCMaGnoLpUYuIRlnHuzqVbxF2VAC/SHuNsHgFvUWwmEqf0aWR3d7lX7gknVV8rxhIbAbmvQdn
Hhhzu97a7ZrxiDl2Se2Wb+Pk3NLGn+7sjLFG6fXo9gDTSwPVzBAsgc0FQi/Q/K+EAqaMn3bIUT4G
rzFZMPf+rh9WqkZRVYlY773cfAtyk0FVneytQjlr+swSIgocQRSIYBpZ1Pn9KQjYaZhDm2+1HCD2
VpY6VH10K4e2OtcVc7bRTrfAiDeZ7FgqleUrURQWvm+EiMhONxWCpXWI9ZJolRen7LHNFczJ0txe
ro9kxhbvph/Yiz9KZZQPERC941gXH0gcwXqHe1VOrI2ob4c49/bxaNzQ9wLLlfljzTzNL/PyGIFT
KwLavhkyaVwl7npO5LRkuuoREwO/NU8HAwA8o0o0x9mCDiJGGq5aWST4/8o3VQ8ZHUXCbC77sGv3
Ow6Bq3RTfhREgl9lPG/tguypSUisVUG163OWA4WK78LGLPZ+G9CJM8w2ORfeuTEmLlYCCczGmN7d
EQU5wfGildu64j+rK/PJqsRVle5PWRnta14hYkD/cENlQ7Ntr6tckcAREeRc6tq+4pym/TOq6hVd
rz7DHI3WxDhBgXS1g4SnInOU3p4qnKddtt1aDZ55lF7ubiSZBGszszZAzHkeVPRCy8SyM4J5Fwby
oNvsZs8zU/H7Buf9pg4c72bASOOGSDZ5bNs42eMz+U7fvj1092QWJiuTBGxyQ1iaxT8N5QdXObb6
BEq38of07C5LxSSCNRjQBpfG8JQKJBy0L7ik/JFYw/aFGw5DUGLZu3gMtwBqf7n0zLcmeBIdz2yO
cXuX+yxVXKsgUWDEM+FnALksJLt+bf4gZaofaISwYk3+uVlbSI9hrP2PvfPojhtJ0/VfmdPri7ow
ETCLnkV6MskkRSYpURscWnjv8evvE1DdblHVU3V6VrOYRfGUJGYmEoj44jOvaaPrFuusai6qh9nr
HtFKrO4lKhDQVqN5Y5pHg0L1oQc4oXqnWFXAUO+z6lZrYpo03QA2NB8uAk1Tan6goDqEuNB+XTWW
aNZFmYw7pwZ2kETDQ4REgmtj/TsiNn1qxHuNb/1r4ZqHBpUy9HlzEBfTFY4OZGLMCeGRhv5u2CgM
6G7CB6XCJHmbOjo5abvg0GX/lNXQBGZ/hOjLOC5A2JBNO8JTgmGlAT7eMQwMtn3Ymddd77oHI+kB
WiDDOtdN+11GNMQ8Ge2NjhZGgz0jQihAaVqCojsHx6SWawwOOvoZA+UqdKZZGl8wdysov4zvjbtP
zdb7kjTxqevxfslR0UaVhnZThA53OdPrcSeJnqI9n3H7QFWCQw/qyYWWm9A2Q6iJ6R2m8ubVrH40
LcA5FyXZvROfDRP7RNobG82psx1nO8LlTL9EiLJ2GQATHsB59V2kuoC0BES9ibPRQKaIfrURw5Du
x705OxTsHR2jpLLeBumMKytjRu+BF6sr19540kRlr3HuzJHuFjjnYzQhHZD7xrQ1MyB7FVbmvj6g
etdeNTH5AvJyKhVFfrgwk2utaL2VaQLJQLjDWGcthJ68a8yLoC0vzbR3sP+ONYCQK0tULPlp8ne6
jkrB7M0oMDoluhCSYqAa9zH4xhvD1U+DxtlR2J1/i45FcrDcFo2bod7btEs2nmaLFaf2sGVOjB2U
1mTrqCqifTvlNj1WxVPUIbKgpwGYPn7yBljjOTiAlZkhbIjohkWiBByuQGZ/dERxmSkDkqg3cIxE
TWaAu6/1c0x5B4akL32YNXP3NPQpkoN++YVPHe59uOzYdgc0xTizN4q2aPn0yaBsK1UBKMWwy0zf
Z85JAomCsWFh02D1A+hlUR3hWj5FQ9hAJks+8hpZC4Gq02pEeXDLsH9nW7UOPGYm8ior0qq7wgzk
ohmmD7g73lpME8Nnw75sBRE6quReaKDQjbihdUQfCNSzfdEkk4BeoqSQ2/koEsafA3iivYMew8bH
4miAS7xxPf0RaVXrMAVj96VrSgQZTd2/cAYyVBx86PMVGmluqL3ZQY2rXFKPkHp691IrFBkQdc85
SD4oYDgbpC2vhgYpCoxNMGnAKDZr731pgoCwEhoNfvluMxA9IHNt3aTD/OrA5gFqCFx3HtAi6lzt
zWG2hB0TiWfiY6IJ8/Wy6oDtC5KaI/3//nJu5XNoOTHLGpy6NvaqE9WAtmcUZRcXVpbLXTv65qZp
ozP9AuKSG1ySyflr3G2ZrZvctC5CE0h6xVuXzN+DKdz1gYeaEbAXfSqxM6raL+xQAPjoiFVPjWYb
+wl89ibuDLr8VVNfauqHCGZ6/Muf6yrBusdy8vtmdt0tvBNSKJlBTOVH4LTMQKUOuticqhNNpPBm
0OsDOsT9pUt6cdm22RW5AMHO51209GKcrmZ0edFO9nzGQZTzUxto0ENKe+cBgKZdm1h0a4BP6NvJ
IQ3OIowvMAD7DmwBID48nQQUJ/P+bJ2X2w5E09FmIo6W9BdM/sC1FtHBzpiP62MiLskDj3VOZmTO
6dvsQh+Zx+prX4P4o2WCiK7UqFbd9wI0e58bgGNR6LctMWJPEYa7QLscQdGvY03W10OgyDjemG8g
LacwwfPnQvPjL0KvrukFX0HuUCs16ygpOWnCjiZbj9x4FWLgMURGQ4vDw2NUM3cpCkiYkhVnjGCY
HNFnKGsuoE8fSy/UNzPCQKabZccqRMHL7EJkmdthD453QwOS2cTkviNJdJkwrEAk1joGLg18N0q2
TUerMgLGvp7rmAFy6jz1Tge5TM8+6tJ/h/yKOmLOHI5c7qHNa4edWOJcwem0rUx/L/Q2uK4lsh8N
ohFFzMAuCfrLGqTJilyUcXmYkISFM7LNGPswrNMIGe21A1B8OyT6fNmaKOMnOqoqKAbsJr1lBG7O
j5pmoMs1gkisMqiGfY/m2mx66aom/YA+0AGG+tJaQD4neICgvDrGbTh8lpyY/RTqF7rBIToPIFbq
8gEtSe3SbYBAo8oagUJhhhm9TdNbmiCZjAEGbe8EL780kzswNBd5jMZrPuT7XKXAmgBW0DYoaks7
AOXwtRs67zjdQUjRb/3acG+rWH9NszqE2Cu2FmIkx7gWOLxk0RkpNxtGJpo1Q2GH51FZxzZTc4KF
hnPqeJX0uXcI6qA4J04NDEv2wM1DyUifuHZfYfd3HwnA1pMJFSQO7FVQOuGNXfTbqBndPfqDEfT+
LQHke6VnOAtbNwXo1DXToN2Ymkd9sKb7keQthNN5b0K6PwOB3NhDE11VZr71RFEDKzE25RxDEwyh
MnkWinyCGAzqlpNbRAfGo5xd3jSB1OrCPbPaSx3UdzHUxmVj1u8BoXKTiLBdjwA95xHlKfrsxs5y
acS2ADggiUX70R11WP04NllaUB5akGqrPouyrSfL7KHt40czCBEX0x13N1WN84jg3Bph02d6AzWU
V7ARSHRTX2Iai8RR35blV/kRdVHCQImUvK1QeKf+19FqvhiwzXsRpju++jWccD+El+jSL9wZFpQQ
9A1Ilz0WMV1ivIyxCDFwTlp1nHcb3T0k4eSDGLDX+DzMV4jrfgUJx0QdxCnlBUmIVfonO5H6MZ7C
V8Son6suTq9dGnabZCjhXdNkr4kHTXb2wkDcQbPRjqEN9H7Ug+Q8NUMBbBPWUsLJ1aSW82C6A8zn
ItqZ3fStsRHU90t04Gcx7JzWHO7s1jrkuj3uOsOibqpz6+yXATMzgeiKQv53qOWgSEXXAhQlSjDJ
noAbn2paHkwp/M0cSgIOHm9jb5KEBNwkIb9agXi0DUSRxym6rcLyjFJw8jUws+kwqvTbx0650JP8
QKBlyC+ae4y87nC529Sg5faTsL21ZXXkbhhbpWF/kw2xfZHaYY1FnKudEIdEHwDJBlF8WFQH1DGU
UEKgvoStANOclKJXLJRdy4EUkUwPIu/GGx+b3l1oZjeWUWmIUDMoQeDG2WS4jcRAWkHvDdelhmmE
ABWPoZa7Af0+XueUI8jZhuBTRvrOQfc2lON8iMfQgRTsmBtgtyPA3UruUBcJwbD21je0Ki/j3vsy
iNS57nUGdFmcfNO9F79utcNoMd7BB7Hflha1ci0kChOlZRzxrAIlb9KzQgctnSOuQF74Q1zc41qi
iNYrwwbKLgSoOqekjZcUJCbGhHx3m8Y3MNI6pPSo2wFTANxJjukBvZT+hPf3moKE00Uvr/UeepTj
oHJjloPxYsX6F5L5+aEZfSXRgcFY1TXbyPOmb6Hd3BUdA32jayXwVwQ4tEFH5tqQxa529OHB9SXS
j1q17cx83rqMspnz9G8WhyjIrfGmCSyYzl5aY1+yR1wDYjaDw7vJsnhcaK5d+kZvb/26NtlyrXWL
QyhdCLedr4MYoSmtfEjiaHh3K+B/VpYaj0PdIKtkjuUNtLvpgFIA7egGKzjkjx0spCCI0QYonmMU
pTJwntg7jd8LGqMIPOvo99M7Ho0xvyla0e+nPrCPopizy94MMB8oiv7Kcq9SkqPLITO9TTwP03eY
K5dGEtUPLZDilVsO8thYjr2XTgF9ohuqnaxsa9+FpqAebsYzWAHMSxito8END45WG00XAc5Eix1m
yYNpX5T2/WDjRAPsLdqXdUumrWG5kQwYCuA3dwtsz+L46PpzkyHp7nAePTlJ81TN6aOjW8FDJcqn
hmz7Hs1sRq/sNxMZbUjgQfeMZDbbVjzXY8F0glPj0rfFeO972jcoDuF5UcBV2rwo7N4W6cRmQZz3
Z7nfX/74n/9K3Pfn3//P/7aG8P9AiWCpLzfox/3ZPLfPvysLK5Hkv/8NiWh8uJufRYHVC36IAgvx
G5JM0nQshLHR2x3em/bvfxPWb6bpethQOxYiPrb+T0FgDbFgy5aG6QmkyH6o/v5DEdgwfxMmLoO6
bkDN1WF1/juKwKZAkbj88Xgv3v7+N9ewbBzchCBjBqLpWbYSDH59vovyoPn734z/gzLnXNgaemIS
hM+aHiAu6HA30vqS02Vbzt7JMCFT1czDGFdSnZYzxkm6/+SFCjgNUHlsAQkxdHmRZK+pjvZrn3pn
VD5Qt5E4bpZoIhrTa4fN4EqDI4KhOGDgNGEIrieHcEYbl27jBp5nQz3Jj3R6jCzYXJGPFDAQyC/M
OY4CDwob2QMYCZKuDPobhHkuzCySl0QHXBrBZl2Xo/41gIEXJnyOhmHdqmhnNoG8boEch5PN4E/9
7Wg6F+qVfbRLgEptYUtBW1D/3GrHwguPmQLJFBlvOZoA61u05MhKx50ZY5Xi4ArPxM2hUocoVMJb
iB30TsyxX8du9kKKe2qcCmQUXb2oIoUaJ4gw9oWdOif1C3NawSHhL12jbcEM8F1GG8KzmJPrZmT2
snwh0xIB7fen2eV9R1f260gSSkfXeVNvsrx7lvbvpoCkHAeAuHyjWiOBhCT/xIXHorwusuZ2DNIX
26lAKiDMy8xXX6EUeXYgKbdRB21rIvnT4xBr5/LNs9FSCaOXBu0JOKWtuxllB33LCF/iXuU3iXPR
uMONbNGiHJVvPTfTNmu6dxWianGUQp+tmSBp5Z3lwndmetSvRaZzcSR2g/qWGHWu407Ua5Ri4BUM
4zeOpBFFQe/cxYwKlNX93HcF5RAPRQuwF9OQqUniWR4rpmfXWszrUtrAW7x2Lh2y27VNc8oadqLZ
aKNlwTBlLQMae1k+ohqCm6HWz7FaJkzGr1w9RB0OMCgfqXUkS4a97V2W8jAaPMfEfnc9B2fu1luH
SLJN3Jyq2cRKfcezLrMYFEMQ0MBH2GxlQKbK1TqhGQv4TbNPVSm/onAAOYobm7nyFGrRi69WnfpX
L6IwDAATlgEv+vHKmYU/aOBVaRosN6zzyusg4GmxycC01cxh+iY59+KUlNTGLbMsUpcSZZqkf7Fb
H81OEhk4owiDKLhur5YjrUM08b4hP8Ua8yoE7TEhz/Vpm2MwtLzxcrtFbX3gUk1X7MorubGw19lf
6hslZCGgJvIbXdwsV6spedPZhonjGbvlV3xgmqKOsA7wmzPJUvtDiv7TMfMfeZfdFqj1EnDsP0Qn
KSTUD9108KBzHPNzdHJstCDmoJKrXulc+Zl9YQJ5XQ2ae14+/6eg/fuh9vOnEXJ/iYV8mk1Ty7Wx
G/HcX2KhgeK11RipXBmT6sezbwLsQk3qB4TUdPSPtd45q0Xz5x+rNNc/h+DPH/uLJjtog6YBl82X
dFFVH+KXyM9RJWG3/8XdNBCm/+MnOZZl2pL/UHz4fDuHLE+qqM1xN7KIRD38cRmxsf3zxCB8zTi7
3ZKBvjQe22AQ4pQFiIaI5Kw8Gf78OxuI2v/hUmzg55IRNPMUXV3qT+fOUAKlNAQN0Ai4ag8BEDbz
pdcTttX1GCGPO67yK8MIPtLkolf9l0B8VVeX+dGhjjeMMMDcN+NjBmzsr24Uh/WfXt0vNwqomhaM
OusOsQxm7NoN4gZsUnWUVbG8YMR9DtQpBlEBrDL+ZX9xd6x/dQGOcCULEfF/V/5ye7zZKS09nJhD
MaFvaohVfYJUzUjVv/HVNo1VdOFhviEvArXcu0Lp/q3RBkJWTKiZ3NBFO9n6sHIXNo9awt4T2FJC
VHwvbRM9G/cc+SXO29hVEP8hcVmc2HDTmCpoT3Cuye+T+UqnNLQ4KfG5AkLIKR/b0Xroyhv6MUC8
OnrAyL7CBefqsqpDRLk4JpF9yp0U6RsHnRm9xxzP4EEHw+1ypBhe4W50tcXUUWPELiiH4Qk6BPID
EUF0Bhu+agIQc524Efiybjws5lQUHdQ9UP/TJc+tqL9H6qvG6rCjZXrCKGTnpsZzKeghc011+Z4a
9l2WdvseI+iVow6rZOzPs0xvUmGfq/EdkECJRAcHQ+cxgc2KXQLGT4d3HGfaKWZ76EG69UzjcZJE
1uXomZ1k3k0zf0yWWyaPnm6/hhBufOSzfnyMWsRLRqUF5CxBgTNn5QcblXM4auGG6tYP0j3bDHoE
x7DX9IeW0PIjvZHMnHPz61BLwLF83+UsWWJ75PGU8ka9GvwchhHrH6/iDLGr++X3/nwtmoYKsr/E
JzYpMQokoWejY/Z5q4LYQPBSQrxdMsEOpSZmUsGX2SX9KhPof7FVrcuASyp198J24xdncL6A+fhW
qZNL3Ypont/9Rts7EwtG3QTagbcip7lt2fOhj0gua5tHv+z9Gwab33D5XvdeArS46xFp97St7aDc
PkUvLWwvINfc6VbPToKXauq2q5eqxHPIJqSCy0OBtQwyJqeAvuC6UPSjXNClxZZOBb0+S1/aWU31
MsBWPRuqrVhbUo7fPUWRqgIUqdKXVN1t9c6dQ/NKgK/TyYBGjp8lY4QupM55tfQbFmHQu1+yPP2W
9SzlmqoVRTb9Li2aIyEwAp3MN5xwVirD8NvA+Dw0yHZ4uq4Ke1pQfdcKuasNxEPr+rysdVm+DwI1
eZmE+0F375acBEFW1IDtu9Rkn0Cd5et53nnS5VlXj0RlGbXF6kQ2Q6JlacrT8vEehxcIOb5pX24q
0AciUKec1QGRUpvRtIIXFS2Q+Nh4Ni6cXAn1NznHxKPVhtfSQgJ/2fJlzW3pBvd7UzFAUX8oY0JL
1o/nvA4vl79BzzBmbe7dyjj2JVi9xDFfVNQxEjItlVEmXvA2gtSLdO3Zmr9Frnef52w4fkeb6JtK
Oj721FzkuFFilu6tCg+tpNxWC59kbJWVfGbd49eLyMFNDrxXpMxMlizGMxnFy/FbK4mIyzYtTEwY
HLIv4OC3QRsgul7FL0IFikTFNiiS/MA1Mxtq+tkqvI4RU7qwhWjdTlQTyNwvNYoqExqmdbhR0irU
jXfb0ngyHNdlY5+XnR1ZIyRqkMPhcJWZzKQxu3lpcQtae2n8yJjovnbCFwp8smemrlWRkRLzh4zx
YFU8DwYF0XIfmLXkOBsvCW0fE1JpFa81O4YdYziAdCn7l4iw7Pn/Le/BxbfKTwhST/6pWqcs/r9L
u+N3g6HP5f1z+f4fj+/12/uvr/lR4eNR/Jtt2470hKd7/I/3D98fzZS/WdJz+SfblksT4B/GP4bz
G5W84enkmqYEbvwP3x9D/ObqHvY9ZLOGC/7p37L9MY3P2YR0dEK3pUM/0QUYUCa/nyN4LnA3iQ2K
R9cbNSi1qxJJz93QNe4akGtYMusxkccwu2+uDD7Qm4D931UX+Vhgn2FM7H7ti+nXrPieYJqrwmhC
77RtR5O+QbNGb++7A5FwZTIvvCysdj8k5Rf64I/CQyWjVaXRcly4xCY0XNeTA2EXSoSrEFFWpMS+
NCJWo8Q626si0p8rNKl2hAEKqzx+G4rjYCo0Hs7igE/7NfyvYGU7xlGdfuiO4nQ/5wdRzngNlIDm
3AIdTgfnveIIX4y0FkGuLQXpYUnt6cdcDiLvdyq0T5X/pslGIB3BceD2gM1nUV/UEkEFTydlWA6P
JOvoURMerTSj7uIqaAsUhCtMuB4KV8FYJhVKtlaqjYelyVDa+UUd6jeAi8/qZFTHxtJjGNvymt7Q
rsgIrEt0Lam0YuMZ7OM+V1FNxcmYsNhP/KbX38bqHGqUWCFK6QhDzODyiaAq1C+nyGgSU3+URvUB
LSPY8DN1u5D9AxjfbWvjLNIQ45fIjGoHYoqwSWCvAQ2m6FhCvUEliCyRu7Ww7kQC6vtS9asPVr/C
NZN69Q/g97b5qK6GG798rOoJ5KXzONbBtpnSpVym+qCeKJEJUZ/aqaN1ubqqkiRJfOqpeKsCC99i
fg+O7byLWv42mLjJHZAQPJYnDA15reoyOOTA6mLUuyOgQiGtbnUv+T+/cq8xM3xwDNCTUfJChn6s
Gx9kHUyVDuZMRWTlvFfVjJjJAQwSwXmku8TiTM1snYHXXOt+8BA2nnIde8HsxVszDYVUHXrQxYnK
BTNVtAOI4CkHEJ3TNa15vMtL8Zh53l7dCcv1LhDI4tjHzHxgMIj0Iod6IDgrakgymuMeJms+znX+
NM0csirC/xSTbn8kZD9Xr6hlfkrU2OYuGZpwsRgzQPwarvF5m+OIF4BisT6C8tUGzY8cATdQN6OY
DepcyFe8sFaNy+IQKvMwu+RlzPDWs/ovuOyy09UWVJpC5P0/unpWxhvYc7BJ4hZ3ifTFpYNlj4hu
6S3vsFSNagtlMalGmT0lggW9/IU62QyE8jwNQxZW6Y9emEp61R4yIg8q0vBlWY6pajh4sftQgDKv
YBn/6AIW6D1AarpYkjuVsi1RRKDije8qmBJW3/L1POcUluzSYHS+FpD/fmwV1bpanktKrjTQ7fP8
5hakxErXdLSGqTvmEcQF9Uzil9/xqQl2vZQHdzYO6gKLQZ5cBSSt5XES3AS4ckp2+ff+g3rnUl0p
s9R1FlkH3Qtelr9QO3J5wVLELMnZsluW78Vg9xSE2lncUJ792BqqVLJSf5ur9EHts8SQF9Ukr9o6
2UBHpUZiy6hLWpZ71Wtb9RFtHexmx7pAdgE5Izmwi9S7qPJYvYkG96cnRxhm+a4lO/UAKDF0k1on
V5nwgCqoY1Rsd7WT3cG4j6R/o8XfBVPAVayeolqkqvJYfj8JSbDVuyy5lVFUTG/FVej4Z7wTbx3U
ilX9tbSH/nxNy88NoGVJu45L2cFUTQCC+GVJB5VFgj6VH2Zq4iqC7kwwOA65NfdeXd38ao8ISKDG
udNz+WzDblmKEESmzxEZIWF63GC+kP+oLLXSOdskXrjbnGcOsCVk45h36s2JJpm6GRehrT2r9nCQ
wECF/ZOovGxZo0uBLGpxVEjxoLNPkepWV5Z3znqJRQltWttybtgf6McM/pWWkQEvlWiZ3U2Re8pg
3wCx8o6OZ5s8CQUe7/gblWsu93npEqrF9ed30fjcYeIueobrSKnSDCkt21bNmJ+aLf2YpJWfza9Y
wXnr3H0prZ5DW7XU1I1avvcS300DWA9b+7oqe+xzdk0C3RJSTCy123/3klxQ7SikeBYhy5JSzSV+
uqS2CPSiFMHHUnvFIRyobAQbrCqxpWvQxqi+RSYDbsqSpexefog6u9UkeoitWgLTwCH8Fxf2eSCi
Vpxn2Ca9PnBfzDR/bTm2SIY1BoziGpmDnNppVts/pec79u6yEZd+xxzRMJtyioulZ7xcm9p5bULg
CJI3JwdhQpT5i4vD7/HnWny5OtJBpj44+zhI0qr98tNtgw1vDVlZvvteeApipOpiVSlUnP6q7l5K
Y9OYr6PQ3i1ipL5JfqWieDXSQ9JRRYCGzIYhaC+bRdVAjIQ5o1W70SjDg1PVXwhSdFuxIM0lixTr
81OX8nLwLQcLMvjSSGlhzizJVF5lL8QSZkfTVdeEoK0Zli61mZ4O7gap5Q+jxsan656rKD2luHtI
dkjpIENYqzlDL/jh+HdLfSQEaSaG0oe4phZWsp967KJEqT2r/d6U0XcrBAqpeiiMxPEiVLtTQ/LB
olBcEtMQt5QGPTSVctU6b21jAbGslAxyUwrhvp/Vc1OnnWvGL8A0XIbOnNah1+Lx1qf7Zbs3BAp1
UMiB+o3nikwctbNqPgwxNefShUudKdpgqm1vVH5S+Jw6KlbLCTqgNTqnxm6+Wm5M2A045GKm2QzR
mKojN7FVv6jZ3VvrptdLd23JBENNvmbYfi3vBd1zayZY303QQmrkwNVrSoMyMC+/DnFyBtWD0CEf
HQw+YZ20pkG1HxY8kSwdXlM4PoigcTp4qq1MvE7dTrFGT8uESX07dQAtvcRWj+76YVibmfa4fLcl
3VyaieoDlrRUhcpSG7Vt3wwQH7s7rZSXrk+c7evSW5cziMUSlqn6+KXMb1soVPB7jlhhkC6rfNfX
MKwuyucSbAJmKlhpaCoZyayjF1hX0rS1LTjxne/m0arXEm8Do+20jB8aROTWlYYOEBjMCwzE0MZm
TfRx8dWaqwB9RsqARI07ygyZMawh0Opm8qQSscl4QR38fogw3JtC83YpvZfei8rwJbTyKuHVy/Tl
L/asmuT+1D9T0VeXnsNtRnOCAezy7z/tWQPidhjODaoTpdL+2oQIMGiKUTharJehEGcvyJmP+imM
R0/CuEy3jm1+H5DfO7oI2wFX0SjzPXObI7CDX+pwkI6zL0wHG07WP/hrd4OcObIkk7flcIE4lIAx
SNCra2FYbWOixooR9ZU/2Y9RDkcNtNE6QkO4SxC5yGT6IfXoo3VozKIsnaHoTpsMCgHUjI5EOOMc
iLSChFk+TYQFfGHsvaUXV5puPQDOvfF8LYV/GIJIkNhdEJ+rDOh4BnK9LqDmJCGI4giF4jKO6oNe
Rh9oZW5QB+43sdVtixEtlx6fDnyU2tOU6KDOEJN03GlYwfIH3pl6KfK58YcTIlifNw/40Ed7qyhe
M4homzZMPoYwhzWAmG8xA1CUB6+MX+cWYOvyLlOTfNiJL1fxcD84T64PyQgS3KbP0b5yrNbbYqmD
6WhsPo78au714daqhr0Y+7vMCDJQ/uW+bapoFZbg9Qb8Sw2Z6ocUoYB8avtru2t2f7FwLDVl+Gfj
dTm2TU93dMYjrjQY23wO9m4alkWvdy+RPV85cFBWQn3r2sU5Z/bG8kkmlXclpxjIWD+h9R/ejRAL
dlkAe8g1OKx61R/Tn9AMuw/S0SEkwQufRkaKHDAXwthn9avvEKQb2Mhboi2yPKgdS+r/AIgMcsjC
3Fa+hD/KHDI1DVjUVX9Z5cW7k5lIDcOXRDFgpl0OwggrblicKEp5R2giD41tfg0km5Sn7G6qKH+a
m2OZVJChEsjHBSSIdR3HX3pgu5sZT3aUDbvimEIHXRd6cCoHViOgSc1DohKY22WIuOQa0LWF6i2c
3VkLjQu0J9DT2Y4fXlZFezIDvouRNFvYx8usAdvDHDmH4FriF7xvkh6dbWXI3iPdNmUsr2AwAurO
7EHDrHOVUxwt62VZFyFfZSun7gZv3GFM78Mu/VCro22sF12/a2pQOlrBLqGMQiJiRBQGMfvdsoCU
r5o9buSkv+vF/GElE4JfRQ3YFvy6F+DC4mFQj54pGluTe82pjNthEX64dgkqsehRUIt9JioFukUz
EoNokq9TzTxVU90h8sQOE553O6nbFibRk4XB7yqvqWGFPt4ZEbc9mCArjBg+je++xgQI9Ly7aR3M
6/58nYp/sUw9ilHT9KSw6XWp+PdTfOMdvcmo2tfluKfynW397AP9XJXuGHHut0+tXXzL9OKpmHRw
onh4IJ1vrHU9YISljCkIFo+NM76iproHaQJV1cs2KippXrd2IqiSQXs3RgD2JjP/2lrR7sfDHYx0
7WvRR8po5DCrbIOCBndOk4YSvnzMtFIT3UnukcVdQQLH3kwI4C0bOla3Q9ZKWyCdH5q/yNTcPyRq
zIQcNq7OQNkWuvVLolbb9hiLEfAfnKq+z+IDsEaKiRr96z5H4szAxoBC3OjoVaUss9BL9hE95m3j
oA5sCM+6sEqQaRr+J8sdq8FOHKcs2mkWgd4R5kxtMaKCMcfdvh0RZitDeDM0nfQVfjq3QQKVw2rB
wjZz8+T2/cmfRUfO6mBV19of6r5NgQBYIczT4HnVITch2uouOphRoJohEa5KWKXyLiG+Ua2fbo3i
tOxRp0KHICrL+1qrEyT8wX/MnLIYWzz6E/ozusarqoK1XXg+jK9NCkJ158QlHTet2cIbZq96ERgN
DX3msvnqj6hqrvD5uR4T+BJZOQFpgD+8ph8ZgcTItK3JXF7E/XkQ4+2yitEsj/bLMwVgwAyIJT+O
FRr3frWWGc7Qo9ozg1o1f77gfxmjL3EZhWpMOYFNWTpN1c8L3s5nRPfi8dVQzS3QOSQ7BJfJmnD2
MfdRXX6oGk6SkCMfSfOUqlM1YNSc4y+uxPljboEUPUvMpMIzaDL/0tmNpORMmNxnVJI5p9V5WaPA
xmX76+VobwPugTrbO/I6ZHr5UxWf07Jvd22l85BAjq6GEnkMnF1hTCE2ZRYGMr3TXeayLPsuzqDb
EJMM9WN5A6IT3Vwt2lijCtoqS9G1+GtShvY+3gQAcg+F8O6SGW02pE5Bp7MS3bm6n+zIYaFjzSg7
DlA08nA+CBNYUdZr20rm2K2Trg0jvjEN9OqiUnSHCQKZi831GiNtCY8djf1AuBehyHd12FW71hgO
M/yqXe37GC2oTT2mKD/lY8KBYcFstzlnZDUxLzJz+PzR2R3gn2gmwpVTE2WrGrhujAnWJvKu2ixz
0ewhRqbokx7o8T6HNrQbfUS+zXHQkFD3Y+zttznDdLkE7rz8ohdXxqlMhmczdTDloyu5aSagu7IK
Oqb0NuQckf3YUWFASlwMx8F6xsu1gE4OfLWC57oWGvuoahCSItffT0PhkfzDeYQRfaMJrdoEpvKt
Ur+FryI3KsnvoQofYgumpJiKY9uRXLld4XLqo9DUKDtLvuVyoHWa+j7B+NWQSDKWE6/vBeIhiVCa
7mpdLBpx9bXedpfLK0Z141K4uYHwn8YUGVxDfLXsHIKp1l/ZMXcq7jQE4IxppdKrBFGejRbpX7R4
ekNaQtsscXZ5L3Vyag45nBPCkp4oiFBdxzrNLMp9E3a3+TB1GzRXy16lCrGSao1fZQdnMEZuRnma
kf6V9TX9eIxQYja+mp8NliAxkwKFwDn8UJ1xjvrmy7INDL8BUDMaT7bG4o7jQlvnA8/VTUWxjeHN
/MUpuDRXPydrltSlQUlOn8rS1TTn51MwzBh12Ib+PH7LGLDCkkeoNRURlCEgeUrid4Y9IRxkfyMY
FPptWChzDo9kjBX0YiYzJ54emSZsLCCUEQ0SOB7k9azKGb8J1BRA0QWZQFdbbeKUY7ME8Ey7iwdb
mGAeFbnOrZ4CgSAz/jUcjSNejU2SIMw5rlOJgn6V1wck0G5yDKqXk3PyQ3HBcCRbIcXurHx1tqjs
eTlsl0e3HKa1iJERGF7nOeHf68EClPZjESHNx531PEYfkootmVn6y7sghRBChgAL/touRUbIl0kn
DBl0jbLAoCd1DBGMtF4l/l4/lqAI7BeM6FDjqIlWORlo3tjhZkne9aojDS13WiRw4Euvk4BfWcLp
/449/6uxp01F8V+PPTcx06uujX4eeqpX/A5rtn7DO1dn2GnRLYPeSIbzO7TZ+M35/2DnvKjbECCx
+RtlDABjAE3CVni+f8469d8YmnoGFTKHqict498BNH/u3gFtM2yPSonxhwRcZolfOp1GVvuaoyEh
rbrVctYLziP+p7DBRYTDSS3tn27Jv5i6mKoD/c99//snOkI6rkmyR8r3ed9btFtjTmhzBeNpgk+F
p9FySNCY+sgRYthoHv4mTrdJarhaqNKt5qzCm1AD1TAUwZ1lIpo1lfapmRFAtgzCazDtJm8ClQX4
beks/vklf05N1RU7Ovkj/QJDWtSXv6Smrg6dPykGroZ2jgJ4BJ44UYGf/vxjPPHrBwk+Srckz9Uk
LvKRn29NAwg7NGnxIbkw4nSFIsbW3ne+9tAiOEUYIDAjzAQvHB3GtoDr65Rb2s36GgXjyw6P2c6c
wJBY6Ztmy80EnurS82ZJ5TeGqznI/x97Z7YbN5Jt0S9ig8Egg+RrzplKzbYs6YWwZJtzcB6//i6q
gQs7y22j7/OtAlyAyxbnGM7Ze+12H09+ym6ouDUmHxtOVORkI+5tNkLbdqjPuVNhmR13Ro7Z3q2W
lnZ379SIpqYeLFgpu31lG9AufDralcXe0CiSdWcw/0zJixW1CbDheWcVqt3jdYHnVtCB1RbErEFX
+1nP46oghvU6rFjIRixzqmGwtnmUNusmSN6HqRbb1BdXmq7lplHVK4sCwPGpYUCSippdEpi4mevi
S1xLhbS+2A30cA6qXLx2nkV32Dwm8+SdTJMgvzof17VFhzbx6NB5WgTvsFo3VZDe5y3X4vfTqxKF
fwtqK7+trbNfkPtKAuNdJ1qDxir6ncQHoU06ACw8c7EFe3Nxsgw2oRFzAHVNkqatBb/gVuz1CZey
MIh2rX5tJ1B+VWXRUPSagelZRfsof/OT8E4j5TyiZbyKLfuQD8jckpwds1e9E4Kb7KCSkMQM3wwx
ekG8eWrtPTMPrmnPkIEOHWhsXGtbeG1DgRm0w4AbjdCW8ga8CuwIgz5u58jrOkrvYgupczNJSI3O
V/Lavpma5qad37VGpU9+ajiHDmRdMxf2dVTCSWTBeW1EDhykZG/kpvESVcYS5iz3SWTFGzOZxD41
Wo+XEYop/X/HKI37RhvuLdb2eCXbNHzJjIG2foA1rZks4zkUkHOFFzyRe6yulA+Miqi28MUx7HSd
p41z1llvfo6mCMTzRC5BHtI8pZ7PmfPXk8x/NVUc3puOdO5S3dHW5rfRIJqMHgAXPo6pwnFTm3N3
Xds5YREp7egWXZpaeNTTVBDolCYgPapv9JVGypwTC+QWUq9yCN+gyup7jDEAnT9Bu/+CbmsrjYm1
poFpb1a3Tp/bW3Lt21XlFJ/KaX4iPArGxb5O0dJaEssTpdcKxKh31XQhlMtlWKM0fbD85EdIHbwo
8sc6YXOjQDog1LXWtYu0LOgXpUdhPlnLqMYdBHccnnNICdR94x/eiBZtREkXR/w5YHlUGTVNuiDH
e0o0YUV1mq3bD4fskHWfSnI3U00fF0ECkY8Q2jLWtEt5Jcw1BD6PC6XyTogiq20hT6mj8nVrtkjK
RAP1nDhVUAZqHde9c5gUKxNz3MVzOq5Scq4ZUCoCYJa71Zb2I5zoev0xGNOO+1qAqmd7wc3Qbblz
POiSRmUfOgfXAlzn5SQLhOsrkbtPH/d6qaNjBzFX5YC4Yow/9tfErDsRnwzKBHSybXSGuUv2LAKH
ZcD/ODSJ0Xzl2QBjKCEQ0YvATNb+7cdieUJRAwULG7vknnUOmNHlLtb5snRe4mo+fj9p38rW+P5x
tv/+jRJXmYb/smYTpQNIal73o9LujTFQ6xdcL6ACgDrm9GSnwRM1iJtqee7F7HxMkE0JB5z3evVx
3+rxzG2HFySXE43Mp8wVt6guP+O1OaIyJr9zeRhQT0Jiwbiat4+in5xBwChfZ+B2jSMm7PTA0Pc+
jsjo+ZTPlpyANFa8vKVDS0mBDPcHdjYlGxnCgyAM2QGQitI2vjL88C4rOoN6eViZXZY7P+GdEIqz
rqL2ypuE3gJ1xl8M22lFTYXizCu27K/g+mjuGEQCGLZct4qlc7zoXACiYog08jtYSLy2EQcFI3wd
xbRsISvcDybFpGJfDMq6ShNQWkHf7tMM80XB1zJq9Ykq4jJ/ZtwRh9Q3lVr3g252eclPB4pDoutB
VeyyXPXQ5ZECZCXAzuT1vTsa57CMb2egjqw0zn3ty42REcQmnANsGncj5rDG7CBfhtzrD9qbKGkp
wM0GVHE9nfsw8/dQERtGdICIgs6cPWY/ypJ8Wp/qTzCIQztnLEayEOxB7D+mJeWXkF4Ng0C5+9jE
f9ziqLS+ZcNwtOth1/Q5meTeUmev+xeanOckbirU27y6UT1XK+A+cz5YmwDBCAGa+24xL+JbYZ/x
2Q4KCB6N9wYSp8JIH59DxI4sudj/VJIIcVWVuzkzjh8DSaAYTVBaPcMyYPCKHj5+ysfhyLV9iFX7
YC8jwNJMpcTM8qg5x7HXrTRG+BNoeL7ItIX945hPESbRtFS0F2yKjV3aven0M4y73Udbbx5Tn0LU
sBcl3LhZo4ShKnU27Ooo6gg8Z7lUA/Pbj6J4GOoTNM536tHMMm308PG7XRdv7MIEDTG7yUpmBN2Y
7nO27HOsaV2ApSJYnGceligNEkN8DJN0t81N60yIaCt/7zuMP0M27IYSPuQoCrLoBkQ17fCa1OYL
yS0heefceSPpD3nYSeoBHVEQ2nQOdjLZiKtDUi54ohp+2l0Tdu9pGHU711Hm1jRfVWqEjwZJwKML
oYGWMNhaLeRuDAHl3tR63BUtMBbTEvXmY0/JamQitWLA4sbGsQ0tpgZteTAzSfnh60eMGpqrQc54
m5YqGx2sJ2us+LIYCRGxu/PaU95t2WT+uXsdguKLSRLTR0HJyskUkfwBYdrdhnGCwXKqzH3nUvJv
5uRW0NLrvcg+5dF3WxW8FVW/Z4GF5sxNTHTGLExHElGEt8wBTf+gZFufB0xHiZsNDCLxtCoDZEBy
uesfA5e7fGeFyN5H34aPRBhLwgyZLsPgXAoyJD5TZv8aFCYKttQhLSqrqXctf8YSgv3sMsQLgTaq
H/xDF7f7olbxth+pGTk5l2+h2el6i1wuql5gNBvrVEXhsSajeSTP8zo3G4j3XQs6lXrzx49LTP0s
ZjvduR2W4mp8sSXzJOe+nQZOy6BmYlihs/uYlicqTASyYvfqiNGE6014tPUQxgaBQlksKKE3w6NH
NPYZFsxXFzf/o93E3k6KAHofi1FbrLuopr/SA1Prl3CYOItZU5LolMlRnWNJfEtuNV8YxM9tXzmk
S/RHLKA7zED1NfXdAoh8iKu/Lq79uX0RXbFX4cPQtzRH6ujHGAD6qsfxcxW5zl4RPVxkulgPSAom
51OuTBI1mBJCB9J+NShI38G3zmqC9VjR37YwpUfTLZtGWh8zNcfGPdW5ZM6fUtaU5DhhrtrITvEL
pOuucR5lpal2tFQZqJB/8tp0YipgDevXrCg78hVAqHbjmgg5P3VhZ+LFNgOhz9Unh8Xvzu1D8NyF
QTIhilLT9NyreuFzLaFiYXADzuMFlo3cw6NWrP7ZsgVDto0sgjEIYPiCNldv8gIhoGTgOsJTnFzA
BUUxTQ/BYloFajDkwIcDGIZEv2Qn6bQthB8iqMao/9RaJlpyCFdDfpX3vLoQMbasvQA5S1ToqRte
Q22tCRSYs0e/i5+50n4DQg1ECMNIAEGWEO0rM5g/W0FDet0AYq1VJeBPXQ83AVPJ1iuU90Acs8rA
qpNAHe1Mi1hsL+n3mmwK5RR09UB6KcKbNwQNglM33ehmcCl3zjNmzQoGi4dD/XpO1U6N5IxSSz2i
TEKW23HjIQ1YYbLvFjad6jPukwWPQtMUexgmhtW5jlPKqKUAaJ0Rluyz8OndUZ8EhkmuGOVVD+76
mLW2sxMAfNc572hjyvjFj+0vXhf/GGXhwoC7YdckNkGP4C602VK5XU6vshjR+kpAjmHX/ujj6EET
G6EQKePslN+HUHd3Ihoe8dejtJmMlQDLejXNKtxUjUTahk6CXknqHkI9VCfDffaXZT1yIuxGnvAe
GfCuUtdGlmDO8pTNyXEGkHLD8LyP5+6GRYra9HhqdwH5LF7gXwVVD06b0uG2qthBABzBGiamg53n
45mWidrBcOADzLPrJJXTp6R6TwJazq3t3/dF51/7+6DGBRvRS1yx4Nr5blDcgcGkhpr37LaSYMN7
RCIdbBlXpE/hPBh7GmQb4EKsG1D5bPOA+Mw4JPPQoRK9wgB2NCsjOuVN8KSm1DuaeaXvEKCuM+2e
TYvQ8t4jSLwXyYsRGPmVCIjm8ciU2VrDcGuXQ7MjM/A4JkZ32y+/yMLzT2ocb4Z00myaG4u9UqCu
skJtSBF3z5NZ9ifbb1lW9d2psqDheCCYcI1RHy86EKOzlR4bmU0nUbIUn/3wpLxxvKJ9yz4At3Nx
0GN/cgZK1v1IpBkdAVTlZimA0hNuT8tmNWYBAWzSec7JSscFhbil9Fb9ZNwMQ8ZoOTzJkI8Q2Rth
42l1KMS40XZ/juDc8ZV7hyQMH0q/mI7wwMQt0STxTdXQl2m8U9P8MAioE2kV7IpsvG5msC7dPObs
Fsj4anvmHV9//qiG/H9t8T/WFinN/efa4jYkt+KXwiJ//N+FRan+hfGB9QNmhaVG5VHD+3dh0bL/
hYZmKRZCLXAsilf/66WQ4l/KtQUx0a4rbM+W/CWQoUvt0RL/8vkHHyV/z6Exav03BcaLmpalEPIA
XyZJxXY9E3nGRU3L80B4NDAa0ajp29Y2WW0MZMoSkkUX8qdb8pva4q+NdffjWMplLHIs25OOd1Go
m4tyIHLWACGb68ces8EaEouz/e8Pws5iua9qaVZfNDM7p+wI9ygM8Ad5uW0MLzoLAnQ2/4ejALzA
5gLSQroXR4mwHAhNTwhVGoTSgoQrBqcexsKfD3NZjf24Ze5Px7mo/5psCaIhI2tEhiyXowLJf8AO
Zx1KD4NLZX3r2vHVwB+4mlwR3k9OylbD/uxF849MRNl56PVVFCcElegy3JoCu2LrGOa+yEm3Keun
JFf/Hhj+o8V9OaOf6sf/PmPbNJcsUl5OcfFCoZhEDpO5KLnd7I3oy4Pfiy/esg9ti+amGeq3iDyI
P9+myxfLNS2FjxNJmu0jq758GlVklKaj3WSd11Nxryu/21Fn0sc/H+WiT+5CPJH0BmzLQb1t8p+L
h4EXCNe/jUjGN5LxuvCpeDdpUh0CMbIIysR7zvC7cen4kIzasl2comI1J9awSTAh7vsh/psD/vJm
f5yRw/BiC7m07i++KM/oq9GD4o151jynDiha9A10op16O2o4HhUFIumOhz/fiMsxYzmqs3xjPGCq
5PLiEecVUQfuAHOw6aJn1p5U3iNi1lUu292fj7Sc/88v03IkQKM+HxnHkR5tlp+bkJM9ulFGRsEq
6KBKIuAzyFWtgo2A17QnpqD7y+Dxm+OhJ0fHbQrh/fMJOwO6LSsEwIHF5zA7sDBK6MVrtwY+UaHj
/svliYtmy/JGeZ7HEemwCho8F2/UchIAAYmvHGt71wxmc+ytur0Kh+65idF9zMLaEEQ+fk87FttF
nCHTA9b5l1Hm45u8uM1IsJkElqnAsmHw/HKbB4cynBWXLE3lUv0tsgjbaByKt5ygyZWKxXyAjlrS
A0BP3xQA7gIkX3+5Gb95l5nt8BUCUoFVcTlwi24aklmhv/EnCvldnrNkhhzYzuV9OVIW1Y46WPH8
l6P+5onzcqnlheZfOkm/XrrbmGTnJuaizJnCm3pEzY03Zvoa4uE4lTo01V9u9q8Kl2UQ4buxlCUR
0XK8y08WraGiEM4rPYhgp2fILXEvHwm7fGJN9+xpdj+W1SAECdDE/flrumgmcmjlKHal0rU8Wvsf
k81PwjZbRJpUnsagY5fciUHNaBUIpu1dA8d0JvZRWYV/+aB+e0jGCMEqBjiUuvC7RJnqKtszUOjX
JgrUUKTX5NoQewZb5eATsYqoJfL/cp0X/hDuMb5VR7pYUek5+N7lfJAOvRfCuUzXczQeWA1cV4QH
P0xG886eldpUH3/HKLCgE8nXQwB+MMhwW+OQwT7fvzpxc9f7rTr/+e7/Y9TE3iAkO1CeOxPj5UkF
9pwjWQRyjUBU70q2ajj4SYOjTKz+stD6x0vNJ8xhYG0I5WEVXP7/Tw+6sXnQcYRi0XV9hyJODV90
2PZW2W9qK/n85+vC9suP+2X4YBYQixmY75ahzF1egp8Op2qoghXMZRYkbHjGccvUOcyY7GoiCRLb
7N3b0bRmGEWuG/k7y0mGeYuFJkRt5kf04doJwd8iD5GYNnoP+j9gRtYMgAAJXHooLA8ZBSTajDjs
KTG9dxh4+ASMRB7qXLjXKpDupixtNt312G0RjCh2qcSOSw+fWFjLbznMejoE42ve6KduHB9lOYMx
tl9Kg3qU/hHMREpY8BiG7WTr64wSdYqM3xQlknHr3nHOkz7U/ptqqi0ZfSvMx1dN4G+yfnG6EjxV
1vvAIroasa9VdNsQDmzs8VufkZ7RA0r3vVNtI7e4avrmUHb9o9L5SvQaQVi/t2L6ROK9KLG1ZkeK
OAQj5Sctxb2u60cPHyEAtevUoC9k5fD2IlJrCNYuPJsNalsQSjNc2RUdGC86BC5o+/k8OcV5wHJY
DvGNmlyKH4K6TejQejAIKev8vIQikXzi9h/iErRSiUY6wYNMvSZXYhfONSqo/iY0D30LODL41Kr3
2IgwgyZoi111LJrxnZeM6OwxvC+8cW8ySXrpEroQZtz0+kzuEseNW1RW5P719Rr3KB/fi6SFpAlA
8iAJDlJsKBHvDCKoRmXvkzE8UGFbuwl5LGYA9S9ddXV61cXYtgwDpiOkZE+Tk+Hn94Nst5MiEVwW
LHMGqKYOLXjK2uWyOjbeenldgN2v8vdOEtFI6GKCPtNmuq0QlmlxZXQHKnEWIbIDuhybNnfme1cy
TfZDeyco8XYi+eSFVASy+Oi56Z719NZI+y+eEewrwMSOpXYeBpvq5CRXnSJ7K4cPltxTWgw666FT
pJDN6stAuIWqr4Li0UAZT78q24/VkyRt1U3968ElyKqJt2YU3kVhNG0mqFZ4i0LKu/SbjXFHERXq
KDE8CANF0e6IF0L+N53Kwb6d0YJ4ffpgmvQhk0/z9KmGuxURDYhUKQ+tT1bQnWBuvWYVqunAMbet
tPdxkK9ruyIfcKkBKVQAemPCm6yNgZbml2Rq14IGaJcZO4SIX5Ke1qZzLEK0SouDnAQbQEIGHJvO
Rp7nPVQlxPYEEROFzClFKyX5vsxC7ayssHY2qQ2y77dY9Pq7iR3Itia4Zy/thN6l9lDmu8nOU/Eh
k+JG+MOe3JEVU9Umm9NvPbo9EhF2w3TfueibAy5mP3v2fnIjDAu877O9tsPg5EUZPVWgJYZR3DZZ
dZs3ogUq493PmO0Nq7iXA5LgIKFMS+L2+xyO+4ySJiv0k2f7Z13eWIb+XGHeCwEQ09iaVg5GAvaa
NIEdTMI9oSTeTvf1V7sEZQFrJfXGY2zQvAUe57lbnIjH3gwOCjubY9/G1sEc7RMuAknHow4W1vwm
mVYANqup2wbT54Ag0dk+JyWxmRgEfTqhcuuTQ1N9Goe9CUyw2PXWSfWb3iSvMd4DQDen+9h4tHmf
E++9cGljtFcaYQCMePEN3yy1JySRHvsAj28HbRpeJap/K+J1mhJZNL2FtQ6RPl9V9dPSKyBvuLya
xW5evEOLnJL7GEV7y7T3Jd0WNb+pQXwVU/6YWu3NsNwfZB8VHcyekGlWK/fzNFxXLREmnX9m+QLC
dkZ8MNArMCTZOJJBkAH9mdGcirJ6QO29adx34ZDnIdRqcFc6+eK38L8nFDMjohdCYkd8pc+6JtpG
3Df2taKo0u9TyGX9t37aV/7diFsCrn7k3dnJ58p/UMFIBRgjBFLWQD5L/zwtioxvJQN7Ty/RhwVs
8uSmFT2L1SheJyqeBeCAKB7IqHgxw2fHBdyFF8El15T/oqTwSDYFl2bXO4ZS3HTtTpdIHDi/6GHI
d7bE72xviT5FqIMvl/WiGL6TnGv4eqO1dW2H4ClgPDcGn2xAz9dtNmGZvUSNOnuVtfVB9a6MhsCh
FvhcEw0+4hLEMzIdSzLOO9qHwWeE9C9RcYc6ZdVq/9r1smNsR7BoXrI4oJFB6qAqryO6G3MJHYrc
tAUhFHXD2iVTUzifHJbUcak3bRfZmBXqW9eUD6i5VtIiKfXG72362uqQd4hTrc+V54GlqjdpCixm
xDtcu1+qPr1JLP+qd/xHCKDjrmzghIkqfOzRXehWHskKfED6tE1mEunn2y54VMVwJ5p5T3TKqcyI
+5T0g1C50EzsnHAbIZaRVrdrsv6APHgTOni7cUhE1k1ofBd1cDYTf1ez+EdiidaguCFpe1+65CU7
bzpT28HwVzmewgJkVfTi+G9WP56FU+7Hhm+Hcm9mVpu2gW8d97eGkeWQl6LD0JrkCFf3appORFLu
ELwxmYlXGaZXk9Meene+dsV0lQbVaU6dzwXopsiP934+bUtEVGgYGrUyW8Tp6azfnIz0rjGmyBsZ
43eVTO9ldGUHxzY42a1Jyb3c0h5dWKFQNuCrJUx5awl1lIL1dq7wXEEu2DJvEFXsPET2k1c9GrOA
2pHtAoIbzC4miDh8yGSK94ChCPznkhdsXRvBALHXPNI/Vbo/0WGJ4Mm3RbSJ/OrrzBA0uFgJoy+Z
qa+6qQYPQhCKtI+D81w42brLUJJnijAxU5HLAq2THjgRoqb5VQ90e0wWFg4TNqsCScxK805tYfHN
YhpFbbRiQIdc30UUZjaZjIk67+qZhQqqwDp/Il48apKdDDLI86upd+HnH5JUTfCv/rwA/ef2leWu
oACEVNll56gulrue3zTkwVE+bwkeJOar/q5S81zo4rp3WFaUhHICcrdh68fUzzGl/2W5/Zv1L6AK
FE8khDqecC+2z3YyJ/DccXcM+NLRdQv/Np1UvtO0i05/vtbfruyFzYYKDx2m6YtLnSrDxlkF2Zww
hGI7IYJeEyCSnOe4NjdO3Kf7/8vxXEAcNsklrnNR56zsKh7MiAJFDf+ZNs20CaLsRPOrWtPfuv7z
wf6xWVy2LZa9cIeoZrGH+3UfkbP6jnXMxSWt3IyE3GVC87UZrxkOPE3S658P99t7SVnJXTBG0jUv
D2cZlaUSduK69fWRLjQojsJnYz41t06DMvLPh/tn+XC5PKClQnCNkJIunp1g5Izrmu23CgPwht2j
DvNjXGdklmNkWLvMEnRh6+TD/7Gxov5xTuV5jFPqQJky9F9K2L97a3/eJF5szQO2EpUYuNtZ/4V6
fBMPd0Vn/GXT+4/K7MVO1Pr1kSLma3PLplQo8dqWK/qC7plqTvKXz+IftSN2oB7ti0WN7VANvtyB
ouVygN1Q2XAtflEkzxXOzPQUlVeydR6SYnjTy3Luz4/0Ny/sL4e9+PAJWCXXYiJ300QR85D0RvEw
h/H4RaYkGUAB0aj7Enf8Sx36NxdL9KmLCploX1yRF99knxdQ3khuRJFaE9LSss0if2ak+by3axPF
Ts5dB7UMs6ZeT4Lw3O2fL/t3J0BfSJnI29n5i4sTQABbihCl/Nqlb5Ra7PFLsbV6FpgGGiOWS+nb
nw/421fVl1zzYh/2PkBBPxUYXLeHAjAywZQGIUtrT+LnO3bSz75mTAftX4TevzkaJHJYGUDMqNMt
rbefyxk6HVKM42kK7QhzT1eFu9ENcCcWzrc/X9ZvBiBk6zihIWDwMC/nDSfwNaPO0g/D9HtVecNI
JtNQpO+AoTpjG3nm8PjfHxGaEsZW/AmLkf/XS0MJTdIxspWVrHtiPMbnriL4q8yWyHvt/uU1+d19
BB0naAYt7Zl/FHSp9dAMxDAp49Y9BJRLrke2UvfNmFu3f76u33yIOLxR5EOfp5x+2Scwk2EqXYeC
F/f5BUkJRR/tmJjjycrpvOoeZ+NfLu53zw7EPMVFEDTWP3pBs8h1GFpkSOnK2JJCbJ8HH3sgQIOD
lam/vCjLB3VRYPMpGtNmxA3ifbhNfn4j8aSUfZTSUysts74CAtvuiUR3Hv58Ey8uSfKgbPwq7Opo
J1nm5XuPmdwvEGyTItwuRA7SVlZZqM8yYk/TDtlfRjEaRr9eFdYWxRKGRa3n4yoxL50mvSzhtasl
FElLBOgrcwxyxEIVa2nUVyKHpWOQ3FMZozvAzIcui/Y3ToY+xcZQFxYLyanvkDse5sYRLDL7nlim
BNZCbxHr6Bas1oIrJuNYbIewVBHtulam+X3d2sLcY2nOn3RH9DN5sXO0tuM++NIY/oTetfczTboV
qHl0ZLb9GQZ6+OZVXg6PoR3ncOukXkh2ceA6KbU0VvMkyemwe0RsBn7ftbsq3/Yy5jARoJqYGA/s
NARtF4hOm77K1tNMSO9OZvnQH8vBzN4ggtbWnRo0WQU4LgGJHqM5dsQ3Ah9x1mXgu7111hDqtk4Q
FrsUFQLRPY5NOMl3ayg7dgdDwqaHrVtfh+YXkPNAdNM876udZxgNcNoIJMshiUsxbbMpbvXZG2yT
ePbOhMEDKi1XYG3bgeD30iWumkLVLOV4o+2kjg/CLIsRzEyVkKBiog9Yj5NE6GJaQ/VV5Fll3NnE
Wie7vLGsAF9grkiCdmbqE2akgBEEY1IEN+wCSBZaSacAGkzU7jZfu1zCvGUWywlhC6M7D+SUddNM
6RRSGtWFAW2BJjndikICT/b6oN2Nwug0e6zFTxfESYdWywl7kGFpj1zUsGq3QBfZo3TL3dpb2xWJ
aut4CuD/WCJq8DibZE7Xr7bXZfrkUJw4UfRlm4acZ7r2AleNt6p0CHFzCB75PsJn3BE1VZ49d2ze
547EIgK16byv5r73h11fo0I0XFneJOncfjFTKvum6KM1coQaMoi0UbbiSVgplglsaJkS1g7jxiaX
A5q9KRr9z6okBs5kKw36AFIGwcBidjbtNHY/+ilIvs6+LiigAlHI2Oerqt7PJtWM9WQU9r1Rj+23
IFb4GAJDXsdhAoQQmdp2yKEN8UrbMwU+yiyDDvKcMZmEGcKuhXsQoQXoprGR3OEiGnf80J5CVc9m
ew1eD9aRZYZiFwdDeEfgq9Pg/DHcmAjQycfzmJsjeLAieQN89qwRdMOk1s1yH4NTP3WUd+3+dWoi
b8capduFhShvAuaLrTS77D4ha3i8RgDoxcccQxDqVseJVj4K4aehadFxm+UbBfbx3ckQwDVAQLJV
mXd6NVse7OXcpZ5Fs0vcO2NvXxeTN744WtPSQTJ8GDvyypNF/1Bqi5J+pcO3ptfN1aCJpJ5bKpyS
NgJl0TQggDkWqUFAmm6pNYuqjDYNqKCDF7fDsz8L9yTCzDDXox/g2h2GDrFe3OZ8Y31FJbv0mrRd
jaj+KNWYeGcmsyVAhATkfQT5/FAp9J41ZBl4Di6RdnGJY8vXfEcyz0nP8jLqDWPqLii/KLqZwrK6
D0ngIRut7cVnKbPs6JZW80DQXOStoyCRpyjKMIV4BooKFWCGjoooweoVKQTQeRDdsSZM9rkm/Yhm
d7Ox7ay+m6zYpPg2z289ZryTOdnerdn1S5yoIubULxvv1aj9+KsIJJrsSS+M4dKXr2HbU5JuSLRD
2T2kJrI6aeJ/VWFWbOcmzDctduptOUzTq9WG1N5ci/W31daaDBIpb9EW61sfdSJoBNKVoG7jiIjr
lAQivCsPRhx612VhUWA2qexQ+c6K+rtOrUgsYHrGhlgYQLlJZS+2PXCXT2ruZU+bOB0f0BfWW7uf
JpLh7OAxmRmeJ/Bra0uQUp/nUz2uJvqbT11tkdU3Id8USehv29y3nsle1wca8eTfVqV6SKeIHkKm
KXtBQUkZ37ZeZuKcwKozA+boddDz5hnOc+jElEohP7hAJuiNuZuug4IEdyfRfPWFgdeIzFzHuamI
Qa6unDICu+xAA7JWkZ36Jt94ZYuj1KFHIlnaxjep19nVnSWqRH+1Qj1FiOspez+WVOvpPUQFM3GC
j9C5QTscmEcceE59K+ymDI4EE7jdGgqgk19H4TihYyA8t302UpIniNVSseG/QjRCDwxTwx/GdT6z
CV1FOlfdrmIeGzYNiGmxDp1c632STy71SIIJw8XNZrtZ/yQpDmYl85fUDnkCgHsYKGN8AzsmrfK9
taYRIMeAEGdbO5OubzMJ4bXHAOdej54y+xWKlZG4M8nWfPHRheNt3QUU6BPXIpchbe2QtYBO/Zex
VkmwTat2nvZkhIzNd99qs5siNLLk1PJeAKhpcqQKThNR7uvEdDuOVlHsSVq0xjVQSWcfpFX4KSKb
cONH5nxsHDbhmz4kMRXglisocS60/YK4Xzpk4WggSw4iaPhtvY4AnBMtKETlPkzuCMCSpz0KGhOO
FaZo2iPjZHk1yESnNtJtnQJVXw+issL9iBtkk+Eb3nlNxUwwOm6J3cjBJVT/SLgImk4R9htE/czX
XWVWp3Yw7UPi5Pn1WLlFxXfSYbZJs5lAsAm6Ew2Twt74dY0EVjnxa2ZNOUmyOIa8uChXBJjytppm
i964TNnVk7fezSsj6ply0pjWzcI9tkJS1ArVZPRPArEvVdx/GRqcEoE9ETscYVgVxQi7sAXzogxW
THUMDzKKU6zvE2HprM9AUm8WYcQm1ZG7BWhiU04nVZwURf1upkVyL8O8uXEIkCH6GNcPhcX7ZNDF
LoiZyhmsiK402mfbS31MgPW0nUtTEY+Zfx15LoQFWeFqNuHdyskOrwyJuw/9T6/2DPXFTmPLZsYv
JMnLrffgNIH5YNbCppMpY9T9yjMEpigrWaB8cxb47a3fj6W1K9U0ExtK88RvpvYkalhaaQxxBrmz
YsKdyCtGsf6jDkfi2FxIslIxzjP+vUu4xUc5F/hUmlzTBCQQEQaOeut9YPZRs+x5q4nubOP78D7A
9+wpF1pf4grexCZxCZ9Ycf8Z2Nww8N5yVE37Np7mt8iu/QcCBumF2ZZPzJ5K1Tm14uapyEmfkwAO
UloaDr0c4ZflORpskLDSJhh2iWo0MBgUFjI0om+HejOxfViUfr3xFSCr27xmWsTpnSpmOspdEZQm
sVNyjWaNaj2Gi9S/wsSs9TMME6GeVEnC8wOfJoEqarBD86kO3b4kDpr10nWXyMY/6WQa4/cglgEW
5zLEC7DTcpjlA2lcnXMIPCbIfFfB9mME7fLWtFYzaaf1UdJ6jk5tl7Y0m4apojHaudpX37y4smEl
hn1I18iYqul/mDuP5ciRbcv+Sv8AyqDFpAcBIDR1UmROYEwF6RAO7V/fC6y6t6qy7dbrN3nWk7Ag
mckIBoT7OWfvteFgsrWfSFEnqryG3EtlwWhzaHsHzVfjyB6zdDsu7kHk3oSB0qrZce5Nr/GaRzfV
vU5yfx87qd6QasvccV/0MXXhDO+bPjc74e//e3UTUh6UuoYLldT2QW3+UlRnHA0n0Sk+AwmehZ05
dn4iFQvx2Nf2EP3zi/1SClq/v5ij0wE2zc2l//cKvseCKIeZUJPBy1UL84IcThRaXTIc/vmFfqne
f38hynMkUZ5Oi2J7I3/puSCgT4iIo3p3Vt+6jsbSh5mLn4Dc3f9KrvJLP4mX4vOD8AdRkBLe25gM
f30pBeeQxNChDKeU2p7Bds48zh3H4a1dLYlvs+MsXMwptucBPuU//52/Vr28OBUvnQh6sg6f6y8v
7pXE1wXttjEf10NP3P1+bdldtklwxLjtH//51f7vw8erORSeUPXhFvx6+Cj0ROUOCDZr1faP/rR4
OxdM539RW//aat4+USTlOnJVF/+7hUT8b5+oxX0HiwXFCbNZDT9zVyKLGO+SYMaes8J3mqZnz1Lh
aIEXs+eGbbarid3aFJ+GQf99PPI/YxXYXgXhyyrzNBuIbPzjVbfIwr99sbHMBwQAP7Y4hH6shr+m
H/y//vCPlIRPa0sI4rf/6ARA0vcPToBufB9gQL5X/+sw5vWP97+5Avivv7sCtkxEulXM0ly6Rw6N
+H+5ApzfQJ2byPtRyTMLQVP1pyvgN4/vOkgPSUpE3RZwXP9wBWjGb4iSLTegBwajwuMk++/YAkhM
4RT5S8+Jk4eXdohqsD5gKCbv768XZeelY+A1a6hsH5KFgRPMI1/YsupHXHn2dcKSY5/x3ZDCME2c
Y+W1GIz2szMs50kfnkahe+DDsuKQBO3ZawiDnbKijuV9j/b8xAh4JjvGo40bIJL+ICjCswBpOJQC
GtepKd3immCujAkJZLBoN6eurn6i2LPPpTU1O2muRryMy7HSfbE3/MJ5pEVAv9W/p/rfQcrzcM7M
xt4j+/Dg2jp2xQ6ZVGscHGqOQ5UsJcNZ784Haf24iAQahmmxnBm1EYPrkZA+FYRPbvzNKdNqua+g
dDQ4VDMDM77WwuLKFbZTho4xsed1vBoBpXKfxUbFQLrdAlFNETwrCw8VAXtn9tRsFmBdshIDJejy
E8GqfSV+aHNdYxryHqfFvau7AR3I9hJTNr5q+qiHvC3MpsJqTp5M0SSVpsE8hcJTrKM6VEbzoJT3
0lLAH9pW3/oe3D8hr1Au9ALVnYuRcLGHZ28eX00X+IPH/7mYBWNtv8iOTlulR9vTbubO3g/TmFwo
dgi7VJ8+fhuqAXcEZJg4CsmQcpzLkJtjxCcGfQP8xbnw8X/hT3oZxrZ9XZD0SE75SyF6YmEfOY79
nTRMTp3y5zRbt3bQDc/urKtd4eoDwjk+J81NvjLjn/G5M2wWqTpmBnIYYT9KtvlvtnxQZWDvA+bT
sV1dq8S3blsUINDSrctkUoTioCVnckpvWqE+1U7/bNKj2U/Zk6CEfpDQQIPMP8rR+VL6gR3OHa6r
Eb1S1JmtffxAbNWO7UNgMbeUR5DPtQtTYazsq18YtJIbBqDCndS+2Djsvtd9Kay0ho2C2kME6p7c
sWPrVknEJdyHuUFvy2vFPkiW5hT4L6aku/eX+8r979fi3wISfm2g6hy5DTUOoYsFmlXs75eocjnr
RssnY5G3m3tErQ+6/5JPhf/QI844aaV/nrBFRnW3DM8WtJMw3Vhj//w2aLH/equw0ZiiaOXNbJBI
95dbhQ/hi6lCCUJ6wITQfPVLrBj2MjwCcX7JUqQCkNyAQHbWvEEdYxDjkkZJUIeZp4XtsrxNpbcp
dfRvqyLAz2mOwkH9ToQRvF0vf8yKBMZywUgLJVSV3zW0811x25FUd9ZaEoeC7WHQKWXnRdzZxA2H
RFr/SF1s56yv9MxsCsnGe/GRxrWmVZ1Hsl5C0AsQFdNGniUeoTN+UXmutB4qQlL+wIdrhTP1FsBw
/KIUggE/7UR//njWA7k4+L24EFD8TqfvCSexS91cNmdM9fU53579+eWM2/683H18lw4fjeWPpx//
dFLoMrS+/dJ+/ODje0D0/GRV9HqRznnV6J51L983wi+OltS687i9649nf35p4r+gpxocfGzJlaQt
9qD7JV9AVKVKWb5h7qe5DTvnsNL0BLlBaVr0VrmriKyOJ708NPr4Yg1DTjLqSG8yK5Hb+Ws8QCUO
xex/KunO74ZUtseynY9BkXVne7Lbs7EVCn9+WS23dkk963k1LWNRt+d1e/h4Fjg1XeQlO1Wpo5/z
euYB7y9mdN8nHMrqz3aNCfzj2Z8Ppf0RTasf57L4UU8dhmF/7M8fD8SFPRSlWRFC7aGqqRf2chSS
onHfEgfCaNDW43n0RIAFm5lUPE/Te62tfYzTuWRaPJAjQsRsfV67DhVon8Hrkco4125hRBOVMYOk
NxAI9kmUgzoPbZKECfRxasPEOpvsrbZvO7JUZ/pmdcit92qTwICmLPV2mfL0KGjK9ZIyjUJANJ+6
pN3wtib0Byfo33IgAPSFy59SVtePv4h9b88vDGY6ZdufuU+h7vGaRhkltF0ufQU71avcg5laBgZb
wdGk/D77qg7KHc2A8WflOu3JW+VhcRAi93KknqYXgIYlux3Mzy0ahHE73z0/5eT+eLps51QgyYoz
Vxptbr/Slsi8Ds81zwwHdZvzYGfpeJroVpxXmJMnzfxS6A2NgmI73z8eaNv+8axysLESF0TU3HZJ
/PkDSndIUzOahhmrWJxq9kvCup8p5ZxtY04ILW8aFFBja4TzWByFvSgAHUCRpu04BanGIfv42naW
QzDOHrJC1qnUds7sTqpj4iYHbBD9xWtp1TZ5EvdJ/vzxP7Q+S0oiY0px7CszLgxeCD7ny2r9CGoM
J0bAChYE7e2iYOR4O1/J1zlId1D99372IuYntwqeoSJol2p4LEfzXZX5F+KTU5Km3U8+zZjEcbgT
FXW2Z+owRXrdY8FdqyONHiuCWIvrXOeGsrSQHNd3JzXTyKZzvysGOgJJByaT7gcMSMjwbAeOYiGI
tocC7UwtiumZ3YCRb5LxQoDYSYUTzgPfS1c/iWxWO3+IhF+awLCWW6gLTwkQi6iBMprqRFcLjxPW
bndA3nilDte/VSvUyj4DL/WtBi5f9jnD73K+D+Blo2iGZwO8K/TG+o5knCTGOXKaETvE7dO0aY19
d3NXEOK8w+DBfZxikoQ/7fNIst+BLZSy4KrSnie1JF3YGbljnC+qBS+yLZTsdCqm1Q/uxQfeCcXa
cjCFlEdl9Path4Iu9daeaZeT04Zmd9OPRXvQsEOG+jQ6JM0IJJlC0spDqRAnuwUjPz93Q7Pz5ZW0
ggMUVueS0XlMqty+1XN5Zee3ZsaNqVY7LlLNjCx4l/fyi9kjHVWeuR6lZOrpeFr7mVZmuBQMjITN
IBlQxYF15ttsdoBhOlMjhdteLoE6mQ4U4EVpz1oPrkXJ5vvH2+VPMy595+1pl3328yLgnbggcczm
VGXpc80GARTLSBdxG51MAfEksqthAKVDcYK0Zditv+8AibGIairyjIobmN3XuxQGZyTAiU1B61w0
9mBaLsXRC4rPiUAOnIryS6eBoiIWQUVT49SRJSb3re7CtT9aeZ3d9iN0oSTz3UMJkmvnVoI/p5mW
Ay6OM0b98gqg5clkqBch8qftlmLeZ1obnLlYIIUbMZ7OEpUq6lLf0PJXl4qdvowkpsxO2GgOkHbC
qa49VOEA/DsDhHghzcvHZ/XxLb1ylrifhp929g4WmPMoRSyQF9eqXwrw6uxfFx9OaGNdChgxEfPH
8Syr7MHJ5mOFWuLgzGQu1jiQjgGsg3hi7Tc4P5klvRpYqBbrFePXcEzHVzJDvHPPLgPMSFHSodWQ
DV3mkm1cf9ksJQ/JOIZWHWTMYfimbwvz3I5ZnKh2jkpHct758tPHvi/XLFhNummeOo1D5kr/1eft
3GTyi5EeoUo4Ryeo1LFMu2+O/cQ7y+7xUYxqMPjY5T2wuu4Ol9Jz65hkbhYugdYmcqHFfTJaAPJy
eQXwOERZCly7H58zB5YOSKhgZzfWZ/ITi+O6UgL0k3uj2wAPlH3jgCLD7uQEkKCY9ommGa5qkbHX
S2wPqSN3MzDJPdhcTApjoFufvOLSDIUbp5VbMripIx/oRKRmi+GunX0dCz3djywqpxkySVUM9X2u
i0PWLeDnmKuEVetu3LCFPnO+z5yuxKBChI3fIGDWvgfclhHTzLdEP8ZcrPLslt6Pqu+vfTecu1T+
F5oM8+8bUQK1gQUyutex0mNxo6H09w1xaS22arvvNAr7G8f46SxYJ+z8hgQV5zJN93nrjzEM21uC
gt2YduFPMnuIqcreZ3+J5g7A8bBBoJxcfytyy4lKqzl2m6mgk2nL2VLPkUb58bF//p9pj/y1O/K/
b572nz4aJP9umPzeIvn3l/9/9E9Mi+Pynxson5q0+WvP5OOf/9E0IUYS0QhaGGoe58PX9ztJQdN/
QxGHdIVjT1vNxphPEfIvWKvxG767gLBf/LQfEIZ/d03c31gTdHotNDkdPJFoMv/VN/qjAOMj+4/W
dyP46Bb+pWtCjx6uwb+CAxA+bV3Vv3RNudCM1hI/19BFyPqIizB7VDDaCOdhylSCFpYaavExBQst
U1SnAaSC2ECfSuBOJx+zjKEFUp/p6DE63AcU8qGhufZdPXTVLdzhnTVDz7YG18HcUdYHGjPWXaOs
12wFZJR3mYx6wTAmXSf9ZCAd302GdygTDErYAKvzXLLBstomNIsWYIuhMMoTcSAlrCfI1OcCYKWY
GEwtWdBHo9XHNW9nz2a2hF/snFg2oXD2FAtd8ajZbUeobEHwdj6FIrkfpXAOI6PhHbGwX1yfFd9v
QLAvOF53ngTKtLVVpyQ7+a33E424DyY8v1k2tprE/BePDXS2mjYQw8EX01yqkxi2WRVE8aVc4k6v
I8Djm+OORPmcDYjIIYxtBqFJA9N2dFMm436xOjGxV4+dgv5ijVD+8gHNQv5d87vLF0crvxZW4x5r
5nY7Zl4YRQRr31Kj4WHrN/jdGWrdS35r6MkFe+qK9zh4J7bppmF42zCjnIS6Z4ZxHLOfWRFEyKH3
S6A/bUOUyV/f1ro++itLuA6bx1opfmp2WU2WRGU2Etdo+S8OeDPUsOVDjSBH1s9KE8/5qt9zh4s6
MFEhJPc5XEtrDvU8+RY0uzVQb0yw7hCKHMfShu+XLz3pnM2RipqpDGcRdWvuNwvEbT7Acn4sNkRv
arb0fRUT5WwHgYStvlnqEW6tl6VLTmL0CX5MkyHyTYb78P2fx9yDzWPF7FV+VgvIy63xtCz1u7pm
QLV2svFlWAbOoXEIO/XHb4yvduziXw1fPENGUCdUX9+zVb+ZhN/v+w1T1prBZ+GBuBvy7JQJ7dsg
iOv0fBTBLIP5So5DgXmHRmnoi+reLo17WK9kEQ7O97UgHkJAuACEsWD++tlYBSYuJa1QdtAjB21P
pfdczM7LaGc2FcUO19ewuu/60nVRJ/2Ds+aPJftPWEb9HBZKv9B+q3amtj4Fk3aY1fSoDym/vB+/
EqZkAymDcM6QPzVGFARu+dh4oDhfTY8tubPSb9jWA3QBhJRm+cV3ZxHpvvti5xWZ73L8VC0c+TQf
CPrQ7B3I4HGnMWmc/GIPC/8+R4XkKV9cKweBu4EVVdbrPY7/KLOApadm4cWyNa7dMhYProWsZAhk
5CCcjnuXOCM0o3iLSK5pW/+aSOPJyt2Xwi2rCDnKwem4yErDH/fOxmREqWudvV4zqbV59ueXTbLI
g7G6F30rHdftwdgqyY9nOF7Zx1Ps6tPKZWWcKGLNJXGrHfXxdKbNyas3qX3oaNaNHXVb7ptD5NGz
wSvXyuvHQ5cG1d4XZMsl7W3X3OLH+dx2frfPfPVcCuO+4IigvweuL5HNQbALlvRij9oMa4AtFOkm
dGtBE2b2gnmtm20weR4iBUUgWrOY2EvbvtyZM+aAMredCyd3RV/ZsA+joFMhzbE4J8aReM3igu60
vHw8A6FQ/PFM1ntovHhE60aPKDne2A72Ebq2jfKKg2h2q1tGilnYFC1iTxyR40JpSn8vuxSBy3bY
h2zPUJArtjKPGV7a88cDO7mv8ObmeBtZEjcCxTWgexORHDadFwODj+vJirgEsKGVbh3RNFBvNiin
TD9vz7lXYozWGvpaJGIM0cI4gG2Il8e13S8RbhNqQxcbgbuercbek/2ahV3leSHMlZ3mB1Pcte2y
MzbCMWi+mA6Es+vTHH4i5lIEDBHJsNoev6c4eHP9SsTOZ2I0LpMG4KSAzTuMqbZvq0/Ercirr69f
tSRLYmekGoZ/fc6GZGZNQQU2BcTRdcXZfM7z3oncQTUwfY1DQAboUeh2ujNSu9uyh8czEaBPRgG0
U7r6vCciHdmWLC525d4Vk98d+JSz0OlVDXYQuFc6OXEi0QuhQp/PjKCvVrMOB0cf8rDxMKUZokRm
59Ez6sFpRrX0+rjMWzJqFJ1knVmyzLtT2pkm0OHuMR2CLpYd17Ic3K8cMG1f0tx1qTDDYkPmmUsg
Y2l6D6uWnpdqebJrc/xUuHed69z4reMhAtSsyKECOdASq9r5PVusJVpk1774Qh+JqODjlSTXQSvu
r+OIdzv11705W/OxKcs17B1px12z4h10oETiTGRJqFimprb7Oi/Nq9LZQjvNxoKd800K46g4EeQw
Yaze6br/dVg7bh3aWFINGU7U5h5MXPx1t05QgwYbblYtC+IxrT7NJi1Ez5YyVMu9ZedAxSrEp+mC
pl0t89Gtlx4/uKZowTjZjW80qKxawUHsuy8KOSLOL/jaxGJcDNyVsYsDUzcYRmhUVqZ6LvJs2CPf
7GCRltYT8qKdDOBGutlMnknraY+2XjKl6QwSg6kwS0Ly1tXWQgDWZaTGcTpbQRs3lYEr2aPCt1y1
3AjiA7eVbIqg7bS0yBBGgNY5CHAS7GDcmtEIQESaqASF1IWDHlCHYKmXFMVGT4lSbf5tyHO5iVcy
nb8PgUdadj4Ue7rIb62voUpzzPYy1ihzpx6G5JBAXumWi5wJfbBEZu5I6JK3Y/a9sGE5ilFVrAMO
92Zld5e+t+3Q1LQnNDbtg+FX66Pel6g3luINLTqSSmtKYw5JctPrGAOHLHuGcJBTyq6CNpg/vuaF
t0ONb+9xlMqj6RtV3DfbmjQRvV263mUI2ouLHgTC69zGYCKPZVDf1MLEiG2P694p6KwseXpn1QiB
lBUcXI3TvQTbHU2ltG7dvCUUtXeWrzqKJtXNA3lipLpNiddjTmnRp4ET3HVZad9763wsx/QxG8RP
W8+npzJt6WBxFB/bmlOTAe1IpqRQ8dAFxS0SEdTW1nwux2HfrhUZMyUuEw1DIit8N+9sBn6oqqor
ntkBXKf3LIQE6G7SUrDX9rlpE3yyzoMBpnDXFD4CJA8GS4dbcNcy5efLvgz7cdV2jr4w+GfUzdri
qDAbUEH1jwGq07PEUi214eK27DhFQMriqhMdliXquFToczMG+Qcr0+wjhvAvdefOUVrwKzOnhcRe
Y1SV8nUoss8JnahHeGQwf73y1HWFivWB3uBYd++ouoybBXrnWLe4eKfqpyhTTo+x1BhxmfUeqBMQ
xGoAuOoZWGLHWgyn3La+wXdxTG146DTrtOQ06DKrpj3NG0A+a8dtzuzdGeo0aldiuBm7zzkgQhY1
MnhhgXpdEHDL67E/0yHAYYD3rprUcevBEpsM4mAI/Qwz46LRIbbMvAlde2JFpAOEtFp5sco4MmYl
68ix7YUrx2TDDPwzTexPbtPtU/oPd9NkEh2oL/oZea4XNyw5XP3MWlrzWq9KPzij8xY0tnfrO8Ol
cPvhtljaR79AS8UeFmHofOOUHiBSuuBx7m/0BQi8RyHSl7Vz7tNqRK+Tf84mP65X8g9wrIJ/+FS0
vnFvW+WLqp4nG9cpXoOTQuB9m4LNurW6VTFQ2O47mAEnkifQ/M9htSZQzxFGYwKqJ6KC2q9tk+m3
Hw/oV6+B2XYnRInhBvBYiptAS1mRkuYaSOebp0/lcai67FbSvoM90dn0WhcwsWuDZYTuqNM16dGT
4tFcZRYP5vJ5Y0iWPbc7ZFPcAGv4eBPH0rfnaT+UfUAseKXF+mwYt6vb1ZfJYIrpi6+yKZpwbJdv
ZEftiHnr48SQQ1iuGhdp2QwH7H4MH2iI7jzSDna6nNcrYUYEcHlV5MyzOK+l2KPW/55ZPsZ2zX1b
UncJ9YUbgwCqHPjFg9CNuCv7n3YFrwELzr4bLWRtffXYyGkOSV8oiCeEOdONMA7S8sXWuwJv+rBG
lZse+61z7vd04IwcCAMieJVQEGQuf28NEyjS9QlovY1Dveb/6R6ZlB3efJg1Nn5jHtocFUnNHtHJ
5+vW6JP+Qlzn6r0IX9zP7HtBk+qqyfa9gm6d0kftiXtg85LBlV/bai+5NJjW+QuzrnonuoANQJ5z
y3MhcXgJOM9vU6LXt0mC9ECYEyzwnR40d3WlWcir20eTpHMScn2DW5KzUfo/1aI6FlVe7xu2n5qw
yigFc+F544+ym1/t1nrL6eGHdBOe68V4M4qZluKMpNpkp5EmOMyc2aTQyXqYsTSz/Xp5kuSxUWvg
spX1U6r2qGBDIgqedUdJsNmkGAqQPids6SdTWWy6CnAtq1a/JSs5DKIwf6gK9LahLbTVgCeT2c3E
s4PSG6R4lAGsVNkCxbvQUExQMwuAEVONWC21Gi9MuSt45CbFCxjniKA8YPb5F38pukdZJ0PIZADP
Mb9yNeY2kmoTzPmAi+flmvmJvrea/nl02q8W7KNTceNUaEODcSupiYuIZ6kWArr4GPPae9Oz4EVD
BQk06EbVDpPW7cKc/S1QD4H/ehzW4ps3E6DVII+PtBl0QQsqh7DhmoqXoMjuq/KSp2rmr0h8EqvE
nWNoZWi3Zrej/Xeo1uJ26a07qfWHIMliqf2cRMaAa+CGlQjtXWbW90FCrSHW5dkXKvxYHrLsvXDk
kbiZMVzGaJo9c+dBqBYeqrB8sq/sMNmg22W0NEJcSUZHjaCuIoV7YmnYFEqh7ryMqi0NslfZpg2b
NLZZSkHfEAAA5vZozAQZEoBzgGTDDqM7qlW+iRT6yOQ1cdXLL4pJgaXkQ07/0pQmb1rs7FEn9zzT
ruLVe8pnBJTtbMEXwjDjFwyxC5jhWPblXWZD4QmC7U+e9p4Q1pGoPWhQjLzgeT86zcwUaaWI9Nrn
hBMmmjFDmE36jXRi8rea4FBX1UNqISDWZGuekSkzJjLitWXrtQqY3OxFgSvnGmKNBTlCOLgjV3EB
MnJbnEgr3mkqvzJj9uIFeWQ4K+IKq8w9yVuTdNg4RUsSZmhKi/EOteMdOAFYzWsqYmfJyUWkoxJp
qweaoAe6o/ffJ1dS8XCTR+lQxba3+HuR1Y9z2h0yZUdrNj8KaV2yrPsqkZ65ur8NC11zPxPQZy4o
SCdXfwKf/Opb4sjEcN3px0A4RJSgk/MmIpXZTjLZYqS0U10fN6Q87B03bc9NBnEp2JLoqpzR6lrd
aEa+1zsmcGh3dz5AIshvAZmuM2ckkQwVu46SVcvPvnr4IK4jHZ6pob9d0y84Tl56r9cPWmbfFgxE
GZcQIUYBAK3GTpm+zc9FAmzHUPAEHFmQ6mXkoXLp2k/qamfViVsu4KTkSav1J7117xG6fi+1im12
2p2SXgOCpLdRbmav2qje0PgbO7ZXRwor7gUgYYLCAAJU9Vx52Us6cmUSlkB0trW38u+W0L+QCIQ+
ppk54L68GzitF7THoul/2A6YBqty39byM+wPGob158GEHFKJIhZ59y01nSc9506ez1sn3Pvm4cBq
RXspZpBPs/RKoFXXpGKzvQj9K2kqMkY4AKuE89sk23Bfl/hv9Cy7r5mS4E97RmahH6xRQcnIztul
IXNgKuVAFrtoj2mavDA7vbc6g+I8QHY/mix2aZJ8rZLpwRxn1DbsMzxFmIBp3Kf4kSZt/NKk1hwp
x7oPyulLWZVfPAuJ6xSsYAeeFfcD1ZH2k5W4WxaTjZe0n2Y2EHRZKPhFehDKgtBZuuDch/RemRii
h9T+mjn625Q635ycFlan9H2Bsxc+bINDai7Pqe88dfX6ZPfNMTdo4wwkf4hqvAcIdTMOimF/rr5b
Nh3VYgj2RWYUz4AQaS56eDzGNCXlHQceleSnMtCelSPlfhQtuu2Ry8QcoUCjhba04azzse0L6R9B
txBkPunMhgfu1yrDROTxwc0S9lVCZzfGPxZlWHPCeT36wn8dnIYtSgIgweNWM7RsEyaqV3auO+dU
lz2weuvObswFjjktFF8w3vF2g6Qltqz+QZgS4akE8zEaT8q1WZry5xYP5U5PCkRnWfI9maFAqno8
9iInId5bgJdV7bWgukIbwjgqKd/yzgirZUzQlbTWgd3FocEGuV8IFqa/oK6MfyMiYZcwW4h9SkqL
lu6YPrssmDVSVSrP9ucYqKgauD6XQlaUSzr8as7HZF3eYcSRDjAW9+QCEUOR3nYLYvNFnLdt+85J
mbatmtvHHuQRIPqpd5T4LGz6HLmq5RWFd0eQyDIexBTcyp5LmE9fM0txGvX0CZx6I/ULXlOwLJX1
oqAQf4yFJ9MCQWd0cOtG+7HtXtqJIssYh1ArTxSK6pD0N9K0Vwyx6bvJlHSPOuUgHBhYq6FlUQ50
jg90ueIpLcNyRvrNSDfnhEemD7PqfQjW9L5x28/lnKFjsL5vm+m4Vv1VFzdgvyi/JdEReM90iFhr
VxV78t1DTHYvYOl3FZ9hclzW/Inr84n6+UteI46e1i0MaUQmuRgHbaRvW1ZPViJc4inmR1djKF3M
xUnT3GvaGRQ2Y9Bc0mw7TOzOkC1gUDD1K7k8r33tvGBfQfysP+TKvaegvHSwTUhV1ylHcB4U9vqV
zxdQuVoWXCK07WcI6ikcdCLRg7Dw+TCp82fNj/PM+GRl8LbgqPU7I0E23gb6HbNkBgjnYuovNAr9
MmRo8TWoxVshOjwhXJ1WF+iRJYEXtSiCyJdSkQlJ6YRiI/Zxhh5zBpu4U4ZjZzoIOxSM9lXgHmm8
z11bnjxbk1wdyniZWrWbXMJWdTZLuC5mUnPSfgfzDwRUS7vcrbJ3DFJB6G6cMU7pZEaB2aREzpYv
+HkR6dTO1WcWuEse3CR4SP3289Atp2x2oFen6smEdLjzkSmyk5NVc+tmfXcubXva9/MU2Rp77wWZ
Z5YW74RWj3cj7LGxJnFMa7SM3VpySjXJ4o/6iSZ6OsTJIFluixdnLtLDgPGi5TK7UhxxXlAbr3qk
O8sQLzZQTWm1bysj0esQzKiLltBwkhca/afVyT9tjpTNet9HaC23cKCsI6QcrR3rNdrIe4DFmONn
+q+4R8JBTGjybPuBaIfu5PoZaqNVHIDL4Td5gCG/6zjJY00iH5jR7jZV3+FnguQ0Tbm9y6A3RMS2
XBSFy454vHQXQPnft9N0kahywqzIwhSTG01c7Ujl7wkouzABUBbQOdqVRn2y3Tk52BhXwibIX6U+
fpoBaPTa9KqclJUuM1F5HfyBNWxw681IbdwbVhHA4O6nI9Pzn0SNHKYJ0NSC2h9hH9qozk6PrdGT
kOdO33GNPyM/ZZcuusfB9M8zqsorDOzIWJf0AFLH2wkLx11qVDdcrAV+nht80P5tam2bjzxnIUro
FQqNJbjF0T3O8t0zE5P4Tn0bHr9pwtCOytaL2O8WkmjRPUMtDlE/OLFtdV+12iTcWXdg6E2f/KTE
cGxZgJWmkiHOdKk3rrdCkqTAXe10n/uD7ti7ai39yPUVlVXRPC/G8ImsvnfL45iNirR1msueRgWH
/1LHlT5yL9TKc7kEzbmcccFNScU60Q3umfVujwtjIQFqxBULjwoM1n0/Y4GaiXyNANSwKpJVtCbv
Hl3bccNomXABDqJAt+IpgGtLKVjva3fnFbN/qxJu9VU2Pjua/61NVUjW3vZdzHBTzcXhYj8IXbNF
sOeep5Y7GYvIlyJVVqj0EXzkD8x0qm6Ry21BVTK9FENnhRCJX2ikv7eZNe0mVT52Dqcq/h5YRC04
ucFrrnIikmecgI+sXEMjWICtAYK0Blxw2XybVqHfNBePnX5cLesQBV1/pe88IA2k0FYyAL0zzkVo
luNPgS1jzw3jfS5782h5TMO0NqfudiFEiqx1zqM1sfjbdODLzDk3rY0S3e72k7Nykfak6yWwLk8q
1WGWpShUfTrfnjOpk/AoNmdZiqiqwSu0WnLuGsUst9GWqxvsMd+REGF5M1IdYewyDyF3gIxtR/Ps
SQ5lAsF+eZxKLuWKfD2r1W5LKpIq6Yl6LGpOtYJLc0lqHSOEIiwv+T/sndmOnVi6dZ+II/rmdjew
++jDzQ1yhG16FrDon/4McEl/OjJPWnX/qySrXJkV3mbD4mvmHNOmLoUs6UMF+BZliHyiWXw1JJJk
ByTBZKTzFg8az9GiQLe9Nihga23sPjroLe+tUpMoMcH7dZIopZ5Jquu44WF2hgta6x/GpH1lRkYH
afF65MPTIY8Qb/KajsrII5p+a/zslPQFavV18tR71ko7cGBA95LSOwtXveBtnPrwYFb5G+6/xfPI
C7uog0rPXmZB3xJXQyBm85Ge7XGU81OIME2v5eMccgKKzxm4Pc1T9iJjYVZZ5rBTY/nZaLLHnHLY
n0lq2pST+hyP3dksJDOF1u2ZSzKnYrOymTIOz+he6QoLqZc8mbxE9okxyh0YLy0yKHuwXe4L3f7k
jeKFNCkDrE68ZYSD0K5sym3ShE8FD71T2rsyBQTSGPziOJWBg/3AauwBoR77Iw4Byi3hV6DRuKnT
wDZzmLxl/BOx1UKs3M8/4xfV4UxvY6ibicL4HIHDPik59QhDxqTQZoGJ/noz0HEacINdk4WiWurc
SyZ8v7ZncumFFUmhiz4oU7ksE1i3eVhs6SoPEzof3stHAjnPVG7HpnbMe7O0T0ncFUGkwDnvlPyb
SLJoC0r0zWG+vx34yrctGj68Dk21L+ZlzAx9osraH05ijnwkZgRjQ585M5bK2AztBttgOQpsl/PD
OVVtV96Dnpg3ixuufGOydSUQ7sdITOjBNrvyXEScNjFCxA0g7vEUCpcvU9rT2dBb+4Gp265v2nmP
1djcNiiS9raBCRrZ3rFr++fR3FVIU8nuMjI/67P3rE6eG1W+Upc3PuNIbqeaqq6SVKSwtxBDEIO2
Lx16cPzu5EF6Bc3bzN7V0IsrU9npkMjpWHvJdweWBnd+hrLM+0Fa/US0u3zIS+NoTHb1VIRVdv7/
OqB/9VE5+Bn+bxnQvkna5nf31PJ/+CUEMg0kPaatL1IbGDxrPMovJZBh/w+/g22ke8Q5L+kE/08H
5P6PCsrWdnFq2hgbTX7cf9xTmv4/gMKJl+NfcAEgucZ/owPS/+ad9GxTs0kJxnrn4Dj6YIhI485Q
cV6z8F8sTz37AnjMKgc7BqHaMZwHhK7MU6aM4qf/niM43E9tBBTGTmp/WISJ4wD9jiUuyWdNcmKP
vzVnL+iQTG7typPHcpIv+eI/0QswoUYh7i0mzH+53v/gL/kgp0NO5dkYS7xf+e+Orn8wtjboXIfa
RkBNyzndJdm4qeH5LspVUy660kWNG8tyYJmmBpkU2i2tq6DJM9LyvMYgqtGiAvJeTGsQR7ptKtzJ
cY5e/X3VXJo2gypPpOsb+0+ulL9bIPnwXEoaSgfHCuu835VYXuuOnm4rFp2vqt0AZ5h+6qVfV72x
mZ1TE2tDaSjLqE1zfHOQ37i4SdAX9iFVvfLXw/1/SsMWidtvdjquJfpE1UTAxn8w6v3+cWJDsRnU
4SxYbTgjsp+BSvJUKtq7k7ZHV6OpMGhaa3Id7dpxHvLUOmiFzS/E81BaIsh25NM0McZElnwbcMXv
VrVi6Joogmp4FwNszX2fIKiuWAweRnXRK0aFukc8P3fiRkGvniK9vPSW4p3RkP3hhtE+egaXvyRP
HiZEZwlANz/c9+yyZAo822SMMdfnIey/VljLt4mj/JzVwcJNhR+n8eZzsuTl9k77aI2kUFdjrz+q
kC6a1bU0RAw8svrt3+/mj5TQ5W5GOYijEh+Oq6n6B+e00xDd24+1taHmSCHKktO9XKr1hshIFGQ5
XQW2jI+6l96REvknQ7X2D7cAZlwUggxAKLG1BWL2F21gLVQWDOZgbdAhXhjkYd6vXHrcuNzbS0il
qCHKphIfhEsT8+vL7YslOg4SxB8uxt98yIQxIIlGKUtMAFfmg3UMjnhF4G5sbSbTts56kSF+o63v
Kru8YL+y3VYcF/rHtvbyPXaVimzpVPjrIz/imATGHf/BR/YPTywOMoKhsLdy5Gjqh7unatDe4oo0
N60z08c57Atj7Rbbyrc1kDKqEGu7SXhG/UZ8mtIiimln3OFzdGhKzfL/cInWP+8vWk5uGAfYGkeg
hemWj/ThhnFFRZDoUDCydJDxOGrLGLimmjPH4dbcSdn6wuQDVnHSbNuwoUXV2dnntVH5PM4YERYN
eWMUHCouN5rSw48GFxMvxCz466HjM+MxfbJ+vxIKZ9GgQCITCgUGLbZRNyeUNwySslkci5ITVGd7
Ylu0jsXI+AST3zg1WEKplrdpa+2UELg9akXrPDr2pjaHgs9L5HhI6xq0k/pJXRJsRb8Ro2GeNVlt
xGILXG89pjwabpgs2c1stLGK2OdQk49mLr4ZCVKgITmU9H/najnyBxUlUWuOzTYUkLs9R2l9vVYS
oiuBhiyH6BQ3N9X6OYsat0die4Hl3hxjei+1BolWWe8ZVVaBI1JC1DP72OZ5tNcIKDhOU/LJcCqc
AqJhgJSXj83IJAvdQo1ohYYlg3huh1zS9bE1zDk89GRG4u3cWRka0AnsBtoeJvqoEl147+GyZ/Dt
nsK/bmteQxKVfVqa5ywu6gPb4q8ObCK/JQKHiEEURIX9+ocb6XdV+vIadTSSdWyKAaC93vpq+Mtz
n8zYFgtUPL/eREMjL0qo9yzzbRF0ucRP7Bb7eHBO1qQGgNWbe5nhS5xG+wFG3h9Iif9wRvNpkE4v
yXKeh3v091OI3hzXDIPwDdnrwIMH95Gv4GdaWIx/5kyQ6Almw6FVE4yA+SYRKcgSzP9ztzFNUR4r
huGbIQeD/4fLtFQTHx43XbWWZx/GhYWC+/cP5oUCzEo+scrNHPeYhgRZGgNsr8UpzujtK+GwjwBD
aOCS1ocsJI7//gGW4+Xjn8/57HoWIUSGux5Pf/maWO32vwqG1d8RRvrZMubZz6IURwYBHpaWojro
2fitd+i//+H/dPjBIGbtZaIVxDby4fAjEy2ZpM5hM2ooV2YCezeWHf40Jw/qaYnkSonCa2e69Q6t
heNXtfNq0wOm/ZtI9fQP1QqK+b9fDMMjqE+laOH7+OikYEILLRfY9K9yJTHsJIBCmQRZE761cT76
euxhJ4HbuIFRhiO3eJsxsK1PZW+yDg4RLq4mZDXPboo2Kvva4iWzFsTRIC9CJ+pACK+9ycg6Zpky
H1YnuDGqxmYI0eysP6uDtXUmPSvh2K28SyZC64zWOGQkxUuRPBJvXynGtMP3WOy7KZ4YK8zk9S7G
LRfba+AM2WvCoVemYXHvtWpx6gpv2sU1w37DUPdu3CBliqHTxSWCY5oDEmCopi6JFeGim54Lr9G/
9GUWOKo6n9eD2O7Sn3DcyGhO3ZxM6AT5uCQmIOoERHmYcr0wolOGIL/to+QqI+/a4EFE4ZbY21Q5
u+yFHtZPnEmLgojEYFaAfPVhXX2JSFRRS/WTTin1EPaIi3h9+31tBMAOuh0YKTJYljfLHNI21y7K
RjWaX0fp8fqIDgbZh8csR6HScJ9dEhsrwvIyR/7LuKs+RIVfNL12S5hcjOm0BAKjEmNSPy4+J3PG
a2Ulp6kvhp3tlNneDQ18tcuxnzSeehtz0KGYJ+P2ZURwZGktPwLQ1mb9oauN3l3c6G2oPGkqkcoJ
kopUtO0L5MJeYB4EZhD7Ywwpq26MID3qjxHZJ0wb0ovopHZDA/AqEpoaezRvs8FpzQSIGBc79hWI
R6xTlqxTD4GUPfcODPt0CY8p2XzXKDQqPf2KJfEMsbA7Wby+EYERhywJAN4jAJ15UUcoQFP5Qnh6
dxXD97UeF7aOZUD5UenlFAxhXu5zNCenzE0vVaJ5mMAUZumYdvd6272qWBluXUnZUevaH+DD/1Al
OjhScNSjOjZoYZYa+y/HUD6GWNykzkg9m5nlskNEm4mZ3ypsvqcWjlRj71J7scKBnlhmzvoW9gE7
ttDS/nQmfyQM8OoyMbQAF3BoZM2PyU5ep3dhPMfgsfCTIQoq7zp3Ug+omVGyiII88vW5W96porKd
nd5131b4wx9Ox7+Xzg4HM64flcYdTs/yz/9yUVR2xV3a0lCv31ajt7zfPTQ4WrpLsdpWELx2M1F9
S/v2sF6SWejLisj471uc5dVJfcoLfWntPxSF9dwi9R1ni4EZF77yRLuH/sAAfGnGGQocDUm+dDjO
3hb7w3yIQus4KPF0mvHah63V3NgCkTg1WT66vP/6MmF/cy0ukYf1iHnG75fJLKxo6GaTk2Q5IEjj
ToL1C4oy4jdjl2XDoGDZIQHdH/XqtNZCapwdJ8HF/PfPspQRv79NmcqwmrBIuIWRbnwoM4w4bcOp
5KOIaXR3RNt5QTQgX2l62MKd4C26fk3//oeuUKoPfyq1DQMe24LnRaf1+wVwWqM1vBg1XVtPEPo8
K79S4ldfMA0ZyK3dR9Vyvq9gErhJ77qeGbvSRoRt1OEtzVkZicH8E6Vjuei/fyZC0C0mSyqdDQ6b
D19KbY1pNcK9wqXwdTQKjBJmR3IDb6ksJY8t8YyjIH0xiFIbCquMgmr4HnaT8E1sp7sI3S7vWaSe
y7H675frH4YSxP4i4jGdZcbztwHPWKtew9YHCOqIKTMdEdjhGsMEwnDAsXaDw1ITc46+V0fvyhAK
juPyqCOJAdw31zsjQZsQFembg4hpL0JEwtpoXnLbiHhfq6wbSvqgORkIK8MqjXaJMDNSDh28NmmK
F4hKnG1hlheHCacyYi5LbF1R/qnb/XsFzt9zDU3mMINP8uG2iLnVaBfBxQoANRiov7N9zJchhXVW
CTgC9gVWR4KSRpw/MOjPrNemZgmDB0UFEuL84dn4x+tOVcUkchkTMqj8/TbNur5jUTVw3Xv30scL
GWA5TUSPOpJptBI0hfY604TNUcx7qZqPoJo68tp492rxjGEe9wXzChQVSy0VjTPhdFqMkQlxVg73
QYSues508uMb5w4dFQMwnHqOqhxElH3O8+6txfexWZ+ELrQYw1ml+MNR+fd6msmhzZxjHbYYHxsN
W2tl4UFEJlgGYgW5lM9m2QQOsMp91qImWnrBYk7746Raz/9+Yy+H8IdHztIIPoS4qttMgj9838Jz
GgQtGXOopRv1lptzbSPWP9PBKLRT7QSoOZXrn4YYH/9og4EpN5hHCqJLBvJHFg50TLqumGWa0Fsm
B4SEDWGh7tyCyMkFBbS222pGY8PyVt+mmDWPea09VCn7PqQVGELiPmPkMHt7VhTfXIJz0CrMzh8+
qP7xlcoQSmepB0x+mYtxpX6/BzWYKDI0SMdra5V22nBk0IALWfASVjBPo7y2UlPZoVGyrR9rGnhG
SKA9h/IOIWcgB2faNvl4FzJ9uGus7Kly8ObUrprsey0KyJ8zEEX/+zcLVOhjn2gQPEwXr9qc87zq
Po6JJJpa123QDMS6jvJPkosIDaUB/U6V0is+xECUl33kT69Zp5QXI7WCccCfzvoaKOS41WdX21Zm
iRdPJeeR98MEYzd9FnrdbGYPoDKuiSdTazCi2e7OUTGALDU65p1sIwtj34RwBMI56Ek23VbhfGe5
Snb2rO/hyPeN2eMHRq3t4BnVrkinl65H6OhaznNPkZZTE8OoPjbgggJJTKCmMOuLm/hnNIwRZIZH
S6+COB2+MNzByBOxvCtRRll5Kq+sy3wp+yMEeevYGOKS6/LTRJzfZewc+2K7E2zYhhnKDBmEn9Vb
225ov0ScGKZ2aqgod4DYXFbW2fg0DdU3dUqmC9aC4anvAaNFIV7LRpiPkhnpwUJ4HzXtnbtgz6ec
mFa3oTIWtgymmvhGLHN7fCLRXWrG4ztCxh0iQpa05HPfd5THSPOcx8gBRLTOFzN7m6AevWmsP6Mh
os1CvyVrrzmTwfNOTCaBlBEEAWeZ1VQZHtgSJdBRzVwI222FvSTtjPuyfll5F2tdgwOVH+NET7+m
QVnsPgSKILdea7sfbPNe16deT0tIaEx2t3EyomimU8RmC3+mVl90oUGOJ9wpEIL7ZNbtu9hRv4va
cE8Fd9kmbYqfbdq/JHaNZmhZ5zA/wERQhxckl2wPVdzKeZz0O5nT6RTKRZmUDHwZE78iGwjxLDuf
nTUnYGeiUo5zFbfPxXJisbeMKv+8fMzBwY1SiCjZqDZC2vW3ZkIsbJoNv8o4KRF5z4XVB21EZesN
qXWKhp5VgfGEoqV9iSxcZULOOilqMA1weHHPJT2Ou6G98hzL3Ow/5RWeIVFl0Orn8BaZ+njq5/cq
jJuLEiGEjrRqQyeqPtH/N8fei/y1kxzzCiiChypCjuXDeoKtF9zWodiYKLsIZe0DTylHBPsM76rW
uCGK8PZlyjs3G7E9rH1zBggHBwVdZwVs+ziF41kH8KrE7aVx534Xa8bL7DxwSquHkXnsXujcREvc
YIi+y6fZmjcmYetnbZz9Oo2ZIiy/1Bp6F5etd5AvJUojO9cXwMZoUwGww5XULlMC1MitighVFqjm
QtFv6aLCbpnJX8aImeESH0ah5uwzbw73SFZHQCcaFcokje446m+qVycEXmrWa8SmLqrG7Tx0yY+4
984RIYjmaMgHt0ww5tXZu1m0dyazm1vRlF9sJ3MW48qD5zFBSVSo7LBURvusJYYG6gQiW9lM9l6b
ke0u1Wgy1c02Z0JGsCMKqPXfSA33S5Jj8KCrh5yochd5kfGiA3zesMbIed/Y0zGyetuPMqW5YaUV
NX2/1Otp21n592hearWIygtPKfMzvTzPXhFY1a5a2m7cNItSSeJL8jKCRF3zzgN2jMikSS9JKvbs
zA2HS2bOA7kVdvm5FLxb27n+locl6D1zPKyP+exMR0a5kc+PeYe50MI8QeqiOIiHzKi7qHn5DpC+
3WNzFL/+NoCm3XPsMZ6eWwPVU5vNgcooOFjvmm7Stk05aIFegrDBRyAPQreuIurjgxxJbFUdM+D1
84V0xRb+LiGMWeV5PtDCIDTt+9CNj0mipo+9KV5lhFq8EvVP8Nu4b5azYDRJU7CEg4G+vhApXAYu
Ren6jzwIZUHqqfF24GHYZX366kDcPhoNCH1HGWrmRSglEBHHWxj+mU8YJ5hrEwufg1OxbZKbOwVw
nkr0nfEVj1C0RyzW4PLCE6DNIb6wFtbhHVZg804oUJ0NAZKBPeHNQf7JC7U42+ORZgE7k4ydizuZ
Z91L+nvFuutyN7sIdZy3QpUzko+8uI0hZeTyu7RU5X1sJoAaDZTQVpk8pdVBzaZxh9ZlgFAe8izZ
kDGrhvuJPS8rgadBj5Kt2RcdTUiOlt3Ohi32U+Ijxmnea5HCLQQQf2v/SGovuzTAwsgUTsTRRaLd
Nlbh60k9+yGGkqNZm3mACyoPEpJItklHd1DjfLo32bcqiREFPcmKzGLIjMXNJy9EcXxlbrMVZZU8
DQmoAjMt0H0QJuKqNatwqxUXY2buVkwkwiXu64wIM0ut/BRnVFxzSn5vlYLrTCJI0yNmXhNmZFpr
t7mOT+mkufcV6iDEiARx7KPFhwalaLoa5ed+hUZNHK3RwJpmrot7IcPyvJ5zy+aB6FsaBRF3xynF
czvOxLfKVtklRo/6tNKUDQwSP63Eoa+FdVib21rLLpGZDtiAZpdN0IDyb6pQ3oYoojQee+L77k0g
H5s+lwsKoSdYuoKmA5dQ367Fap2Iq9oneLcKviYFb2/T9HJXAq7jK54f1DnJdibgvxe01k9R2GlH
oqeHzcCzNZmxfDIUYu0Sugz0AW+z8dLP495Iq+55Bm6y7RYGCdj6ahuRYbNLosrc2Sh6NGWiP7IY
O49tpfk0ULrfOdaP9eyHqY1GCkDeU4Tnqkwx+HxD6mOe5uU9IRJgw72W/VyfIBkSzzIxJeNb4FOl
eDXZdBIat0GU+pZbOZnAYes+0cyfyQ5/V6VSPSvIrS6xZhX33eCv5UBTaxoPnBqfCNjm9adYZytM
+awuTpplrZNQuWZzJO80XsCjwlO9TEDW1f/6OQaHZmoE59REV5i1AiWDzI5C1T6FBB6c19Fz37sn
K8ec3OdC4aldvFd85ZW1p1uwGFaPOMyQhkFASGvaxdLyY5WPwCmr9Qrfcg1FurInnzGWd0gqxdk6
LivdXBDYzWQG8Ot3u1GdBzQt1WaamrdZ07N9HHrdPsV3vilsWfoh7hxWitlBS6G+rzcB6HQYdZWG
q2idwXONDlbVhkGTdvewt1qgbiaz4HFSbrrR3Kz5sVnAX+u11hdiWZmjeO4gau1rp/d27TAc1kn8
WkxM6ES35Hr226UW4V3BYs+dj+u/MKf60Ua8zmMG167Ggv7rp0ZV+jp2pvPr+8SjEJ8pQ29N3I8H
g/Z/KVEDRvwIrRbi1VqHMZJhfWTOpB5BOquUXWW3O2ib1nl9p60M4Ba55Cx6v4D45/P1EPEz4xa0
zenc4AM5AIz5NdySqTxCqbV3Jjf+bnZb5YQCflevRmq7HQLSfm10m+a3Me+CzJrkLZPZs1fKOgjL
JAqM0TC2NADFiVjxGzHqvhCTOPIun3exNaGeM/8zR18uZZiNxxSPwRmZ3Q7ogrY1Y1d5dQhEgFrx
PbfInm/HEYiWoQGs6ebXCXPSOZp4G4skiBNe2uvUvqf4R1BnfTa1sTlGPVnytUfX1y2E48w1v6bS
eZRzr/qJPaJF5S7OdEAY2Yw0cF1GexzRxK0iLrJieTCUvjitVRcdI1LAynF8KuA3l2iILYR+DRN8
Vt732UwrScO5/kTNbQsSo6Mjn7+9hhPaZjUWWQDphM4oBlaDMw3Fb7UUc5mJ2zVVSR05zliFtmo5
4VMkbQGanywf2jQkxePV05P4ZsbGeYj77poY6f3oMcBvtDsal+yaVjB6nT68YObjcVv2CeNg5huP
acyOdNwcjw6Hbz3nwDSUkSI7bVBCKfHWLbOrHLIDLMHyFhtOy6qhDtARD6clcJ6KIcRLmXw1R684
OekiYGQxlo7tRES5TsLuSJKSXnq4RixysN0pIo09fWL8Yh0BIhDasJZ5ShdhgQfRgyPisgpw4k4j
9neWd+pLSAMXihzdvFUTQa0VHbntOaViqh/qMDQpOJrlXVfnx1L2j33Vi1tvys92HapLi/RY1GP8
1FZpdSsA54Qq9k9eCbe19Z5D/K9Owhq7AfW0he1XbMveOUJvHE5WGF7WdxBNBRzfvAiGurY3lcaK
FOaatVu3tJU2N2clbg5T2X+uWtf1wxoGNpG7MkgGmBM2nLNfD27fjklghm1NAQrXVIS1L+EV7cre
tnb1iOHIy1qfBUnrF/qzGJkSibQm8cshud1pKXat8Z2HBPPzMjdQ8Cce2UOtt0o2mid6aJjO7BQP
6+nDCpXJJtnBlC8WDtupPFe9Jrap1O97mFJr7VmJbtgYoSn80WbagezhbbSs/jmqvGtE/nqcp+X9
HFuY0fjdKCPnigeF97ui70Gp2/5aJ2quUW3HMbHPlp2dyGjRzn3i+ahqVIQi5MsBXxi2IVX7fv3o
eOcVfBwE2xRtGe5aUDQAkgbltRj4K+gpfIQaB0PWqfeU56CzHMU6TZN3DZVM3LLMuAFrrCCa7Hqt
JiWDFB6BnxejV3Tsir5/1sHdbnuYxupXT5KPsx6o66u9oibdtrP8pQhwe0JuZ4/RnnxYl6y96B4q
7i+Ank6wHgyRhRUSmADOr6XXlsyKr0nuHdeGHBvR5wFbjci0fr/+6+s7KWqov4ohbzBSZhGGU25d
NrKP69iTycp/DiQ5F3eDMr3TXJUUg7yd0eC6PDpBRcdsS+aSSo7Dptbzy3rdKFuDvlMsf/2jeLok
LbvMQJ2mii/cpNpIExhMbpPebXvnQYTxAen0e8bJtxvIAWM3XEkfITkB3kvjK3o+aGx0X6RqPTKc
027rVTAS/UenUtC4LMk2mRqi8yhoLlSeBNaY+hfR1p8ZLSbEro2XopLONZk14nA8tjAOhoKdV6Bw
FlCcu4lkqTJm6VxGjxFt69bTCzad1Jmoso173Dvc10lxZB6GfBvXDjZMwblT51QN8wEUuIXwAWjq
egUmnSM90RkeZi9mI18moHBnS8SwOHWSuCyYZ4eQgrjRSzzioo4CWnSmnkJTfMSgPavPhUybAbdJ
8YNv4nS6T4F4bhLIXYcqw2OomcN0JlwMsVifshkdLIxVdvqcTs3dbMKcKnvt29xM2V3equTPutM3
o281uqjIvpVNvW1THA6Fwtk09EkK3K2Rz2H1Dc4jnkM0sBdkKSwVtMI4ETe2MQnYOyNur/3cqqFd
dfXBrfLerwc57M1SCeyQpoJ2wvmSTSrYDaPZ2yPColqPq0OhQUS31fTUhmgkwHR81hO6ZleJ3IOi
8k2oBqWtHuGzp3/DpOV0RJvlgWnpn1ZceTw7oAcssGe0m4cEdNN2LXUoJdvC9Gld6181hFCM4ZJK
l1GkRlH0q9SDAr9Ra/MbBRjwe3ItTt3Q3ZSxKLYMEeUzJZnqtcUukm30kHhO4c+lAzZTldUB93B0
dphTnFSPOXxjnAiXW0L3sA710ZV7PLshtdSutoM0Cf3ic2HG1XMKj8zI6/ERmolxr2r1DtNYetF3
kArwXPYqE7BkAnHl+E0zEd6UxY9SOm89NjpW0gnT+/o5zoBpDMLdKuOYXyRPcZUaeyp9fR/H4XGA
x3DN45w2LH22VcHDHydEcxFz4Azk72luIreqNv1MteROqfOBSDwkUJ3+KXMuM7qFqzCMU2E3KMai
MjxaeJyX5Camtng8DK2fAmL2tp1SvPNc4RBD2MX2fz94Ssxzg9nbSTyb3Xnm7s0Gg2g/U44vtmlt
eMMXpu+VdhT0blMedNPww+Jvydfi3dS5eCe3ERq6aYywEUxe06UjYbeJ+FxWuMTSWlpBpc6vc9Iv
j0P4Uugb7KlAwXPnpaKJXPxR9P1eHG1yHvsNOXfvk1kdOjc6LNYTEj/N+9luiItpDPW5LeMHW5Pj
pjvihMk4qRfjfKoWe9NkAJJXsenHRdjtiaa8Txs2yRa9TlARJEKsjTfu0+SoN72xT1M8slTsJZo6
g51hDMPQNpl9MgjpcOtai8yjOdbSiM/q0ZXLdLNWATQ0hbigTPos+MbI7apdn6QrZZ+K+jO5pSqj
iOTZS9vZ18fe45vKr4O5xZ3WHDHikCdg6KxvwieQCNkeYoiMXGM/Vub3VFWep0hxTqlXuqd4+WX9
7YDzcCsUAPrjxP04Q9U15kJ9RBezV90FErn8Lu0YVmZEyyUyvDZGf57cq+VyUdWmh3pMA0pL038e
4o7O3inFzi6kDaQSFwvWHhuK8cZq7RYkkigwWLWQ0Q192qQJ7zvsLl0mn4sUHHpenV1jgBE58spt
a/7vVvamR1+MRj40vCWx/mFsakUXtDlLYNPutsPgxZvcIMAvU9uOUed8KmpZ4Piojpqtv1KbfVfU
ryPcSt9smRlgud90jcL51VJMJkD3fHVOfVPCQnPC7GVI8KW7ee7ioRzPLrQszLWq3GoZE3MrfVx4
JQgoWXfCvl26wcdejShw8YvuSrO65QZQwqwsszt1pS6SydURtGQDyx3DVn/UtERspCqJaQNC5rMq
VjeKOcaXjrsws/p2p0a41mWLWSZDWzK19ZGgv/bcjTcjS5Sz2pTPCUYfgi/y3E+n70OfJnsD6XGd
hYnfNur3Po0+VabxyeCgIftN4YWZblOix4DKOxzTHQGZ2XAsjQlTq5mi87SnJfdCPeW6vsNElfmo
iJujCaSI01F1z7Obvnjku14T6j5SaHcOfmrqrxZPmGpiqGGamdAw5CnKJ9xvGiEN2Nqg0lQc9I5q
uRs3jMeLCUgXUDTeT5t0zrEklKCm8J2fxjC6n0MZ+8wCg4JkgtCerui/Xwn0wYgvXAdkyrSpI3JV
pMnKRnE/Q2gztq1wKT0qh8UYSXBjMj23taIh99GfBk979+Db+4OR8zNc8UNXarFD1O8nk6sfC8M7
N3X6msoKT5wUr7oZfQ9T7AaRxpIDneF0h/xfCeJSubWq6wbNzIOs1Yz9+UTncWxbSinBv2oZd8MS
KZeH+JvL+BCxK76KWHuHEYGkNLtM89leaAOsU51DpcUg3jxmBJHanU72lDZnex7OM0SQBef8pTM7
52gJkztpsfoNLn58pmazVfUHa86B6fQYZYXy5oVdeK2b/pPybDZutB0ybVhCYBiYu9jQipyvivWd
IAhQXqNZqoE71b7ulKyRvG8Adsi9FD8sa1AOHew+X2UQtumbW8OQdjd0rYHcytqS9Mh+owYSASx6
q8xkw1jtVzVEY9jE9XNe0ELWqYrHVxXM6SruhaqEnl0i9i7GCcMajgI7hlzhWTeoXc6Z+r5+sM2R
mWucYjP0ym7fewpE7VIz7jvi1s5qO9zFy++SqDagabbqubUoCel1h+bLgB3fwZNBUF0o4Vnyetct
Z8d7CphC6oQ7tQAX53pB7GnVS68CcBrajL1e2uMenvhnYVcPvHP7BfUR/pQKLziC+hIPDyoj6mNL
AOAxs2S5IwjafG1UQoRCG9bhREbxQ0VsLo+1ceJl+4AzPT8MRWwgzK7j515KuUOHdO3sH9g7oXOk
vX2vzblz7+pDcx0iN1j/p0xF5O3odsMoyza2I2c+wYa48zBen835jH7/XilG7X7kQm6amfhBrUh2
kEXaLVEllOQdZ7CBmO7iVZH9VEW+AkbqkEo8oyYqRTCzOUEjUdE9wWzPt3bowvQcGrFTEBjtMVJ0
ZL8ZMnCiGI3dTqFjvJqQsJYp0Nd0yrOgIs061Oq93YXoYRTwGZP6as/6NwOh2DVtuCplk8gzEdQ4
fCG2HY1KJrdObdUD5tYX3tP9yQGDkrf2fIFQDy6ggRoBv2F6iwjw410d7ooCt+wojE+Zq89nkqbN
Vj+tv+QKGR9oDnfI+xrfkk5HakEtr44z2IEn+s+qPbCpyopGSPZey39Pkf/uiWrFIoy08+J1oHrM
eW73NmXy2a5FsiGjVdm1OFq9XB/PA+LNKB886kaifNqa+yj7X/bOZLd1ZM3Wr3JRcybIYBPBwZ2o
l2zLcrttTwh722bfB9unr4/OxM1zDk7dQs0LSAhpW1uWJZGMWP9a3xo8Pibe0W86zv9eIgm9h+2N
vfzqvi82cYv4BPCWzmVIYSLMjaNz7fTYnBXzOMZcAJx6NDi/V+ohv41nxMTYNp2176Q3pi7rrT3G
MAiy+8KgA3P29gSzevC9BrmWIonv7LwTG9+rj3po7q3bSHhXUVygFjAZZw9X3E2w4vuG9qkgjF7g
chWbOqGLMkuhiab8wR2its86syTamUTpo/Tpb+6DNxC5IdKUWotBJNvuKvUp4YwyMuuEV29V6uId
CFH+habMPFd0UiMob6jbPdcO7hHHI+w4zOlwpfPCIJjK2WjKo2gZKwK0YQ1deMsqPRf34FtefeR2
NChGN36bbKHS3XoJRRCBXV8rP5H7qcMVSOnKNjYnjh7UQy9yANNn1k4bmD0Lg7ytr3l2bqBYiJOJ
Ahs24sEZjc+gnl99zHseDqJt0S0mUoyqRRtNO19VXKD7KF4Bv0JJduy3DuLGianHg2/2l8S2u0PQ
2dfQk+CtWHawBy3/nozRtKKh6oNdUnvL/hXxV8ht6OGRrF31gdD25JgVylEKpcjEdMVwUmwgmoHF
GbNLJJ1xXbe7wU1AP9d8Dvp7xMgA60DwOIyxse1Lcuyko9/k6I0r09afTqqvvUT/NjPPJIcfbKXR
NWsmv79G5b+ZOrgnVtavQ8PcNZqUtnQ2snPz5XLI1QfUoUqHYl1mIFe4bDEnbNYVJAPXKGjnMBGw
PJ0mgB4X2o4mL8j/+DFrQ2Wy0GVFf1EDWXZDxMeZFIUD8x/Tr2q2HbtiGIL9UXv9hlZ5XGW/nGZ4
bxFSYCtM92XSsMcT1i7zaZOnmEhH5YFu2FdNQmxDZdBTGccUqur7rIzuyiJ9ySt6AdjmfqV29ilZ
F3venW0A4bZnaDelrK7mOWK8Jj3kFHPTjWIVpyS2Y+rMV7lSkBKSk83ToZb4HqXyxSmy19ZL0Vic
9DbG8zwPOrmy/CrlQ1lutAYHVubGh2klYhN78joZ0rcJNxamFcYwvG6wVV5pOfwVudm9zyIOIwep
aBroBzBkjr9vi1IjBpBtNoQ8GQGqYMvYHcrdgA24mj7VtInndEUE+1IG/kMu+8868T7pvajXjuY8
Hub4JJOAiCAmR5Y0nP7C+a4W03CPPdiBxLikfIAfIdhJGxv5MOkjRobhnn2PdYkqc0XlAD8NHTPc
j5plwyjz4f7nLlEifuPl7Enr8K2g7NIzueOrn0f/+Ram+X5rjYpu7Z9fEZsBTGLDufn5qV/mXGgt
6+3P3+AWQ7YpOzrS/vy6A0kp87a6/Pnofmof6wwN+u+HL8ZlJW2kAxQVnrHFTuu+VRuIrt5xpMN5
Fdoc2JmFeNB1FyiS23FsP2t7WDDi40H1nIhGFuyciH93HHd50OxLVX2GG79o0FZU+uXP0B1CQoCK
Igwo/FdOUYAmOTZ6eBHS/MAEua8TTDfY1V/nOLwrBlgvacXmz+NdDwK0tcZIftWaVnYbBTezIGFG
MWJWOk/4Z0EcNeV3atS/8sg1NgbdgYB/Mxhv2G+ErQ6VpCyWmfebcj1jywlSDj59JdJLr9QZ2i1W
nDk+S19e5OiO50L49LCwarWEdWONOtqE+j5IAGROwIDI4s28Fs/tuTa5eo+z/HRyIDkwc0MZjOve
Dp6TALZx4gRX+GrgMQ7XgUxZifV4B9yITxJ6ArNhm1FiR9f8yulLtKjw4Bnj25xASI0fgCvkkCfU
WmcljpOGwg4c2PUmtxgmt1c1BJxVBx967n/VMhXkbr2LyyAXyBk50cIEFETzYVTi2vQicN0qyZpV
NZsUQoXrIKEGPVkZLe4IgGyEt0rgyng5r7NYy43OPqhy8ldhyk5JRz4D+cCh8yTh0FH9kZFHvu/c
Ily5ixHRxHlts0hciUJ8mTlugAb727rp8oc6zYB+Jh5JFuJV2DcAJXjgLh07vmGNfxgc/zLEZX4o
m3Kf8kYwcNCvUcsxSjvQzVyGl9YB9t3kuG6UJU5QUyCeq/UM5WAb03W+lbZGEs0nF5UiO9H/MN25
dnp0wdRAXm+vUt29B2wIqpYsBLogEwaru7gwXFZZUrKqH8Q2dWIyYOZMasQgY0Ex5XJZY5vVlx+Y
4RJKi2SyrSCNZJMygAlQ5zXbmtcxNN76PvxIjNrYRjpZMkFsx+k1X1UlAB/HZ8eThvk9FyGwuJ3C
RwTzvbHd4BSCCUsT/84kKM1JjHcbx/kpLPMRDmOdbmE4c2FXD5m2oTtJFn+kY8BqsHqeuDYbPWVu
fCZpVWCw53bmvjBnvIzZ+Oh587yug4WXAtWXQU1Ss38EEEssonfvRqN8CSpyFvqaZa8JwseT61Tp
J9MHuISE19f5b9PogUHH1r4psPnBFVpnhrFpG7eEMw1HNEBwIAYJTjBQd0OSRjsE1g2hFdyK86OB
ZJhUMLaizofnUrCwzFH0o26q6MiMwl0cCzw8GQZBV2yz2Nj7BfxyczZpvtGvMy9yvVQ7pF3E0Gnk
k8s1g9w2ocdkFCaLFiQvSgm2Ihollgs4bV0S3s7DWN/10fga9E1Bnbq+Gfzc2rUgXbb5AM/Q8Wcg
eFohPDG+mxf3RiRR2WgYPxLNuapMgzNHlbrropb6o+qALL/MgU01Wed/+/51WwNwLAR3dwx+2MBu
imYfYW8MPx25aSr3iEqN+c+VLRuYZXoeB88G0X7eC+PoR1JvRDOcockuRYgOwl2GJyLD8GvaLpdI
mttX+NYZnxgE4HCWJEl6iafsXVEQtSZdJGivwmkgDbbjJRiadcK6/uDYdrPJTVqSyjh7qWtmxIQH
sREUd/i92TrnXHOFOz71TXcgVvMtbFB2fc6uoRlQJ7BVWOCtm/wVdsazZRtfJLWES3tBbtZfEHGm
9M4Jk+Aeuu+az6h5B57g3Uokvg/ZDJtAapY+gxuse9EcKvL47D3lWhlgOW1T59cFXBwrjaCMN9Jd
WfmM3B0aH2N7NblWtnVzPbxCUDSzcbNgFaGFnJjzbod0Tt5k1n4RTSMODeTJqLLmKqQJ8+yG/nk0
neL081XP7zwS0GUdy5oxiAW9njMwuGLcc4rF0IlmsoWG9JV0/Vl1Wh+HDkNPMHvgXZz8sSxLD/Rv
Sa07S8XJzY+iHPyjyBQlTJ3Jki0rt7JhEoPaGVL5wfkxi8VVEscPkRJnnZnHcnatVU19LMMt996z
+3cSqXQKiPFOz92mbeOLDDGvCb+ADZQ+51hv2ZJZFpEv5KiWPC0bLa5GVgC4lo3jiiMMFSmOkJXz
4SoLmYA0JYbiUbT3RUbUK+EyMGX6Kbbx2lNeeyEvNm+bcF/kbA0RNABwpTyuy15/lUfza6BwytbV
+8BCpRgrhnSWxTFtBK8Gth9rGT4b0y4vvxMmhzS667Xphb+gZyPj1eiHw0PDCGFMKBboCb/tUnt6
ZJG87WKTaFXVtBuvF9bBsLjC4GEH6q4NRtZ5Nl455LlXIG8VzXsPKvSCBw23En78OJHR0sFDOMl5
vwSZN3L5EttdegGCtzdRL1dtzWBqXD5ChZn1V3YHPzSvhHc9Wf4vyw7bh58boB6fdWCE12I2m4ek
G23KGHhNf34oZNs+NFkI39n3Lj/3iACLUUpVMEJcHgMKW39xKND7+WpevuUFDCjJgsErW77M4pau
2ULQkrI82s/3NExQB6j0zZ//avS9vefiuv358udGWE+haWb3f92B7FbUqWXA6uWb1ilA8Zneu0Yo
efSxR+DKoK6E8kn5aIT1C1ir/Pdyh3Jo60ertfJDiIHgv7+D5eT/8Ah+7r/3y68Qhsr/7a/AweOY
c/Xv7qBn78/n8PMk/80j/PMd/n6SXTENWw2heM3ppbqNvPFXOaqazVXUXWf4krCOiuZZtb06knWw
GBTwU94bLAuek277uWog+C22VpUEu5+fKj/MNxzI0bEYXBarasgY9WVHMIMQq7vu7PTxRJemQh3x
pva7tIodnP6VASHtq4x4qBknOM1BR6/xmNAhNa2SOUV0QRQ9hAB0P60heXKpY3tPbZd5XunpF6/A
rxSS9QehvDTUYMx5qLDnbHLHMC+1EyQ7Yyr1eXT5aHo9oTPbhH7WZX3/pCMrvOo7ZIjMkP2Thev0
uiCYtvr5qY9j+oZLIvHW5c6ostSk2M6r38T9UxPM/a3bmHc/X5kysS9jTO1JrpkfNKY+ZqVDwaPU
4zmVDH7wTpAMdLyM0p/lmz83FanZPO9eLTYHz5xSI1oIXVn5x9zDh12nTf3qjctQYyiby1KtdWG2
//nzff5YCFUdhT7lcjfxy8QJ+WqyLjzqugE4kPnVn//YmubmMpYsQrtcwuqMNlgo/Xv+6mHb0Rdx
rvSYH1QQIC/4i3EOeGzaT1RQU2AHfdaYNcbjtoA13sUveTZnDzO4yU0icWst25BAsLIK42yb9Zwc
J3fIr5KvVpjxWo1R/1iUVFS5ACEqGl1pByWAkPPQIZ5e30wPRTlN96PEKZu4G+HVFa8clicccAVH
Y/krBP256pb6D4+sqAXRCwNUaO/Dpnqdw+DPCMP/9r2VXaGb6f4LUG/xjwVuisTbf815eoy+/s/+
Pf+I3//13/yJejIs+w82YHLJ5ZOHJZpPVv2v1jfL+0OBDDF9ZbpEVcF0/A17sv/A+UH6EMIBHCj/
H2FP9h/kA/0FECXIS/Lg/xPYE0ipf0obLc/K5T+IJTTVCUKE/5KkiVSmbGKNd3HCMkwmiCVzvgog
Y+By7k++vvIZWq51TcdtlJ6wja1H5o8zTNXZzH6P9CwIFuohBV8IoPnaHS3KwvLqyZhof0NFfacK
4Vphf+gNklpWVL3lZBRWpVMRdFfMR+bmhWamKz2g5kS1f5+Iotwj7e+Kcs4PQd02J98wqfpdbv7+
MuqHceMGqK8huKY/7/Ln/TIDgl1drdWcRHt7Kh+lHd02ZWzs9M6CT+MGlBkNSztx8f/6sH8ewxPg
IX2Ag9taDclBjOkuN3Wbk/icSW03C4LP7KbTz43f2tMpGpvXevQ/kgnl4lcQZXh4THkp3MjY/TRz
k5QL1rUX/64FRTQFRZLGS4EcsVZLWXMeNyT53DkAdAmt5aSpTTuIDJYHZ2VE4toDeL0gG43OIutg
muPh539/btLMObJJMpgHMuRpvSZeSxPDner88ayrG7fMPvtBgcPBhnKHlQ5FzNxFqf0A+4vm8WZ+
AWMpz6C+DmhyLtdyNt/IRexUZNn1mwltn9My1HPDSs5e61c3fdk8212Q3GWQ7E23nA+tXRwkzWOk
X5q9tzwJxn1077XGe2S31rHv7lyau1g7x+UB6utmjsxg31K6DKIDyVcSqNVO5K4zt71XlV7bfmE/
dj3wVnaYoFKZkSqPzYFtVXhpJnVbEh7e04V6a/v1XezQ2Jr2NGbYy+KcudY+6wdalcxUPKRz8ELc
pjmw2XEPMfBy2Xm/wF86e5VYxzgIGdw21DinIUaxMGRCIxBryT9XT342CgY9wCFj2K8ENCUxkey7
RfG7qQRUw45e9jJ/q6uBpruw20u/u3azvH82eB4UwNzZaPk3XN6BG3Jdh5I9BZuqzldpCcKVMlcW
a2rwV1FDR0HUPPqWWXGp7b19XTuPqi5bKsy8pd3ZTyg+iH5HNOKAVTLaLZgu94SuzgRbPPly/Bis
Mby1pwrjtO63bYQ4FXRUUrU5EPTf3my166jPWH+b9qI/uMu0wMw3d3SmRM8WxTyVFa6J8kIfDqCE
qsJ4116S75hUEen0eJltRZVTHj0VC2i3sdgmMNmHFQ3sSqPdRaHnb3vBO9v0vXEoZIElosbhIqR8
invAtqYDXL2r9LliaLFtKKfEvudVjDG8bpcS/GkbRkzwkeMtcbLtPDlksRp48X40M1HnMZMyvVay
ndcZJWluXnWHnAwf27PMwS8kjlaVmOukVkxNA+OQkgxY5774bnyBpZQdiwI2cTanjk7VeNr2SRvt
u35Z/BQa3jywZDcfSi7YS01la42HOfiE1i03tMb9YrLF4EQUN0T1s11Kjeoqtqd7hZMNQ6UEDDKa
O2UqdClIvHbuIK1n5kdt3qmmcK9iJzcPbGMoO0xoU2vPQxIVu9ASzLcxhGQdPSwqiZj4QffhSrFu
R6DKQZzs7MKiBbdUR+UyXEGTk6ukE2rTmwGvVlfF12V0axiUmrQ5OSkf/jGfmAytuSjWUYnPp2h9
l9idw5TKR5OqLP/ZNTvMB3D79sWIAjWwoWZRCeQUyhg9OYzrhWOwI0rkmVSIfwGzcm56Ti2cR9L+
ySTye9NZE0UlgMbZN60HM6RaFtbJZCClTKVxhmb9G4OzcWL0B0a0ZwY7ayaEKjbZsTRPDZ48NdZL
9ZK9C2KM2RYDZ5UDtUd9r7aYrIg69mrcmkBbjthurr1IjhcowBNO9GZb98TpLJApm8I5wkXL17b2
yhtfQ1Of8+iYxLWzLtLGuxe2uydMeKoCB/A+0Lw1c07mBCqztnFF1NHoEuyVjNhWdRc2J2oSn+w2
Ae3czWzLSb2cmoQSd3U9SMe8devK3aWjcdFeeBcNLfRf4R/wl7Lt9bzqPE/D9dwb1V3pdfvGR83w
GsPBm5h/DUwBS4wxXsDrX0EVIH5gUoXRiRpPF6kqr+ftCOKIcb3i/bUK4eKXEF9c5vq9DTzWjy+G
5e/LqW/2dod3WNoN7lsrOIEYoQlIFeogMFWT04klEXEbgqEr5yP09UNaqX7NMNGBNIOVLy8Di7bJ
OdyJpm2uslkxeQhwleMEO5W9HV7Dpzr1kj4STBr21oxDb2/X7CCKGXqab2ZLZUC483jFib4z/WmN
O/I81Lknxm3IwuMobETILO0e/QWBXeXYI1wr8Ln0gKtzpX+A3NDyVG/w/2CooDFh7RjqMHoDvZAM
kSrzG8xKfyMLISkFpBigCxA6oKydPdbMsVIfYYYJUVMDkaj7Trjq2FO0sRmXeEoUtwCAnKPt1oxl
Ez5Utsh4BQqw9ZZV10fUDtSsZn6tAVrswzZ1bqSXPLRzhh9hBL4CCmhnlLg7EreY1uE8PPVMj5m6
Oc+SBnUkSiisrhE+IQwdutDyYOBTFRsP7b3l9swWy2S+YcB/ykw8w2EWX9PwB49KvlucEQ7SenQ5
8hrpdM9hHBq3GdnFalS/7KCBZJ7TREQhwzd8WbGD0gMrjuH7tRO0zpFc6q7Nh8esxwJVJlxfG4a0
0F5vepWbT60UA2fHIlqLnAQ0x2ROjTnBHGQXCkkYpPlbs2qrk5EQM56IoSYsHXYlo3lUr1VlZvEd
BtFunynOiKJt9oCrwxuRJ2tMnmDIWA/QtBWuW3sI8c9n1aEvo4Kaey694+heURBoXcVDTeCOqTk6
cRBvac9C6BVNfmC8e6jc7th59rjX9YfrRdXO9t131y3lSdjBlTaKfK8IMu/V3O0d3L+nMSybU7/c
jDQmIqK4c7QD9fvkl0B3GEgMDZWeMEdVQiAIk517mjrlniqDnsqwofvS9mmmZPRfnhKtcB/bG4dV
yX4qxq8eTPiYgY7vNenqwaJWwTJgV2njzmlscNPL7/WmHvmTNqWb0B6eDCXzTYU+nNJzSfnoz01M
rxcW6vYa5TvYpctXGb55ClIBqDmlTzzAae/zlG1gLPUyIG7j4qSXG2vK1g6zJlxpgpVcZ98wDUVA
wsOsoElZ6M6qODHdvNXgzlYeaSQcb+eo07e5tYTQlpvU9V/Drv4I4Shtojh/nKe+xu1DaBYkl4Dj
cSwrshgVxfaRRVdC19WnGvFzy0FkMyFszvGAoc8T4zNkjHlHm/GHsfTMg06CUcTmPJvtB1/3zTpO
GRYtBgr0Oo+KKPXJdPS65yLKNj4gneIgCC1f0RBLkJs2eEKB3wOfFgAQ5nMN1WRlJIyW0upXm9Cc
4GAJRZLFoRRN/CtsQWi/b5ab+pwT6w8MK/yoHN/qgH4fnFxq40SNvcqHvqSVBj6yHcJMsBFrJ6aW
dceFqZ3EpgAovuk44JcSsnOd8zJ1Nk9iHFEQWeHgkMw08rWZ3JiNz18ycO5nVbXt0pxLC5SvfQBU
zq2zaYsD8jiPKSxbEZ7aImTmO+1appRbp+RMXvemfQzn27oLNm5vOOu0Y5GOLv2daQYS6OVPZq9Z
is4EwllP7wd/7xVivIgEhCLbj+2EKm+19XiR37rQzkbM7mNdgeE3XDKxgBmrHZ3b+Jzm8FxYToMY
nk9kJqutEYDZlWDzJ/I4P2GZqSIkWhXiXnX9iD0BnZ5ABqmhfaL9bB0NPE5S2dvCmz5+/kFq4lKj
RunGFEjo23mwOMcb8XdfGm+kod7tirApYKFDA+CDfRFqQzOiwpp0a/7EPHCJuLjC5/6hFMk3fsuj
bfl661YM/SzgHiRLSAbiOMmRsne1jBkxU9WxGhvDx8PaMQdw1NF3Bm/DFYshgc5ZUSGr79KTHEo2
PxgHRaErJvjZY2NbzraRDafmnF/QMBVMqw7lXrcl36KJzKJTBt37XMcUic62xYmLWt4kZaLliBb+
AJ3O/pIrcgVLsBDxxU6mLVFCuPfXU5ty7sV2P/rt2ptINs/NOO7daCeWYyUgBJSL9MzqttyMw+/l
hfohAy1/OuvGwzTjQQ7zgi6zhqrE3HcILNKc3tJBtaIEBbkelT9bPr0DjrQtwd+mfS9H9luzvXyz
/LmfOAHD/NC2t7fmifaPKSDwm+L0CkR98xPB81K5m2tiR+RhdcdnETbqpxepZlO7rUssqFhNmMwS
Z6BuK+OwaYz0naLTdGXbTKub3ID4YD47NedIUIEcW0220453njrOIhK3Um1Rqhr2Q7sOcvWuF9qL
jYMQd9N43RTJd8Gf/HNn5hJ3E3WzfGNNn6fcZNsyl+4hqJAgpyi7wrplJg4TDUzQlAVhhWVthk8i
440m10l6XOrFrVdi5+EVd2HVJT0CZ6gf6zn6ZkMwbbPil8DvefSTMl4XXnxqe4oBW4oKnL8oMP+r
dv1XahdZxf+f3LUHNvPPVPOff/CX1iX/gAhk4iZRvsk5n9Hf31qX+4cpcapCMIbYArwFVa0gCBP9
3/+wxB+e9ATaMeQ45boOsK2/wObyDwtg52JCtOEyo1D9T6QuB7XtX7QuBDUEMFeyTlfwvax/Iet0
Q60E4+ZtYlKTEgv/N+lA1ohtRUDIRIiY45ny4EaVq9S4lFPKsqbAldMGLdJIb98ZVbgudJJez6nF
mCmA/rfUYamhfvc9F9dYjenCIhKhsm8SIrTBjuLBisqXsp8Crl058SXauhVVoDWTTzWm+O6aJ8aG
j2X/Xikbw1PdHseCCL7VYOlC8traNN44FaQHTlZk0b97QQqIDgorg4M7dSZT4cLY0PfbrzuVMoqO
cL8KJyj3chpJ2uDfFXQEBBTX5pNJoZbLaHzAMGd5zb71KPlSOW1Frk8nkk7CB0/Vt1lTGcfB1c9Z
0tzZVFVeJk1LA2OYcA/j1J6Blkz+7dzQLmIsrT0FHrT6kYvUd2hXpzqGoJOnNu5mWlxXkS0eMlib
dhgfZUX6QsKzSLIxv4m8edNWi+LQt29OY725+uSE/NGgowBMUzzHPpsowhAd2S3TThsEbJxwWBo+
6I0s0VdhLp6nOqkgcgXZhTEkc1U/PQTgcpxepSdS9O+Ou7HSimWJbJ7yNujXjfuJyg/mmt5ACxTO
HBkXdk6hnTfEDMYbW6a3hoddYqyBzLI9PLkalueqnjx5muwWU3mvt3WYfWZT5WP1G/GNRUl/yH8M
Tql7F7kmKRgXZE7lTldVGj5aIvoE38DbFcTVi4UfpVbJzUDyh57TDJdNAgckVQhRIqEHDvuAdZPK
iPo3Q73NpueciXBxFVv4+rT+0n+e0r+u9wH63WbMyud+cN8c6bFknvA2ml2xKU15kKU0NgnbrpVh
WtcsTY+1r8QDBAMmt5keybGke7oVe/wO1osf00SIiaZftSXaC2Ax+nJCU1/IZTzRkYXiOFXdanS6
b9tHoUT4i24i2n75AxubhUdi1rhRaOOLW3UaxVCfKrrKNgWlKXsq19cp+6PQmswjDYjhni1XSJuh
iB410LJlBGz37pk22n5da5z3AbvMa6WjPZGv4tjKIGMxiTWjiEYugpGLXwX5aNNKqydJXdeUmo+f
tak5wi8hAOwd2ar5IGqc3nw4/K6CCwxd45THA+4E1gee+F23y+g6+U08Oef+rASNzt0bRP9PQUBv
sg4+nYJHGROLrT6xHN8MOfYbUxyFrzB98z6eBrN8jSy57MC8ZjvM1nCxTJLq1jwfR4+naHXpFV5W
d+dSEbMacZXMSYmJXEPeMTsCuX14dp2RjsfOKDeQI45WisyQVvTUifohyml+Lx2q2zksYmN8jmaA
Cil2c4JK0DtS+xHM0UyahFqkwbgSQjyC865ZdjVXTTzdSL966CeKwQv8C+ukN7Y4PcoZTbCjC5mJ
b6BJRYt9Z+YkzZwh2kgUaowNFD8IcB+xzH9Xhmfs4t4CJhBRQpMjxOLP4nl0Q/bilSO9na161aKj
IjqqQYSE5qtsJzp6MjM+xtGN4FCIs+Xo0RNmEU8+DJV1JbtzVdlPOYyTJjvhKoa3k2N9ogl6UzL/
Yys0bLSP2BGYw5M0BEgJYxPNjCt8Vp7HgfAQhoLQw+fwm4wcsZw6C0+G556w6dByz0DMl4i4fThj
1pPVpxcOl7zyjWPYvKUofZVT0XoW5uXWWwZ0YbS0J+UwKDqp5o3dyq8cWMm+CQ1ceATQ4lS8xyoP
NxZXBvxErN9bCng5a1ApHkdbVdiUTVgu4itMBbfh/S88oJuWrE/lgM+n7NQ6LnrWTCPxw3zMVunV
kto/j5X1qPv2S+jyeYEHb3iW4V1FmMmYQ3/j1+PnpGihzWS//RAF3Tg4WkOWvcm1Rd/m7Bi34wBx
KCzbI4WSa6og1yOi1mqyZ8I2ziNBwl0Hh9UhQEnaLdixEQC/0GN3SW4cbwYsFB1ny9kVIk62Nv3G
ThmczMnhQwt6IdfMmjtey26Iz7UbvlFbeVWQhSR4IyirYwAZmNMtggBLafuaHM0lT+on05TnjvRL
Z8a3ieqwzQv/knVEOIdB3Br2po5zznHGJbLjhjrHu5oBNJ/OYp9OPn69iKJls6ZSMb+1k+BNW1x9
l/+B0vnq1zJfS/HcCrSU1iNbF9ZPIXlJ2bVPxtDJbSCqYyOSu8oTw8pl6I2tM7syWjiiXVLOnCvn
CxwhexzX3HyKChsRvV3Lie8QRzNWOC89OBoJmZjbF2OJ48B4ZSg0WqXTXjoxEFsM/F8p3Z9MNuJ7
ysPY2fGmZoTNQhMgUeFXtFCl+mHkWNcxHrUC341Vvo99ubd73j2WxevAmp+JLQNmpWgcSo4VIeIW
WYkb3UkOozAfHdu7xn6zAysSbYdJ3Ck6rbdJnhVrGAvxlmTle2yKJ8eupoOXuhdzVoydan1mgkSh
t+Y0Ute4U2Y+RE6Jr4VQ1doPDtq2VgZmqNyZbq25I3Xj62Ql0hY3YOmxueQwLuNAMsbun8toak9W
Wr8kqmfnUYknis/fhlJ01wKjZdDkxa4V0ADCbDHRuF3Lud+8ryxqWPPKWU7kyHDBdeK/G7P7TYNt
t4r1NGGczV7MjD1iJbMPy/F+Z1NnU04vv1rV/s7C/FAURriyuh4CiE8GvCWYWAqiMSLcDo66HSdI
IdQqItNYtJvOlDVCtSgtMoC4P5/jRl/XNT9t3OJXwmJ0A0FiW5sjCw4pbuOxMDfw7h8CY7IPWHKe
UwcyWJoRFLI6l+Fhh2RaNcdylJzedH2nvezJw5qMDVM9tbP/Lonk9T7m4tkdqjsGk3vHIPRWhNLY
q+7WsaabNg35zGEF3M1WGpxGH/UqJPmWdrhFuxLtHxNNFV27Rf+si0+1GOa6zPw24XDRYsMptSf9
1uF3HsjLeMWZKyzJiwxJSXm/6+ANQKaB6xpBRJEM2cmh43TZULP4URtkAOBECUk0IGBS4SRybXm0
fLtkKhpDFayRqBqAkrRRM37SckYNIymOrxAFFturU2FSVnK2+Y2QCdLZORX4p7ftqOODVKckzqw1
eIN6k6mwu0knKuZ0Ye6jtHrTkUouhUx2s05i3qqJgzDu3hzrxiex86xCZ0/FSHEVzi75SJjtEu8p
4cJ2MaOiXOIxsQ5oRAL4P9+3zeC+Q0mmdrhnhmIjmlV2yXayfLVr2CxtKNJN6jLWCEtadEVs3BDV
WjlO8115/pe/hAVSfVGu3e8QIBh4jxZEP2lDvfOIMTmHAVjjWvpq4u1ItlosEBx8O0q1X4agXUT0
d32TNhsNiOjk+OGZBuGNcmI+yBKO12jxzhGjugu/Ui69WzJiyHmMIlmMVCevDi2CNrikfXv46tIm
IwJgXDdOY65MOQ9HtupvqHs4fysb9JKDDk3CZN9pR94GBTN1zaKNuvB7k0SvEycnTMzTLrKyrz5F
znTc7Exs2ds1cqjWKOgNrR3pziH7tip99DnP1Yr4dP2dpsknRtcOLgvY5cSFlRtP64gZ3X9ydB5L
juNYFP0iRoCe3MqbVHq/YVQ60BuQIEF+fR/1YipmJrpTlZIIPHPvuavAj07JUPsHr/aY80pAiq8j
uug8jfZ9npCh15HhTZwqNCw5XoEQXAVAbgK//WWaAYO+v2JS8gYkWdDwaQwvXo8dK56+jB08hL31
JCugnd+sNe+099Ga5ViLKoIoQYcWdbxhIvnF4YN8TjHbhW39xHX/h2hioxJ/5yYE8Ginxwoy8NaY
4hMjkblx0QpssWu/+w3m1l4NDcbInvrE59Wcqf/B2Q6Rq7kmFneCZgONfAfe/TTY08Nsad4G8thL
c8V0JYQlWpoiPbS2kR/d5ZW+d0druaPWWsUBJJvwmt6rpfXiYz7uOwIDND4MrFbAOjisyOXe0hL/
Q1VNgdR/q3jap52p1tkwHAx+sjUP9RS05Afn+qsY2bWwZMXZkea3V6BCTd/HHlbuyYQ23lqwAe2s
gt9YfOsUq3w5E8+VvDdRV/KrxgfG9XAbRn6smu+guC1cDbJczXAgV9y5u3awuq30b834ThG+IpYx
WqznPuKdyttRbMrJRfPuf2TIJ1bY6x6VXd8OIZ4qTNYeky8rhRaV3DbOdI+SfN36fw5rbSIVW2TB
8h8d3r88ebZjIKYk3DBN55+rnTNfz5PdBSdfRS2Yr+BzSCpIZP6w7kIbx3VSP09e/qbd5nEowvu4
JYM+Ft2xiRXvkyrWXoY2sUqcfmt8D/iGuDPoXEnAKo9ZhXKjmhdkCAtBmXr5sxucNCI7UPDgLDbJ
85JYK6CUr5iRziaVMLT8eeeVE+yN8df4EI++zMwDW5jg1oZD6KfLy5yL18lzWB341FzYNC1awOLd
VJo4tFHe2b3bkX3WHWqTswRTFKuUmEznCK9uv2h5oWiWy7lJcAcmVF6gtYrVvDWd+zuwbZqK0EYr
w2YHPd8VhHiQwXcoq2NzPdlT6xVLf3qYGv2T2M/I3Lh98/bFIUw1hje4r5Hbtj7ttAB1amt99gc4
sTG+TAqVVeoM+LwstIKezwddLhDIuhZ5y3NWO29WDa1bd5tUoNmvR/kP0DaR18mDspunGges6dWL
02gM6l71rpFXrkNvfBWjc5kceRzj8UOkVflNqfOvW7Ldwrm/afiK72oky7x+6PLGDEQ/58GtgXE6
1To7p6bK4avgDExM+OcQwLF1imOyyOEQJHOz5j/eOvRBw8xp8u12yCYgGnob2IaQ+/AlxtbdhHqZ
p8a5LUq/JoMX8kxjSl6DAA9pSMuBdMaDxmKRdG0sMyR4bGoMVis121xRebdjwIFMx5nkdpYIvUN6
3m0yCwBhY7mPWmWQK6lTlmDMHEpHbN1ILmfFG+iX19WIujrEwBns0zChe/UR/9Xt6J4QSLJQ5hPt
3SzYkRovWtZamLBhfmGQycL2EITTzBoe9k/YtJuRInoz0kHU2fCAzHY+26gAEbIc7BJsm9NOgA6s
5W8CQ36sPbKYwRzHq44vtAbeep/B9wxEt2fzmx29kgQjqjCMcXiPi5ovKPEKvYbqOTx2Qvncuumx
TVz8EhAARZlUa0fEl7HrvoO4XThdXHfr+TDjgpkryAJXiGdvfKvRIMVee1EjyWv4OY5ppHfokIt1
aLO+QDG7LjuCNWOHB6xxWPoEWfiY4W5gxoXvCNsiPUh7dAsu7SSI76RVHzSRqg+lAr0U+8VPoZjf
M5gmhnsi7FaP0YOs5n3f23fKQWXSzE/cB7sgnYu9yyJnDVQRxbebkRfix5QbFEmIRxrVzdtAfMSG
TjJadqXmMfLDcWZLjhes0iTR+kFwEtmyhkVcbh2vw2yCewB+uX2s6wch7PBW5T6DsKlIaLeKu3jG
RIrgAMkR6q35I5JNdzc6Wy/ghtdt8sn21l0LzPMbVF+wFx0+7trW70VA2E0j01vgQY4+lvBJ1jPH
WcUNvGZW+mz0AqhJX1eKYVLtpOayZPXg5abcGI/o4QWGBLlmlr9Ncw+5HTiZkNXtpqmzf5PKmnfj
kKGzaTvV3FehoPsfFLVRch2FaZrl7qir1IJ0EOT8VBiITYIGruvY0Wbd9HUFxXjWNG9lD6k/Sv50
1YNZ53lfK2E9dvV4ILNlWbWFvXEsNFserigWQJyuKAVAY74QkfCc8b2BSc0kvujFZxenh3xoNjLD
YF4630s6/1a64ZQrt8gHm4Pl1m+2uvR4+9BxLJ1iLsZ4tJhfkMz+dYbdwDCmr/XGlVOyKRnP7he6
qTK1813I77umd7gpXPdQL1a+a0j8DkcXyWK2teYxAoUfvoets13Gku1EJA2qPd5+CMNjYPE9bsBr
dNHGcqy7QY3FrqaQuK4uicBJxydVMCe1AacFjD03vhFnoSY2/F3NIpzwFkx5CAaG5nnudbz3yF8l
PswfN0NoP2WdQ5U117+JM3z1KsvWqk0/6HjWgS3YQ/YktwY5J4rg6WfOuFaSVs307oo4lY1pwWg0
E5gXr5puvS474K28ruoc4Gozz2sIw26XFwlmjsE8p3bzVyGRMwXLoqTOfx2XvkBCkmPxmNlUM4HV
AoOrmSfl3l0FOOMu0aTB1h67a9QCkJM2ySjjswjA24LQF4iWlgOtxRf8svu8qHYNmcdotQ8pYoc5
gT7tkUuk1L4M9CkoPMRkk8/sIIHRGnYm3GkPJs7Yo2b07hlIt2zY6keURsei6utV7iK6hFlIwSrb
leLKKcg5zydU5/g6E+cptbKDN4/iXKriw3IAQPg9Uh6vlg+e/xT3bXQAtNJtwZylNl/oa1Laos17
VOrHCT+RGgVnc5p9LyB+d+jJJ6uRa9Tc6HHw11cf49wQHoQNzfOHcxcPPOgeo+Cltu8VQH+nUD9w
9h5HH+dykbPorsocazi1vlLog/yiPVfsUxXP0CYem3mX2/2yyYp7FmGYFV30aiMI2jbpN3kCiU8R
ktYh5fLcwt8mGUIV0zagNgbOywZlSl1NQP1K6obF61AM9v0JstVMmpOW+y4THRK2/KcYfoAlIq3N
44bSb8R4Yx7zZEhvFrc6LgHb/RCB/4YAtr9S9t39FFk87Qwe1injcyqeELydX5zlwOIM3cbKTvz3
gMRB3kZ8WnZr7WAjbAIzcnoXObC9VIYnt4I6EyGnIJMIajiFe+9uonyKbjmY0Lr25DbpovdoZvmD
9IRhk/iAWZyuCOYN14mzG6KOpDUl7ocK7J5jsJIVpdpIiUEHZiXTkcRFOUZtJ2HhbJn+6DV19dFR
A6b7glvbzb3dWGL6BkaV3HQ5I4pluDekuHYZqI+oKi5JoRv6wnt/ju/j4NmfwjVCKF5A0j6qZXgp
x+wiEc/OBfL+xCQCSLq7H6zEvgoH9942jd0PK7KWbaGvXq3SBTAUPTqpFe0NSqj1GPTPaN3OTc18
ExwJPg0bB6hVWnuTfREstOByZMItnOjBWn64E0+zFaIu8OuT0o7F20zRYGV36C8zRC4STSsWQRV1
CNPApEr00DwszMLupm4YqQ4ihu99/dbIF2+iXVHAQxdaHxQsOxEgbRl5suNm+aqw+LKv3Ti1FYCk
z5yt72BrmJyjNC1cEfbEOnSzDXJHbPOSaG3HzVj4XGUraKfXqaPnG0SephVbbzJqPRbau5mG+SNJ
nnwnYSHejNinE/FXxM2/uGZW3bmEYxubOyAP3xRVss6Gt05mDM4nuUfoy4kAD4jB5EoM8SVOuEhM
0+67sphWto2bvYBhukOjQCqe3Xl3EZY/j3Nt7eZA6KegvgwLFMzOjBzJHXqOoHz0hHoIsld4QrzX
erB2JfQHNsKEC/jdwj7KMNFrkzuoGzex/zAOTnsoI7FWjMfdsb3EIgs2U978C93uOdEArCPl7INc
ktbtiXSzlA5bDioz1F0Erf/q6ayKaLnpRhi8JaZ0OyreEme+xXJ2FftsCpGFL8DUqInGY2oSMLuY
5LZFUV/ccriPw5lTNHxz0caKx4Uwh00AOMOMrPwbMFVbLUP4iTa3pYYvDJrGWMVb1eUzlzZ82SLm
Q+2sjV9hLNVYBhd7D74YPXr5FLtMPGbP2/dIad0sA31pkvs06h8LRYDmGAy/Vdhes1kBRfbVsmsG
6modPjPx2ofDcGfjyHeLga0Sk0EpILo02eRTdA//2iE4lPiBoaL5usk5rhdCnfvwqCWDslGz/2up
8zx1GLKJ3b2O3x0fbsuc36KC/rJn98Z3yAcSbBy4vEzLoyBZEpXN8GDVlFq5Wl7jfM2xexd5wRMw
vL8y6b8bja96sP3PpqPtM/58gPCJicCaDixetyCTS05zdV1MFbcDG9ld52Wvgf1aD8N3lnfLkdji
DxNypvQ0H9vRlIeEQ6CnI96icD9b+LXWLhLRJgrkqSqiXwHkcTtjsF37Ut/NnPtxmSO7jdWj8F7r
hWA35S1HjHpMRSC98Sll1ZmRGPDqGeVJ2FxMvLyxIWXXYdInGeQsaqbOXpuc71Ca3CQdMa/scWgt
y0/HYj9Vg5Yb5j8o8s06NsNjRKrVlUlh1kijOx5TRqw6JjXNqVmBtJGuTpEQyEfbgm+JI9ifYhfA
M9F4Kz8jU5C2yt/4NWQKNwLu3ztyx+3UrLwV/sufBfcSlKZ0ldu89U4DFyBkq+Dy2G9Gwi827hAO
TMFR5hfJBW3ZvAbtcjNmDkcDrjmELh9Ja0H0I1Jhn3vFr08YxGqMoE5G03wcVV2cqytcRXcO+CDr
qWnNrrO9a+BTvunmK0SlolKtx0sdXpx2/soqRgSBg6wf6T/Pi3E/q7F5topMH9zqTKnyVAOPPnAp
BSudxj8Q1k92FnwTjjYhngHMYCdw5Ubns7byft+l8t5mlJxCtMUZ5u7ZwGztbjkbN2CYMZJsS0LT
babEOR3I+3Nv6zo/j22MtJa9Qz/096Vgg8ZcVYjsFDGTgdzxMnKEDWT40W3jem9raG/tdvDNqwoZ
MiGO2UzVRBsJyWxq4w1bGk8VhwC+2q1C9N1ODZbtTD4jYuRD8svXRA5vzrPl2mKbjONutuYb30fD
FtTLsB/5qi9FiPyre+zb5mWq2Lv58IHDPHxkBu6tTVcgN0K9szWJ+8Wx3k3mF4TSVykc7vrz2C1f
4RzdA1IsyBoRG0t48tTW7zLBbA9zah8lMD9YPq90OHOGXmWhfrft1bg3Sv8sTXMhiWIF40gfx5yk
t0AgZWN1BcaEZjIN4TRduQJJcF/3c771ff+OjT1FHSOp0LD6vjdWQK5TPTJ5KsavgHM818y7/Ila
tI1vpfAdJkQjM/RJfgI+fLpO4YdpwjA45re1ic4W0rQmzOFmex7eHS/dgfelnSm5HAY4wp1q260m
BWyV/mWTwwvbfDA++QerICaQRoUr+iV/VwYsxBIoBqXVPiLyx2CeWk8KOT6TItbZOmULFAA4Kqv5
HIlmXNNPRzrh9oLLN07dQTqZ2fUKKXaGF2kdk53gRk3KopZwhZGfhXptW0TxPVnh3WqyG/JUfjRe
dJzQz0NW3lPsiLUpgk87MMRhK2xLeHO3s8+3epQfXmWfRNO8ER5Q0mJh2299u9hZQADdReudlkyn
FLvuIBpfFyemdVZ/opZiXUftI4K6XWn71sro+IuG4BBO+UeFbjFZBD1GWH+TCuOtPQO5girlm5DV
7qC6tLoKU17jmEXg4oifOkI1xqb9xMrtdqkpWIW2YIGhady0EQaJgPJtVoFzA1PwA3jVGUa+4UzF
45Ff24c8sgyGkuy2DfwvVboF04n0hpGU4DPhOQW0II27BX1/aMKrcC2oAboBmT4tbr2j3ZGjfeoC
10IHRr6Az809z01x4Eh5GaeUzm0ofkiOsnZJqdQ5jMp/DMIRADDu9CJi5tXwaFniG5B+SuAO34ss
RcwzthpJRF1gfvjFUP1kyCneTTq+MS0NUOkQ2MU+xudN24R2+sAjDlRrAn+O43IJtOI+dWnUh3yn
WS2tnH5e+wrR5YDOx1BfpNZvDmRqm9UfDUQFGi2qD9Rsp2SE79WiGA8lofFBV2+Cjtq7iOHTloJs
bMYmo9BvXlbe+FN5YYH8VQSG9ju2N2PL8ZteudYi9G/7MVsOC7KO3qEz7+ad5XjtNvSWW6RJZ44u
fqyjvhhd49bKq5dAqB/MDS/RFXaeB0626/35r0VEN6buZTCSTn35E707IB4FvtJZVx/LWydGVsd4
SwjLaLZKXCIYtlsncyaOcVyoMUjcqWxu6lc7B0aLaIoLBmPByh/rq8kC4iCv2B9iYBa9A67P9DbJ
ulfABySaDQp6BoHB1L9mQ8+uPSg+rdy8S89avv3glE8ifgh1DlEBcCpL9H0VGnsXQrLimTLpycuQ
OXua+6TKz4BAzoPvglfK4RzEdsbqoeiXQ8VicZ8Uyl8PklG8xMi0TTVNvd8xj8TqRIfT7hd8+jum
jP0xl2YXy/IrzhWLfhpyBAEsmFU37FwHdFmGsDk3CB+0196YzvHWKRrspap+Bwqp1eiSTMUeB6Vp
jfh2CfNnxscoOaNpO7vNq+dTslEt/9TF9BJ1jHxUQP/JXReGt+Tc0Fo2lFfzQP9Rel50UJgRsiq5
En5fivq66UCQGdPVd00IP+U+ntjFtpn/YhfmH1Bb5tPw00tmWlE0Ptl+umXJvJeIkCaPXOGp7X6M
kBe7GezVwAmWDvFN5DJZEzqYqIgN3w8snKOXn2VdbaMM73Ams4r8FULSfQktmRiXMrIYeIf+iUv4
fUhiTIKDHqlZkSzDpVobK2Yck5KsEvXCnP7/A1J7hVB6vFvaIN+hnoCzbA3duhtJWIrTa85HYp2L
5NMv/uq5D86F64BG9SgQNc3aKGa5TyL9ME/N51SiK0tSSCy+drf9PFWXOYz5ZBakrJqotLBlfNc2
DdFL05VkltcHfpMHIksf0kBwnoMMhg+osDvMg4OEpP3RTAO3RaqhYEsvOwoijdeTC87q4gufdeaM
nbro83eEU0dPaZRly730g6dwAGpWaQRHQZVC5S9neaoT7vvEz88i7TkeZL93mIC0HGwAe5jMh466
S0aSWJoXq0RFTzqxt81TxFxLYp9zDwyKkcwy+WI3C0aTLK3sLZrrg+d0H75w1TOgBtQl6XsDJ2XV
pkiMSAf1r+fSvdtFf2qhWmXnXVkAgVhE59C7ihdwUC+Y4OTOdrIfY/LgUPniOUX8tU2wiG1FLsan
Fg4xp12I5YlmtpXsnSpXfo0w2i8ilB+mhb3Xud394MaXEmHTenYmht0yv+3pozr0NVGxsD5UwY1h
znYIGUqjIenuGxklR6aND2qh5WWsoxzl381Jv7e1UlgLhxt/JMVVZlZ8mKT7s5Qj19ZMaILXx69W
n59CLmVasBK30jL0Lxyph5KLLloA7PLPWsFy6qU8yUwT92BbTE1Ff6NGnG+juZEBflNnhDVXJ5CT
2kZClmOGxHBateWwHTJobimf1s535LMnPQRCtmi2tiqfHT518F0pTrm4h9pt06WFDDb9tFvhjzJs
7Ch7GA31Tf2TMGZqoxYIADFlrZW/TmjSUGhlCHA67lm9y8MlguWIKVAwzaEOG3kixnfCw3i3JziF
dX0Nyarc9jBjaRJL8iJKAe6MAKk+BLMxwDppKu89KBkBm+ahhFe1n1MfcyNxcPTQiFX1/JoFBu3B
mEy7th9uwNPi1Y3Ee+Pq5Q4t9tMyN9tuvO4RPO5YfGLiFA3JlS5xa2zk/yFtDxQVvoHAuTeecAlt
K9+NZxM1kTnPLSYTQhVQXsWA1Pgbi8U2G06Ij8kvnkUYfadCvVii4f/Tals6GTR5e8S9rShWHIY0
vSVPTZldcpJHVnP3mHSIxqfwPEEyKluVrtwOYVes2mzrA7dY9dcdQnoXucuOCp/rteWRj/n08LaV
MHYqVqL1wQ2BhsbQrJjcoWflmhEeBr+5fdb+D/EkE25bEinmyjirVDsVfw0vQHEXHkjP4UWmFN2T
C/aCGb1M+scZARqmlO6+rsN3mRsIjEDDQpnnNAQU32mc3JQxQ+ZUpHC0QuKEWk6hudYHvyYQnFvs
0En/RXfNKWjp5caRXWlWIQ5L/oelsT9WmCTZRiVbpqg46rpb53pBM4RiCpFmezdHgOe2mAjbVkGj
pp9cuO3Bfg36nAWOPlM1v3u9IFqbwoW1+ADPm8XU/3/U+Du71Uj0zxmTX3O1tZuQM2v1/3/9/w/I
/cGh88b0IoI7t6jyk29bV7Oy2gvJajEsbIpZkh7WQJkukzX+KJIXEPAOrPTy9mi89i8d5LS7kha5
7bPVnBGYZLz0O47BnCR99zVVtvWYmmMwBN6hajjZXCsIGXVK8p48MKrT1V9TVs7dxEW6rXoHV7FD
/Zwq5u02AT++/Z4FgqnZkiY7lyrQQZG4Je3sLUXgInLwqblI3pfoKSc14DQm8mEplq0D+x0Dll5Z
BTmWGpDxDJRbRP3KsdEoId56M75+S3xSQE0FOMxR5bcSbkmkFYCvaM4PofCfiKGfDxJJGBZ3xlgK
lRRe4nkzI6kBSpq9sGrbZMK3N8kSo4hLvQ/Ziz8SNDpAlhFHDaIjEo2gp0yP6Bffg0FvpTf8SyaX
PASeByaqxSrSIOtcwmMxxjJ4whZJVJtCbfvG2oteexJfI2kUmaMveeh4aMLTH95LwOk5NPcZ/gcB
oODv/J7o+kGZ19GYuzZH5Xrd0bAikb9TH+/G5Zqo4c3Ib9ks4GbEj5FKm6z5JrwZ2sSm20FLu0zN
3saczAyoOWtYrBaK9TUG43fNnntjjHzXIF64yAhIjFke8EFEOgQxDxwSNAFI0DbmJuGFzmle3JZt
QNZ73yJrkMFqIqZMtI644QeLiectbywm/6OLrXlwTyYhJaplGl2lUbgWqftXI0lylv6pUtcyWiNg
DBtMqqk3IQQv3U3fkKWlbWvdXNE7vf955UrcNuNP1unqdglj6IVueAMxBtlEDPO127lR5d/OIjpE
2EbXzPYaAg0z0ryw/qwE/SCA2GnZLgmCFlxUb66qlj1NR32xZLsrSSbCcBkNqwRUNQplsG18LMgm
gvbJHahJjUvkRmklcPzglAVjaJ0iFPxdHtIj92RKzDRyqvXi25LNIP7s6LMB57QuZUcY0tB8VY53
mvvlyUO0g/AGCmkzW/C9slOWBzfhVL25U/VFwfFmMWNM/BSt16SPepK3LMYgWU7MDBQ6SMzmJ1NG
H45l7/wkvJFkrRN+o+84kQ+pSp7h/Lv8xRAwN8s3PvVtg+xs1fXJ51yOn73Wp94EWyz/jwoSwnpO
Yx95jj55A+ewsnlYmFncscb+qd3wSXY/HUfaJrH3dUv9k784S/WWmgjlvN8+Vko92BlFcGpVd2PA
vyyN/nN8H2miVndlY//ZtGdrqONMOXznToVtc0xIuF1niPvYr/yghy8O4OKfamXpzaS9LdsW9biI
+pCWC7BYQGNqFvd+nh1mtiq+JZIT9JJdHxAGJDIAvnXRn81iz/cdLK84eyg1UXf8hs4G+/KvSs0n
vE4fMAcjAFPZe7dm8Di54OCdVBHDopeTUFF6ojx4XFQ932iPCLKQKkKF3OHYCoCIg+lPvQ19q1yz
cdoPMYtEkpbg1waHNLJ/rbZ6RLxX7b0mvGakx1cjWVTuPNC5hxQPRpl09rvy0gvxTM8hIR2vNYyM
y9JH6BJcgRx4CcTJbpnm8pzmjxXBJQJL8oE1yMSSRiT3ZRBcSBfedcut0+EhFTgNxUReSL9oolx7
OJXD2OG94ghx7co6j8twiOfsFqpRBa2MJ8cZLqxqwlPF/mjxJPujwA42aol2raT3SAZpTtl1PEka
EdFeWUROsRxq+M79yWfQ/xUhyClG7ZPa2+Q7nmz/WM1h8zQogjGsW8By0zMLSOehavSmCMlckJgR
D6Zv3Ecnb9TGtnN79///zLKNmEvrxqAzWY2ofF4zJ9PndOLblTfSP3leX3M/lsEhEyPvQYu6xzeL
3jqDY/ZTlvivTLGAd7QdHugqvHEZgrg+s9gl4WPr6spGIYRkU0avrp/JS1wWKM9GLod43loLsp4y
b3ejw+M21O29g3rzKNoZCk6JoIpAS5rQTN/R8DvbsGOJZecohMi7Gx5YAJfbKrLqp7nm5GjjTnIn
5cxbZ/dfy/mKDvKvLqzgfljkfVVjq0cB2zxO62kpkxut25Q62HaItm6RZJXOk5+1+Ubmvv8sE+Ap
witeFPECz4ZJC0nvai2p0XaLiXPM2lmKmG/ywR0O6I7j4VUt3h5a6dkF3X0Ox1buFWASaWnx28m5
efo/wd0kDPybBgN92PQgCCJYsRZk2LRJnycb/FVDcA59YYPKUuh0BwnmyjFgEEMox2aEs1BXkL9G
anMl4nMskwucrvEi64HAtBo7gjDjvai7GjW3+bELkvn4y/Hpjk5wZHv5EOtpRkVZEik1WYTPjMT2
4FGU27yfflL2vWdZyl3rXJYr1b6dSrbCuVdtmFHdhjwDB200ZDq9UNdlLkFsbRYcLP4dthm5IE86
xrOAzNc72lcvNHAfCh9/2dk05NtqicNN5lcrwJW4yrN2OyUBi9zZl2ftOT816BK8At5v7VfJ3lmY
f3Uoe3BjOsSEDO/MoILTGFxD/3rw8pLZcu1hmWexiELdJbRAdqjdQs2vYA+zcyDmfVynwzSeG4xN
yMUHAEVhGW9ygDAX0Z3iRDVPTDnDzq3vxBBlR+2yIyRruVvZ03Xpk4aCzYJAR1SOLJX4skG++MmJ
6ggR1xfsifO0fcquezIR4LzIx2bljoLBCfrkd6mdVZHippLJ9R6uPIDQjK8vXUJclpNR45H8QbcP
zqVtcECUVrdhr6s2xumZn3cpjSWA+/X/YXlTL0MizrhfpOn/ccmJneyI1zKI3jaZa/1E/CDkae51
Kj/iP0fUGoT2SrVkM/tkwK1q7dvHwbib+vrgTA12oyRm1w+R2boHXoSGKeuDlUs5sxHpND85Ufow
YNz47ADqXdfuu1bodudcCw90BBUe92JhxndFI3T9a5M15q6inLhz6/h9Zm7TtHD9hOqgDhClvSkc
nPByci0mowvCr4JhJdc2CiNH3+bwGorGu8aX+vBa7N67tTNjtpYuLrqRCeyE6nlmdbWXkquX16+3
M9/1NWIn6yQVaI0OtQ9HcsZEgFCenW1HmG2DvHhibLQcMmYm6zyJfnwnHAimsb5ZWnrfExcjCrH4
VVdM51gyIR+ekjeIFiRUiPhHnNHpAZafkkdLNixdrxxlN6Q8G+YH6ad7ukpva5eRvQcY/Ao5lvJy
sh4yiYnYvraM0OKyEzSCkZuIkheF6WPasmyhHSmOuX3VErD1IzMyPJWj6cj8pIKuUnu5WH53F3R3
MGuDvcxoT03fPXcImhH4udld4YQ/+PC7YxiZK0ip7O/7Hp2wa4Gnm73htIRGYe+jSnZaHkwIMl3a
R4egjWZyTEGq9FNI/lPQTquqo5bLl6s2CxA+Ta9EVVL3CydhWFOLwaKiyaP9QgOgMtscuxlgbsWF
pRbYBzihV5iZDNgW+zJkHXFsVthu0pn0tsGh3RwiM79ry3qfAzZgdKT5fZXtMlWkr2ma3nYRWdYw
hN2XYsKLyZS2XnxM66xLdlPulM9TfL/g3ThzxKALjjXYr2kA9IxPadfqKbyE0/RgZI3gFIvhdl4k
v3DpBzdF0X2Qqdtt+izyblzDBEjr4V5ORbzTMziqppfu2akUjUG6s9Ei32B07i8BvozFZhpqLL/c
ac9NTnVcOCc0ZJYve85+le9Hq9Mbp3Xp9Oq9VYsbopBeZDuyktAQvDPjZxvIB3AZ3aOblP1d7zPg
Zb9FLHMwSII2/lzTIgJYil9GfRdfUqY4ymae3wZ0/VWJKgYJm2jk25hwpVwTcq6hPGribmcEUwPM
zV5Jd2xABn3kOAv9eCaZZXRurT58wnnpbQQRBKsrLqHHkISV0X/JZP7d2CwvYw95Wcx4N5h4NAVW
i1PdvSRL473MdYGc1fI+vcbwpUgbMtIHibVpRoW6yBDyr1nFC6lYOOhsQnfsT6hqJ9E2iK+WEY7s
4n2iWprXQqF9JlTjKxog6jtZgD7Kiy75DMmLATfrpMLzNg3hbuyhOa2XJTombraNGp+AOkz/68Er
h01lpp32k3+WaqY9bUV1kzA/QsDRWwcOkNXciObB8cYzu7ybVIOTSItFoyBlmD3O6jYEMXleSAmr
I8MmN3yoA/mUuEW4AdqUH1Ng3BDMsaRcvJiJH70l5IeCjEVN1TAvMXVP+CinHHhC8yES9RliJ92Q
uceq2b3YMwvpxMRHT7PL8hPB/i11bpYFtX3APqIGl8Sy4z/2zmxHUiXr0q/SquvmF5iBAa2uvnB3
fHaPeci4QREZGczzzNP3h5+STnVJ/xv0RaKYMgYcsG17r/WtksZxb1FYmanvrjG2PoBiwrWAmas1
Qd64OQT4TL6nQ/Sj6dVXHBvffUZWgbWo23I3fna7+pdGvtUmXEzSdp4gAdMNKm6GE42rPwUzkbcC
e4X0MabRaXFWBpTOkaCzvnRG7ph+q2zqyaTaJZ18Hfvp3TTd97ganzrFV49ldZgREmJIojIMtXqf
+36AN8C5YL3uFlmlU5bsI967Sb1MWtTehQ1FQhxa7kYk6j2ZAUgUnbWyRwdZ0txenUpfR75AW12d
FUIU5Hgwg7Tpqy1DVIUYD9rmuVDOXS6Zz5XlObecS+SHF1eyn5eCbSWSYHsLeileOz1zydnHHDna
e7RFAlm8cyUOgt0llM+ka4nkcn670SQ3bZR8IEv5oomM7cNx7qYxe0orcV+P8qHvxJax9n0U+2eR
OzSCi+ZOwh1cdXwfU6Kad0rzLQgqUuDsQ5th9tF7b6hg57gs7WPCdtLXAZYL21qzr9m7Vj1tW+JP
i9Lmuh+CExn0HwKJL1lRm+Xba0ZxxiHfC7pYAb2heEpAzxhybzDcXXVYC4SbbiwrdlG4FXdNzKMR
s7ZH9Pw6mA6w33laTGyKexhBtqnhcprszSQyhM0pjonZyB+lML5RMZDQpuaLGaMXLJNHpo/3A9lf
bqD9Sg2s4cig5jp4dOs9u/gRa4bBxdJ+550/bpMOXU0qCCYhPAkxKWibHKOv1stTHXjgtbjZIufC
TKwxYUnHCIw3UiVPLUjJ6+0wGzrsIR/3DRSYwdKey1o619uhCRHUxRhy2XctJJ7BI7Djm4wwUkGM
7NnMw3lTG91wGmLYkDUhwB7ISkgZPSEb5LIwutCGwUvZwiPoQ93czFvLRRaJbXrXu+p+sPtowzjq
JyrYzXXhtHcCaByRCgG8Gkys0cIZ940a74q4sICq8R5L17j3KWXA1InPmvkGi2HpjXZkwuEydu7k
VzvIMPrK16r5EjC14RbOo80g+pNWVcQfozlgeWRkZNQ0Xm/vIlvKjxUeDMCcMW0EZvBcr8CWkGU5
S4zChD9wI0efLN/l4NaSU9NwvZTCkEdzAuyuGR1LjCpAig3Bg6PaZxs+2Tpr5FvTDvqxWw7hAL5a
y8ctd/Bv0uf7Y1PK/mg2fywK0UNl4sCVJW16ZiEKX6INJHwuK3fPxBjEfuRiGVkmtFrYHJVeNUeA
XbnxhJgx8iKIWLTQOd2GuRIar4RlaYWHgzXhCiM10kYXelBxtw+Yi62lgF2aF9qJuQkpRo2hHZKG
yN08+c1Eq7qo2TYfJyfdP01De8UuXT4rpLm0Fkh3qSaiPvmzTTo8mAIgSh2knRFZZvc9m6jyO686
LNUMGpD2lo9dTbwpN/5zPtX2NiZnttDTBtk6weoOoKYd6ZI9UraaSXpySXDgbQhwccDywD4nB2Zl
6YJxhL10k0Z1wip8MeffoQ8EYKhcl+uxMs7jpSQIyWu1+jW33W3VdvNFD5J5LdAT56YQT+jJjOqV
giA8wLXmJUOsJ1nKgXghsQ2r7NIwZrJa851f/Q6vXGOVtBFTIHFYgR2r4pkfBfvIx17oDEcxTU8F
z/bQlI7nOvF34+L+NQ3SC3BIUfjo8zGs4x+HodJeBn+sgSGuEwyfVclDzMTZjv8RRI0NbxIFTFWz
WGhB8kMeWr5qO8RhS/1AqgmEg6xE4jimqFMbStBMR30btcHP0EUXvOWoTYqt0kKDJQygpTZPl5a0
JTbqAIHG9lgPNEe6GquHn4n3cbSN9bKE7ByZlWumJv7oXFr8+SuW8h73AeBuBzn8rkJ77szVFqaD
swmb/ieaxUM1dg1LOorPkvTWvUEreyRKwtIDZy9yxXbBn7aqbJ5RGT8YuWl4GCM7G7k0gh3GpfEv
f0Z7UuoWDoZWhxRdu16f0E1l4KzFiacRWH3Nm3s7zxSVdPurtjX2MCX5d46J02qkt4+mLyU4LHmv
2IGvNRdnUZpxsKaYvNuKTXqlHBClgX8COg9I0S4fROVS304+QZExs1Hdhnk4u5sIpAHEXVbuwXiU
eX/EuLqLUSJsxgjYhRT+pxHc2Z3eEUAXP2K0fUrLaQVtbw7of0A4EztQQ7lnIhle6SxgMZkhDnTN
XdkWL3lhl6uiZdUwsum56QMqzYW4yhQuh1jgAqVrkTSRJORZ05QgAyGDxSiMd6MmhSewWi9tdNoe
iJp6o6H2n+Z35RQHTcPZwk5tXtGnZS44ssRp8xpKO1vtXAY7uxLjXk0IuPSxGr2kJPxppkfsc3WZ
TnWuWx/EgrAvQ5uiJwFbug6aN601/TWfZtksXaSCiNc2C7xJglQ/hIFTrmfE1o5qftULAFJnO6Bn
Mjm3KLXngUE0gZ34y9bCr5DjZ18Wsps4Qv3kw2SRVY2ZbZpANdhf9VS7uzLDWI4v6cWGoCeIzIoV
FY3oMuKBopFZKlMtCyIWojwUp1rmeCGaEiQqCKoN7U/uKZox28gkGLQnfRYXQ/rBvrsk3rEfjnVQ
vrRhup9c8R5F9ZfVtK99zIqrLWiCcRrCHbMvtSqsTzOYcanV8z2wlRfGcnc6Pv+iHV7E0J1do92J
hgCDPP4q7fLYZ8og8tNkvxVfYa2iRtZmnPKIWvBcoLALf0wC6ddWdLTkwtOorB+/D09xB0PP7d8x
0UW9hpGpQmtVl9iycaGvKg1SfKjkTrOAnA5RyyS+1jyJnrqeKpNwTf5y2jxnG1cfMe6IcEkJOscz
HcmC23Ewl5FEkT1yBflcUeBVGQ7qqnZXws/9ddaZT0MXPiofK0nfsZn02ThDB4WrViPGB+04vXXr
pGJcncA8m8ADHXVCkrdpZDn4HU2EudElCSx9J4rxPSL8eu200Uqfki8Lk9mEHbzDNEFqGKlOnW9E
H32G0yAJP5p26QsTIAzudenkkIrORjrvd8rqn2jznurYIHHEz3qEdg1K4hR4DJK40MDBppeZvhu1
4Y3tl0tXfoCql/qnnFjWlds4lyEy9E0/EpLSa/SFkHQhte4Mrw6sS5JZnEsdQonp2mSeZ7AHBUYX
bcytjfSnnxLhbOpywoghwsnvv6KGwPKfhkxrteEutZVNgVS/TR2NOyVmezUlPLl0lNkaMsmNHNTv
oad7VzTDVbYRpg6j3MtQXaBFkPxt5XdcRhdBAjMyqntc3feMRlb2UFd7w2hPKkOXOg75KexkvA4q
fzogtzs0HZeznTFwc9vhMNL0jKfJg9AJlZw7Z5U66fcEAVSmzFgtMd91LbJyumFU1hoTeNVC4igc
5l3d+F3A/kgpc+kwSmoDCyZLNdgHHxumDvbfA+R755O/bs60GTC/0cHsaC/7bvFR1PFDLE2Htg6f
g8/yETjpg6VRCFQziLYhmw/CLl6LsfRXzKGZvIvxT6keDTV828gJmP9RCigSNAcgKgwDjkOflJsC
CcTRCdM324gvIYNuJNZInm0KthV084uPL1cIvtBQ7rHnrtjCQyVFScnUm3DQrLP4nQReT+UxIjeJ
2XJyBw8+JTNB98eUWnaBdrwp+J5KukzhUPeGaGr6xId2PVFzYD5bN4V4BAtJX6SU9/RM7gf8XH+s
yPgd981hRtiGM99I6cEvdo28OM7z/E4w5lY2ASSDyf92sqdsAeP1eH/BEyBTaODU/NFpM1XUWyfH
jFFXl0bGHLs8FonImUhFJ7MNrDXQbmNV6Wy+MmHoGCaZPLaO9ai5eKGAQLwEJvjqiaCIyv4KlZEv
tjSB0pjaxSEqw+jkfGgaZGeJsA6W3UFtwhlh64J8pEa/aDQx1wQ/QmoAhMRsBt0HO631iHRzk3WM
soIpvkxiVKvEqa6+zW40zZI/eRy8zjZq4qCq78KhoTmZbP3Zoc9jl9A1i99RPzU8OotXFPBvfiph
YcninVZ5jiBukdO153Yav9osYY6ez0ylMcEr2ozb2tXuhduXO3Ql5T6q6ztzLuQ+DvX0JKvuCbUb
ywuxpdyve83GbaIb9NH6Yum1KcUVjh0b+9/Z7zXgFRCXba14QK5L0x0jzRgcBUlbh7ouXjGMQg9I
WvrX0Yec+10wu7+MJdYya2m0LNbPFkjrFPYPPkZqSzd+G5F+rpHS1Yz0m+KhzMZDPJLzodnGvGE0
R9dY6fbKK4ME42dBXyuga1FUcP50rEtYHu/6ErEi6r2ThEsKTUpnxgOykd1altBmp2gHg2Pe03wW
zL2V9Kw/eYS1QU3zYz/vcvqJnMyWpdEuvJiJhidin60jTZXE2lt+vw3H+EVF/q+mTbDUYMfXuOt8
uO47O6QgGctTG9rE+oTfBi+9v3QWNIM0bEaamw63rSeQNtpyfossn4tUQ3Nlzq9N4Vz79m5mREPn
v7ufciaHViWpI4phr2tMIvu4vCz/mh4/IiA1MDILN1TEUGL6NOFhbobtqm9QUBhN8yu36ycF0CYc
QPJoS1kR0G0pWHrXWW58seM8AfnJaQsWM9GheJJ8vCytElcQyGSICvBfRqcx7matEcZ9Z13mJH6d
gBwjXiuRFI8Eipi8lkFW+iSTJDttZ5rU7crA+TGfDVS8CF+G+1InTpnm7InU2n09TLwMFD2HUl6m
Mq0QY9cNfA/5ZwzTB3aoHQCt6phHPa8QaWxeIIs9HA//WNf3RqYI74actekK9wSP+B6AxbnJkOfY
OpFXEatxZeCQK2TlvoSRAQCSClundFiDsWc6b7y1LRezVRJMpCXpG5y3r7EIdzFbycNUVMN9ipJU
N2AkJ67xVSlwZ27m5x5aAYqUxXozvQoaFpuOxQKaUjffF9EUH9MWQjwojz5Mf3I/u6sbO/L0YqSM
0Kf9ZFbpphPkIdc2S+3gcCEENbW/QyDtTLTBvnC7HJQwTZyR1ogy0xcSoC5NS/Ra5bZHZXXZHpPt
LvEpixeKn7Qd2lTGpkuNYK9Nb6rFvRiG5hGCw2ts0cka4+YZQ8z97IjfQJJ3MNkRfnGjpLXzp47R
hXbTe15Zl2lGzNN21qNFU3fdNP4j0j54SJA3ySUDc1LF21vlFsfilTWCOFGNJqcNo5aZ95sBWZAJ
1oDmB0l4ZufaJQL+YRF/u2fs++oAHwIG4Cbxp0ChdCh+2T7JQZrfnxAckFs9NVsAHw0T6+6d/kx3
LADvYhWbEdmNYC0sQeNrBo/lLMlrWotVMGl/J6kyvSktd5YznkrnfpiHaTcuzWiYfHfVmG8nQhQw
kROdiZ8BaCIWZas+J5H91M5r3ayGndmSqim+JaSc1Y1J+f+pnf8ttVMRHfPfh9RcPrs6aj+xhf97
SA1wO979bNp//kMziZuhntN115aWoUMs+ZvcaZM3oyxY0460FOO5v8mdwv4vEHe6YmiqC54v/55S
Y/6XbVigO011i6/hU//nf/8e/1fwp7gvkMgWefMf7/+PvMu4XfO2+ec/lh9f/vVlh+9//sOywQQr
ZUhLJ+7GVeA7+fzvz8coD/hq438G5pDlzHffETtJet7UyLU0HzNa7A24/mubdP1djvdoZWp+/Ulo
1XcQc2vSLsCoCjylOWlgKq8Z3IxzwgVoa6gwJtt/Er0SL1ZpX7E8JffUNRr6fdjyJqXDoL+CfxFH
ItVXUF/80xAM8yW28AbXloByyc3Cc+5XOSARcwbfpMXoOkddZu4RBwUpehkbFOsu77N83QxJs/m3
F/FfZ+n/OStSOP95XpSpG4wJpe4qU8nlBfj381IIjfC5LLwq5AkjwzYhp22iTGoirXuBcsKDSBL3
bFWAXuh/rrKujLln+zuYepGHQpjZhiFOlpSI3FvUVaS4vAdlg+4sia6500O3QrJnaMZvvHOHhP78
sYWpR1zot6nQqov4rRIYJpzaH2kMjlvK/uIq/OZB+Zp5H2acgipBjjBmc3jB8DShbBclus6Q/a2B
vU3GyCCVPQLCH4l/yctoWNna3WzEz3YjdeiSw8nI02qFIlDH7GxuMwASLRCPy4wXJYyXfohfkHaR
4T6PIaKiwOjD7Vx2H5203+waEk+BV9cflI2ZjYdaTVj3ECWbsE8+Wflex4rWrn+PijMCDFFeMAa+
pgNw6ZyN2mrysYpAWdODAnHuiL3BHr9n5bxmUfkoZvehJy6MOVHteH2H4quNaRUoJz2o0Nj65YSD
MByPRm7zXWAQpRk4hRgcXCBCBDly2BuRG+JmorYVw3C1Rjaz6JXGA0zU3aA1pAJVBorsVHidChO6
izRRRA6KYKhtIhaB1q6nXvykHa4RZwo/dGT0q9ii8Go6zgs9N6ZGk+uyh4DbgPCKIJvxrnWdbGtO
GBGwvm9E4V+ccn4zGp1EhX4Qe6hKF0J9K5CdUYrkQq0j06fbHqfHaKIidnTmLMUwfyVxAI0hOgau
0+wKY9bhjk4Bxmlrv5iZBjyzNb4/KIcIOsF7cDfQuDLtZrkIHhuZ7QLi35V/KTsmRON4FXbX7Jwq
MrEI8feCWI33qTp3+hgR2wvWh1rjqx6cR91Re5WiNKwWd9coYUi7/a4mjx4djM18y5T2Skwe+9Et
jkkaNiPbpCSXxr4xGPb0NJoindwR15IfXTuFC57ijBjLKBRSyJG+PXgrRBDW4ByzQMFDM/2r0wf1
ngcpVXkABMB4RYQ/HwAi2yhlOJ29X5Xg5OghmSRR79KljFaxRMrK9o+eDmBA8uZ9iqJE2xjMTtZC
UnWXkzhHRC69sO9bFcaE6jVOtF3vo68dorNMrsUg9HegxDZb0uyHyB8Y8mUDFQIpGByK/NzNhLvq
TfTRZWm4DdBmb8knoJqQsbGyq/aPWwb43rPYvuMhtVOCVMuAIePFaejfalHWnZq42Ra1Wglp5nSE
3M8aCs9nAn6WyCzNvKLvpCxujrMbngbofPtsaa4Sak2wAo30bjAOutbWx6ZlxyPqhzYCSJXW+lZ1
cbprtE5u6Ija8J+y6RIn1LJarLH3MzO4H9AtQM0/9onDFB3NxhKr4BrgA6yufRYi05js3AMGxkWT
ddOKuQgzpZLvWEoMM5X9CsTnOExFv0WZlm9KErh5FmjwW2jNaNIhLX5xEafMMRPmszvXUg9FZL03
Tm4+G0SQFLiHp9HHGhyxbefHJ3T9KbBwfx165h+nNHNfq4YnUp9bZ6QKiKDhLt6BnnxBgncH+xLg
DdK0Jqc9mJF8Q3JKtGqT4bHKdMhZenJizrDRW2T9dBnrFVIhqJoErdC9PCjprBo2HKvWmYJzUU9Q
x2S0zcJxAU3a8Imqj9FEKT2FP93AExPjOj46V7IZUkzu9d1klJCblDw07ZaagO6jpECHobmmnQPt
YS4MrzOoH2mmv2chYNWi0bZuYhML4ti7QFa5F4UGBeDwURV1tKMa3/j1CMi+NLyKkeNKBbLdpJpI
tzwu29XsrvT6d5wNd5U90SitLnWETaYaHAPSGDO2oHLeoExpexb4B/a1u1irP4GYAL/jw2uAq/Nm
SN4RNIfHOSU2tbKbUzT7bG58v/bA7zLWY2pT9kdIhIg2Sw/7U3WM5AcYO5KfQ1BE4xJbRfhWdMB9
dHURw5zrgCAq2We/kyy/m1znZ2IV3ebShEGymoPSAdIXM773o+SJMKFp15uAWhxXboMEJC0jJHGF
3wGFYmquUZMauGjTi99YPPmYP+XV3BzjclovEfCHbtY7UNN34EKJk7XZ95fgfciCiwtvdGrtRGPa
q5ABWdPiGdQTMDctsI1CGu129Ot7rc+GAz7onR6X4x45cr2ZJqhXPuTADaON0XPIs8rNlG5STmun
MMpPy1T5rhiBPDesjAXPLZzHOvjaKTsKFMyx1BWuivx5rp4Hu3IZnw4/gjkZnDfwDM3yIKUh6zA+
Oc44hcDljmT/pXoa77uq2DWVVAcZfUzcEnTTIOOaRvDhTmN48kcVntCDqK0GWk1o1lLsRFsiyMUx
wI6yy1LGrkM7fQk/NqgHOPi2aVyRW7AlztgHATn3jCoW1yJynTMxcgRbeVOjXyOc7PRR2m0x83io
HGSrmiuKnWUiK2l6kZxEXf7JZO189hQouZ+H72HQnyutO9i9NfwEdN7T2irhjtsZzaUuOSLp+g5H
tMxswWVEdzTDXZchWEO3yXmdeLhcRVHn16JKzHWlueSRjmZysqKaMCyIz8Ax/E0XcGc5uJjpwpLF
0tqCFOzASoojTpDXpmuJhtBsQoWEbv+q2fSvC00+p8viUxZHJiAFk0zeylpwD1PpeLcPFWMgDlF9
YmINWEuGl8qSWxfdDr+7GOfj/J3qnPKRwbJXt0uTYvmJt0PftMWxAviiu323n+sUNuDtEwyPCmrQ
fYdc8XB7R0+y59TEGCB1Z2UT/QQjeT5KQCJHKFV0OQ3UvsUg38qOxoBc/r7bd7+9pXfGe974vmdK
vJQPrqMIencMWi6ufA81XEmd7XupvaCVkhbRTEDAYLQc/vpFSjxXhT2+5o71lggiQxp9eJCRlhb7
KG7jfT1bl24/JKRe8NQp1ia0in2Xx7j0xCvhye0WZiEnfDkMWfeSxpFkNMrqDrL4rDR/3LEG9Mfb
gcHyS4ALnD6KMR+q/BWvVX+8HXx36o++BMCG2wB+cl4eIaFyCnscHiv8y5FHGFuDLitYlW0Hrb42
Vnna0thPg8IzNTBqWm5B+eD0GF0FRA/hDRk/2Kq9qVLvf780f5/B28dE0sPQqOFghrYV8rNW9vIS
Bbdh90CDHsfwtHg0CobfBMTVXUl8R6QIR7Q7SsVp546Rjk6a/9RmQBhx8GtwqrBeerezLayJgrDL
bMIMOe8pZtNdI4vT1CYUHLe/PkqsdyftXY/xz79OiAE4ynPr/E+ImHNbp86fTI2vU9BjvzLQgTtd
Q3KMRgPWzgYcL7dXICM9aFN0OPkGUz/gXq4k8/NbgubtkC72o9tbwsTyZ5kvGIQeAFgkawPp8VH0
JjlM8sNvlbXJFnOqTTgVcmqiiJYDTOaMtHeqm9t7S2ReJkMin4rbMdUNfrssOtNZIyoIPFrTgyO3
u4BZSVGfywXkWWNhAziENtrmMXW8HfwaWgM3OOu59aDvtGxiNnlTFMSSdICshEAMALQ+dpVVozfh
rXHRG6AQEJvMn6C1jUmLGav5FRP+tp1ijBEqsyAQmB17jKpN97enwe0V/+vG4bng6+TLU+BeGLiA
TW7NF6YDFSetON1+eP67p8FCQvz0LobpxdRS+5pacbaDkwmpIAggD7A4oz9z5HUKHICHubTaK/0Y
HO9MbPw53GfLJ28Hifrmahs0OIkUXKcMkJi3osPC54n7UFxvhySc//UWxrupB/B5+7CfBgNulqne
sJCJa6iNvaeCAgPz8q47u1dyjZOjmcnhGirGPmmKqVvvrP1cKPZQt0+4sTAvVnr++6tuX2rM4XiN
aebvhEY59vdnYS+Mq1pPa4ryhpx6E0NdYEQ8cQAApGZS3luYCR5npi+3D1dmCpxkyfm7vauX6tXt
0+rBDIvsoc71t9uH6xBEVzGoYlcg0HmXIT7HbaUVOePfujwPrl6embmU//bu7WPT8onbW1RM31KY
EpER/+H2tbeP/8f/v31Mn9zv0cixr1v+wXdEtApBEK+pCfFGtQdJEbRX8NJ2pOV9upZvnqGQVzrS
6zJOv90Z7FUXn2NJGKTtoH6/fVPWq2iV6XNGWn0Jhzl77Vv0Bmkt9XOuVcFeJg5YN9CGbRcf64ZJ
YZxuoiz4jFo0VWCAaM9GHl6OR0ZMpqe5fnVsR5xTsfYioyL0BLvUOel8r4o00M31JfMtL9BSdbDa
rvAYXRt47gIgoIsgoEj8RxwHkKPjODvnBq/x34dq1l5jVek7AyFYCZZxT66VZ/gIAmh7QvYEfAX7
OyA8wiFPWMii32DYj6L221IaFv2guOuTgccdVvyM5vKYs4voQG+MrNlt316EHp2nYbgXVgo9omoT
cOfC3LHJ+9Myas5M6wNNZeyVS1Kbg2SiN3uCOc/pPCRHqpaNqGyGZSN1CjTm7NyOs3ugm0tcA/v+
kOSTYMnHY+C7JExtDCJG11Hn7gFMfKbTDFtDBz4HrXXAA4bre/ym4QDONYBzUsM3LLl09jKvTmUs
u3O9HDj14ZGRiNcoF/6qi7sVaOi+xCt8iLGI7XgkPS/xeZ6VsB82l8tzHrTsHBNIdw7I4Az9YEKg
haS4nYEJN6bbr0p72EcFQs44es+ETUpdpcf7pp+xQJjyDBZhRa1Dpztt0nVeRw+hrY37GcQytryk
3RTAXs63AzKN6ByB2l8+wiAL13WAk3MaHzGPzIQ7xJVnzDDgq4kLYy6sADH1uAHaj0F9dnbY6etz
o6nqPGfk9PomYXgZUzlsVica9ZDCTGKbsoQJIhE7Bc3rRrPdw1+3TAdRT89+5waMkjDAxlXmnh4l
tPKVf3BShZEo53djT3CUE7FcrT/SKCJ0cBgteYyWHx1PsgYMxy/vMIii8UXDPmHENGpPyz/I4cHe
nscr/I9mbxFTQf8IEQgEoGcIaIuCBVPbcl7nvP5D7tkU9dDyGp/Yx7mxyV2F3YrtFl/d2F5IKj7C
NYwPNvX9WSEeOxM5E3h/fZcO5YdBFQqhkzlMjpgnpTzBG4/VPzfyjeZ+TFAJtjo3OgPhLPby0hSg
WOhsGMuBMRqTlbE4WstTKdHKxkt9DR9DlFO9A1+Iy3rrGnO+htdAX1GLf8h6ZKM+IUR2+3qVGdO3
FRCqUkT1tlwgamYfn2SY6OcgF+JInOu6ih4gEJj8vWPgOQkNPGpJmi4yIWi3IYNXKszznGd9mL4c
Ra5Y19UgRUmZr4HH6V3/Qyqi35DXrYh+PFbGsEBiX5wMCgOXoxvnz5YY1CrWKe+LsELqEevPs6T5
0hVq46IV37hUgOw64G4zm+ul25zH5aA3YbKbRfSaKOtBpSlPD4RVsSmMHTPsR7SYOalj6A+bNnpy
K242fFTU+Nob9kJC/6rkSQTqjnrHw8763QxoigJt/iKdCCZSXwtAJUVCiQB6N477hFNYkv037g3k
Wfuic35pvrxrTOZ1vtliTsn7l3IsFWF1g3tmL+Weuzbx/3orcGb0jNMSD7R8wirYXQd5+umU02+j
dfvz3wcyuYezo+Z/fWxeKmVSaA9/fwXtjZMIo+RQke2Aj8J5M+sMqfIAQ2v4MMe29WQMEXwu8cnK
9o25KkTV5b4iG9frK0kfREH8xcO/Q1tp7pAFvQKrZGupp0ysLJhxasL9a8uvzOxp/KbVtXWad9GH
1V6U02k2kAOj8yCZI8NGghjvXNYmASZk6dGNqJbcd4l3sdz0sO6BwSE5LkEK7CwV3fsiic9UncS3
wyJF2g0lDOMu0VM1TV5IjAnxCUpupuVEGPMwnG0dP/HMtx7nkocDTCXlQrLK1HCOVTyeLSfrjsnC
JxmLU43dZBPwTBrI0V3JsqmJ7UV1hzPQrYv9mMqPJsL1UzNfLnpBCtYA9iVJMCbh5o1yiJdJRyBW
rx/5x3eaoLQDdl6XAwopWQZPpv0WCw0pzrLQZ07THjN+HbTgJPLqeDsbvTiFBXgHcI+vdgrJs+/H
owryBbgGAspV6L/KMP8xEjRZqlHtWQ7oBUxLb2juQABoci7n29OZDEwcW2P0nWE8yYC7g0yCYZE1
5CATWUNDiSe73o13ptlqXiPZqen+QGPbsomeCA4DF8rBZI4PPsFgBXL3hsCNFOgmZWuxMBYG20N4
ZCE6QoiVZnQM2tEZEEHU5xoQ9Fqa9p+A5ZyJ6VMjWFl6erGEYGDUdoOPVtEuH2cFgGpIwevohzCU
4zmqTWQRWsCbt/eTjCrFgCrJFDI/ZQ5yDsTMK3dqXdKFWLzwRxGVtbjtJv0jxdRGS8jmseUvylwj
+swheJg1C+9ghPj3l9cj79KnzGC6gtge8VRdzJsYB3vWW8HZsqPwLCzDwU5PTEbT05dB0zz2zdZs
6FGpKMWxOnHSpcvdni9IQa0BjqLFvCQ0mSDEQXb31GyZWBzVoXWwZTZRrK2NpahC0noEtWjhkOVO
Vnn3if1I25Z+hmOdrt66a9vxfPv7RyMKkcobERDP6APeBVVMGl7HjjqlRLAJjGB8ZOe2z0aWn8Ya
rmXS/YQSpZSuEHxXzjyde8nTrE8x9GeB/RzptCYMO9wBRFtscPbODFQPSBtDr8uNXXa8lINWPY09
y/IkWtS+trvmetCOEz1NRmJtDJMAg5gjTYTN6j7pNHBbETEALpuNlN7qqq3qzmOblKEl8d+cmeKl
p3tKXNpj1Ip571djgaztuQw1nLu6tZkn65wgAN8HKd0r0//uJSd4mP1jWpdeEzXVJiLgbS3n7y5k
j+RWug/8kAWni/X30GZs3tTJQ9iR8+mD2l/XYXxJZys40MdYQjvNYz8G2S7Mqt/L0mipD8GdQbcE
EebcXojW2oECXgSkePQPme+/iBLHHSrXUxoKwswHVpmtWWk8clrsppwjJEk6RBEF+692k192wQZ5
0CjIZWXPELaRzegWiF5aaRsGdVhrKrUJbVBVMHo9oY3qWLQ0FQDesq93UNiPwx05TfVOa5SH9JLW
HrPUjXJO0mLLo5bTWJc6C5D86qvw08Vhhc+DiUfvRo8oBMUeNUoM15StBFfX77wCMhRMllelPrrx
ifZnGB6Rxv1CEbXizp7PIinWM6/R7Ju0wzhx/5e9M1mSVMmy7b+8OSn0KIM3sb73vosJEuERAUrf
o/D1tSBupWddqSx5NX8TBMPMzczdAVU9Z++1TWHMkvJgOsdDzaAXmr8GOgwrpxCMCl5xxmig1g0l
nU04TZ+21QQsfogDGd3y93LWjgPoEb8LiYHnwxEp1cAcuzI8+RN3lWi+ZIfAo4cwb5aHXh7i7mU+
Aw2DY4QZGEg1ohepWcGlZEaF4glZi2Fp4gwKxD+nHmtOzz8vt3gapwbB0wu2Yr7tz2Pin/n/v+wu
IwL+btDO5XBcfi6PU9YIf8bGeajo/Ll/4mPap5TJbWEZTRuAdXihoeJ6hqbOQcxlgM38EPcpktK6
VUT2+n6++yrHfNWy/nbsa62+vOTr2b8VcP7t65Ynvpb9X2/wt2Nfb7+88/K6//2x/9dP+3r7r0/7
7479z99g+Yl/+4dQeCsQ8BHEGPb1rJbCnMKtbqvV+mtXU1PMXVVsE4DmThLfrDnEe0CneKrnykpm
mB9gK5hp0pUZ+5/oEB9xd45Xjdrak10k91oZTR9h5prblhrLoZ3M4CWHR1pOGw3U6IcSYU+Bv852
UeXoZ5I98TgFwTWx+vxxaJJr0pRMUz3EmrHheh8ueS7r3jGsc+zQZqOOeIyAs9EngcYeTWOPn6Hk
BllOxm7sgFbMP0ThbC2tGsFdYeSnzsStqLrA/dB08RrrVfk4jn1wtXRyGZbj2Tj4q85LpoNl+0++
TwqCN9uLmXGt7KJuP0IiYA6x3rDm1h5hB70Nmqgf0VljYbI8AqdIfjJrHGRV4Ip3dxbtwYTLLkJP
jFeMLhALGNWTpnrvrNDfgu5fSRNAq6m12rs2kxeLMHs1yexjtNfK9XIcgFq3zqQRX9oJDZWgnm3P
rxdDz73YFTF5O8gqWyQZH1ohXlSc5I9+lQ63YYYr+7mqH8cqRJrkR9vRI/ECFiQhJ1rifwiclLXr
mW9K+i6izA4Uv95uKt+Z0+Z0KNJ9jfBHT5mZG+kjtNTlN4NnWZ6iCTv18nCCoEKY6MM4iTuURvq+
IZ6vdeLx1ozek9Mh4zfpl9SRZCoPIRl3AjaZEmISArzYIGBHbhC8aS+J2zwC05GPXTHW92YlPhPL
Md/HuNG2qD+Dvdbn1KyH6kTPzHoa2sC9oVmo8NYBcWyBTkHH/tW1/MFKVH0n6Y/5AYNovNPQ22k6
fTZsCwctB3UdtWdHzVDqjN5vjOeRwa+XHznidOp2+giu1LunZ3XwHFO+xz7mFj+ng8IUY89X/AYn
helYH2fvlp1+jzy3vK+ntH0SvnOsOuIc3QTAT4k+YI7wARToDUQpT51JjgecjRRCQckMeIwlqzuo
GuBfpHUJyxGBBmHz7/HgEW8SZcO5gKX/5nkPy9/apBV6TKdG33hxK977isGvp811A1GuP/X8VqOT
DPx25Ngo3WXuQ6l/W0XyQ6+ouxdBehJZ3H9YI11hZWvRbeyH9DiPTOvWc3/RIN/HzCxPQ6l57xk6
m8F+J7PUOek2Zbjl6Cikh/ugD9eygeqvk435GvsfjhVk70aUNWd9juNbHk5uQyCGo9Qe/vFBeFTz
BBiosqrFs3Azeec4WEQgCaTvgyi7HSdMsm81xNdBx7Wpsv6Hqgp5X0e+++TUIVF+Wvw+5Zl5VC0d
8Fk3cfRdc4ClDJ7BpXa1DUcuh3rK3bdKdhRS9OLFSoEHAPj4Getl/8aKqssGfV4S0WOjvPame/xG
cVIYl+VhMjyP8PpfTZt1dco6CksLQynTqTneq3EvtcQc5dbwKrm8Y6SRWDodMMsI4K2eeErrSc9p
Q+hDBAA8dORb2/+yPU+hwpfxxe+y8g7P5e/lw0pys1Zybu43xERSRdHsN2oQ3J1727xYo7Lf0I/a
UdC8tmrIzjJWx85h8hnrXLhNFCAipl+Fkb2kAZQrhzpLbV3G+WFYfBe4lmrZZ89CqvSutsXvLpuM
N2lLZ284JOQsD4sIA85oW9+lQRPVdyr9LUHmUCvcTe3Qhpc8qKw7r9A/RVaLN5Q0MCm8VsJop4oH
Uv0Nk40FBGAIry537DesrIA2srepSIOrKzDCRVHIqiqJMPaHlHedxCSnaf7jxybRRoHW5rcax92r
CeW1UPS5MKBuYOqCvE250gIDI7ZfsLwjw/dUDzG8lMokzlBZJ8ujqKRBR0JzLyHn+jLclGSxZQgq
fJ1Or0KbAOZZ95gXZhNO+xWhufSkkgIWSJDvYsRwzARTjxrYn/3l+eX1y95/93Cc3+1vLyEOgLf4
+pGvn1te/S9PZyF/OdTx+6CaG+I6jZJlr6Uix62MTf/PvSDKIh3qOwfDCoY15hSH2rje38NNy08B
gTwnjMR8MuvVq4+pBPoKDct23iSCr7nsLcf8SvjrwmQwcud2Zk0954S6wttoBl0anCt8D5KrTxA4
goOFbDzUDWbx3MHr07Kh+PPXnlTJe21N3lbOT7rAqk9ouKsTWS+sagwqdoPsqpPwU5sAepSt4/ww
pUcJuBij6tdD2SQ4LPAyuP3OFN5DmXsmUT+KFnA3Bw0AANqZQzSeRChpsfUs5118PydrNpgK5Xd7
H8o0WscMjTXGuXj+DHuqGXma8MfyiV8f+/Vw+XqsxnOa5Mfl+9c2XlYGSeLYlt0aMe+KJQ6JK3FU
nZy5+/W1WY41farISlP3KHWwtJP+K3phH51G0Q1cvshgCghjxMF9/cId0l1RSG1vLk21eUPqIC4F
MkbXUVjPAJO5w+n3wF9qsnfGuXnozv3OZS+d+4Q65SBu/tTSx7nVFYMHlL2PJGTWOCybMXPpLJKv
SHxeCqUCsjno0UqfA2CEnh2cFhdD18RItVV2Gh1Mxsve10aTQXZi7H3NpU8a63ymRTGHvJAZ3ho+
r0HiMKuarILHr9dcqf1sS1427T/3Ct/TjhY5aowcyWp596jr4ISMXcSNrJ1mDBlv7S7X5tendAYt
TitMvi8n8bLJJ1+jdjaf1MtGCPB12ogufj6Tl3Pax3gLHQYnwB+O4nJSa0PwGUz9felkIC8mOBMn
av5/bbSoKI41NJUonNuCZd6dgACgHp/3PM2mS+hGlwJgz1E4aYAdydFdlpdS++m6AJUh6RlIA/JK
Gdombc342FDmpT3d/nkfwRzxz95yjLo/CsDl4N9eI+YPVCW1XYPhmlCwtCeMl83YYbv+eigaCblH
sRIvYhrk0Gb7E/ld3V97yzER63sdTLHwksbY/rnNgIg8+vFvK01x5TWZ557oOruIR+joDI0JuNqt
akWQUUHBTTfbU5nKwzSLughlYOY41m+5xKfqYJ4+Me/wd6Of3Y+umi5fm8onzQJbJ61AvzPOWUDH
xG9gtTpJeFamGZ6tqXkoDDJDRdWUFx3yJFQwzdhk773Z9udlU5Ym2FG+ybsaCrHLM809E/ftwdJU
3p+95SHKNn0r5m9nFTV1Fy0+g273CKv2PIhTbJa95UlLptdK6Oa+0YEXGa3cUikjPLeHxgs0W6UP
hfXLwM6wzyfdemBOfY9h+efQDtkedCThAX48HCCXd5spg+4SF21ycSTsKikbunB96CAq80e+yk/V
WwYhyrE4yr5z9vBmtXv8koIrBWQuc1jscdrWrh98YnF/hAah98NYD2eWYvUD0GvK+8ZAUxL56yFu
UOEWvUyuQwW2DfYfpLjx7A5VffDQ/WD6VfWTnWU/c92QFwpxPRI109y0lKLupK2BSIGXsVseLpvR
6W6wPDTUbmhV6jauD0He94STsjEKDQxdc0VFzRA62Yw1NkAs080KlLolfOBoJJ0Jr0uDRo9imGt4
1cbviheYN1DtgvzOoqR/cA0QNquhHOdcOlVuo8pPLlr5n5vKzlKir5tPRNgUUOfjehCjfyqjzddL
KccM6zDMEqRUVXOBktBclj1oRN2+pqSez00ku1FPSJKHvcMSD9EhG2Hn3tlSzGO8mrrxOCXuNjMM
eq41PC2CzDviO/JqRtU1Gcyn+WCACulsahtzrlmmc/WSmi9J3bTU1hohQACjAO5WdBQz7y70/fBY
+UR1182Hn6J4o85yMueiiteY4mxHUABKOZM8J6hvU1QfR3CXcyaUBJC0swMNHiVfKbrUsG0vsjV+
Ni3xqKiG8e7Queh1inWR0aIlMBA3gc77VoAccurOuvzZpJImB90OFNsB4pdM8zaY2PxVO9d95lH3
ErbyQTE110XKiJn46s8G24xjePHJ7aitWUjvV6zdilMPL5AiKOF0JvSerOu0k2EP5r50xQmEUvdn
o7cyJAtL6Tllfg8Iu9Z+oKPj70sB/UT3mHnavCcK86L3drRf7sF2bSP1pSoFZINbr6ZzE/6acSzH
BrMU69wiRmqZbGhV86/TjuVhDDJr6yfOZ75ISpYpx59dr87r/ZQkKEgYxv3ODqb1MqzTiUVNFN2X
8/Fl/A4ThvNl/F72lk1km2snqacDIzEKVjwVH7XDLdbPxfPyNvY8xVFGe+91jtpF5MUb2+UnMxuO
os2VQrHWMPGFzfOEZWjvJyJ2+yk7WkhsNxQ0kUuADF5NyqEVnaJ5NUriUdFY0t5O6nNq1OqEUTsj
Qqn4pmCHbUOv+TX6UFTi+bllj5BP2jdy2iODZkDV54H7zy782OLg1PZmshSegWX4Lgb8qxAGeaUW
7rCEOcevIdafZ5DLkL4cI+rzgFps2Kfk33DKz88u80aaM9+itJuQ+jKpRHDGgihwOqx7Zqww/aaY
GvUY3xUCAgbiZV5pIvJft/DT55tIwsStcpFNzZtl/MA6prZOO303FS7TZWPMf5HlyaRyAXxEkOgr
PVX7xIqO7Szt6eeNzGf5zzLrYQbjHgEFLvMdfZ4HFbNUZ9lbji0PDdLLSpylBzMAz3fI+/aRdBHo
yHXb0uQnmYRmO7uWhw2wV4QLGvSpsmgeAefjqcVQvuwtx6rMwA7O/JlTlSeWTdMydFfzZnmoBYIC
9Yh+i2SwytraKm2R9HkbFEnTDr/+3TJ9+ZqYx8jdE5lcUsN8zH2dIJ8uKu+NUr+NdFOoApi4c1jd
EWzW32A6vcMhNc4mqOxkQM3TaOKxo+m+tju8tRS7fGb4OYTBwPTzdaqNzyXhZIFlBR8GIbBRzJ1n
oFV2bATQPjdsBU2pKL0uG8PHr29Xs2E7V1sZVtY9hE4Kfyw5olk0B+eEs2be030+zvBwsU4GVL2h
QrslGnQgOGdiGg/DYbLsd8+zuGYt2R9ElUVXlNVvo++lB2iPxSWGs9KxvnwTqDU6WFhDMFyCuCL7
I6nFKUFYurLsHpilrAb65eNBQ7TNPNbxbqEC8S1qps7CwNUJ2Cp3yZeXVJ/RU0f3ZoyeF+WKf0oY
LAmnCLa60N6JgTAOIga2ZOjw0JB/yjuAysljAZqT/LrqA0GYue3T8cmA7IXJD6/xBjmquNRa8tfG
tLJvtltsQ9pucA7gQUewoXujGx8SRpkGYfVbF3TcwHLaWn5uQvB16vd6LAGlu0QiKHKB1npD+uWq
G4JxL9XQzxzr72MUd5flUTKQbtNm9NpESBxlMnnvZkMGUmp49smqUu99zck4PMAWdEEPFSuMhdz6
SkM/mMO9aDzkwen4loaB9pqXHbkZ2sw3nB9iRtibwBYeOdHi5zgroVIN2isZ3xtf07CkC9vcV2ab
72U3qofWpxHUt+WhEl64Lrh3rkNbiCuuWOMhibQfWuR8C/WsBYFVIAhOvP7FcaBMM/Hxrmnn+sdC
f2S6Wd79sXZlOo36wi3Vlfd5mPAcsZSTa/CSPhG/qYNWYTQIhw/iczpmyWXM2xshyY/pPNdOgOoT
Z6arncp1deelNGqHUo7fYt2kvz5Or0lCC8sZVPWa+ukF4mH2gEWsep2BPRNBWs8KJGdfO901L2FU
FxBIkfy25r1hS/Pe7Nr4Mo76tdCea8OmYk2u6BbMuXGSSYIzpHQmTJTPC1WwR4vF7MjV16lN5Y+0
HPNcTb44+5wx8K7clXLz10qN6W7qO/+V7+rA4bsfB3F0qlq7LptgQpQbK/pmAZCxMTOTuwH0FHNk
wDs5+Y9HRnC059yFH/swekSFTUyogvWI58a+2fjMBcWjY9WTMIJckriWHPqBLDMCHsveZ83S1w80
E1kEmVdJb41Yg8ekJwCevl5xw00DsyG1DeIhI6s74NfzroIlzXV8LtLiOXTr6mnCJrxTosnOjlZl
dEdRpGdlsSuMmGAWEuTiKftkCY7MOtPzWzMIkiYCnZxVsx2eZRI9CSJMCs+mKO2r8CU0nOfe18fb
8oghFOWS3SB9nZ9sMxhYICiIAmyzJwruMGmSFp4aGUnSGvcdYrK13Y/Gvu8dvCvWLTbN4vHP6TXh
XsIrrKmNXgnnPLRTy+z+oSdial3iwriq8T6hVHhNbT/8s/Gn8BfxqP6pir9jkNBWvTTkMSDq4Kkm
y/KYehpWdxSPuSGiH0YTvg1u/hhYrf4CFeFJyLh+Em6jnW3qYLA9QowYSOnrcSATV4f4ZyHFUivy
7tsTIWoDC4/xNQ/4Yv0okN0P6uYlNPW1IBTvgyeNzVTnGrp0ZrUu/3Wr07WNnpR7PdH8pznBuo1a
9WI2tETg5KTMlF+KPFQvfb8VXpc96/FdmfXmkdfHl3zAuAZCSt6Z7gjFJ4j2krCYh2UTTyxwKMh1
o3PvjMbw4iUEWXTN8Og2Ur0YeX6gPdI9LM9lCebxbujOWj6e+7SUdyEps3cgGeiMeAXt4flh6Ex/
PZFBYWFtr1+X43MSHmH2GM760cquy6b2Qm0Wcs1XSz0XtA3cSkzmg5imtZ+72aOqiUrK2yd73rQT
4w0IZyxWg9c8Fa1ykDb078sjynjmdlRIOCO7mwg9dLvgFAfkmmGcqJKjoPu+EDfjBmD/mKirNxYD
VKG5+W2TkXpR7sT/0D94YTKcNWsiHHXZLbJ2OC97uuf2Z2Mwf1s5Kp4o8FIgQOCuzjpBFceGlL/l
EX2MEo4pxyNHyU3i6uM6jjtEEKNoxqvJtPSqaus1jaP2wHpqvIaF+tm2VkGIuqXu3RmnU7QVt5r5
4ZTJ8T7qC/NkB/JtOZQabh6s8D4d3DjTLpReebj8mOrB4i+vMd2eRK6CiMGUeBqWBzLCLdS2T2SI
h7cUlyu5x+3Tcsie/ZAeYsnzcszgEjxyBoXr5dnlGGpR5lJBfz+NUfs0mcwQorylwjC/SU8Z6z4x
7e3yZC/D1zBiCiPtCI0YS/QM9qIO1OapiQllbzxNA/dp2UdCSWePS6PD06BktbykqE3x1NJBn0Q/
PCyHSt8xGfBITvOjSjyZKZrVJnQpT4sVWCP/SuehQmOQI5fUYhSApOJubCMdjtgHexrwuC96RcBp
L8e1nyQlyFItu1c4mHaRrLHUKYxpuel5Rxr65gtgeTAUHsGe+lDh7HPFzYtJ0mXNz5K6yPqtmWE7
JBj0XAQE94HrjW4kykZASQtFVbRvp63vYPDAN2Gx/soV+WOlNf70gqLi2kmofZ/k7548icpiHHtP
DYNaZwz2wGjy19izHhw1vrdGLlb5AnfCUtOlv6DnIteYpkc/9RoIWTFgRgK+xzNzQQ13S3KaBofA
ThuulobAcKiRLo78LYtoeibG8QbwtQSshpbIIhAKYUWN3Mt2jXP4mMXTJxJFqOYGoP3uBJrolZAC
e8aSU4wnY6e0fzqZuYODVRFO1cmnpAQAO+GjAA9/Apj06UzRdKgFHIFQqE9bhf4BVUpDGkexF4PT
35FPyojdYhSVdGIDNIRIxc7jQMRFYLjFpi3VT0igjNVmGuxKG0uoxtwGBFHaYUNMdkLaNqV+fHgk
gm+463ZnI3Bn0SwkeiFw42XlrUc1iG40U3tAQkS8iZ9GDvk9ta2SBJbpARRZSd8l2wLnIW3TzddC
797IyrxNM/oAQdbOcaOj1gRkpPcxIQjTcKW39jkS+5z7mncINXfviPQpGR1/L4FQlTKiiD0dqOIF
iOrsl8EqUZFXJoi44RNi2lOv9eamDKHO+v58285pnI+Cvk2BtFw62EYqhL3Bm9M7UONL61xO6F1w
6lg1pGmyO39oLexClE3FxsWU3fHH3kME/hzOUQjGgRXGPnPU0faHeuda4C2aGNiNMGbNBdYLgkyL
KjzOnTeDxMo71GzflWfT+zWMz8mr5IXA73uzhTWBTMO62a1zVwTY9ajKg8vtbEE6mAdo1Sx2pEih
PcSXHY7Nb9nDkrVCsCBB7pyTbGbQTjG3R7oNA3UF18UVKXWv3FameecMTbbGhpPjlXmWKfFkQ1d9
V9KjzAbWbp0gQiEj0bt1WXbLyZJceaH9qAQrZRVFd1nevg4eKEE8j/ZZeSPG/rJCcgye3CvjBxQt
6C3ven7VfZGWPwhB2PfCwA3G2bCYQfqwWY+5BaeSAD8kv/u8Sa64cjqwpDETj1I8D7S6VznKo0Pn
NA+lqz/HRSd3rRltReyiQqSEHeu3wUr3Ks6P/BfJhYXRHVQsH2MdPGlcDI/xAJmyJoXTIUzkBDqZ
/HaMwkD2Ph3PxqldoUni/2+SODmgCN3Q0byldfiegQ44WoopQWf7Zy1VEaWhnoJlAy/USTDge9sI
WNtWTjGXXc5voMxdpEUzKiV5w/Xb7PwgPHdEblgquoMtrsHVZ5nQiXWg0vApEeolntzZhc3027zT
G3q1nePiyWkpAql4wO/U5PoGs/keT/FhcECCGQozVKUhYeYGeSvN3z0hTA8h5JEVwVH5viVXJjDa
V+GNcu3ifiS/qRObjgmuV2shfYPxNGITJJHsQ+YDDtWWojKeVsiPukLg0AqEUpSnyId9H4xybU/P
Aryjw6nP5GOVj8avMvW+hYX4hBtLmViPX+oB62GDRcNL0SNMEFoVlzyetPc8a8NDLXHk6D1p4L2L
19lEyT1B6pxIEto4NeB+q3hMLX98UolxbtAvmjdDy8nZYeZKrbB9qfyZA9wwO9GLe7LJvzNL74ld
vAtmNBb/KcqoA13EnluSTYeKD7wbMzIGiP97MTyVrH4yQ4vAkamRwQrsYS8qIm0YXrdpjQQMIMfG
avzHKmo/MozuF1gA34vGuTNb6/ekgXJXWv5QivozYD4JmLWoUMwB4lNbd8wkkv/pzXP5Xiy/okyz
NqaWpbcY27YvNQlcDmbXJPVjPFn3meFsu85Ktmbh4pxqoXmlE5hzSvu9vtYCGfycCBtDOgyers7e
p0nt8iG+WmNBMoC9rxx4OAhqpBAgW93ksVTei7BoxozuMTOYX9aNza1JV8cBSRedYXJxlHuFtvw9
lAR3yyT+4YVESEXOmyAUYeWb9jdie571AKfvmNozYmteBYV75BbIPc3pu53bYqY4oksxt43hvOVM
qsa+uFTBdOdQx56qcs6jIzBSNeldOu1Sk7GtdLsYfL+nrRIXYE8fZGrjZy0pjho4OZNle8pZ3uu6
NsvUdmR/cXWH4CCdmKqvKdOHOr5kusFZLsjOIz5q62v0/OKNEXdc8+Z5QC0NJYQT2s9oHU4U8qiY
o1uMvTNpkmiVzAPliDenUNyaR/uttuZ8UmH89vEE4M1CqNpI6gT8L1JYjNsodF/N4TJ49T5NDQaT
kc6ajbu8cdFHt21N9yfVqXd4enGIuuAjK+CBhrUHPy86SCWfLc/EPYNEPND6Z1/VCdZmIOKe4d1M
8sdW+FICZtxrPQYc5XvWxotAH0UZaXgSHvnltTKYcCLNZdFSpBvdzMrVpI8k45WQSZqKW3qD6HBD
WShcISC9UQfa+WN4llHI2icR2Tr0M2zuKvwk/o9giZGTVrMeqbMN4FuDWecSnSk5PCG6RPOXVg5i
7OlH6DvPYdgRfpwf5RD2z2H9JE0hiYKRl6RgLPK1lcNMRJsKIiITpO1dRdUxGX7Gzg+76u88A+8/
dSYIyBMWjqZmVEd11A0EtSDDhGfFH2et6fa5qJDWisH6TaOxIBLOnYD6AqOLi/I3JdkdYdnJURZo
++EXTOFPwx9vzgShdII9WCcakTcUeO+VhTZBA9koG+QHfs0MCRzAzkJLw2TE3lGaBUXS9e6qcbhc
wrb/HNuabK2UgjkLTpI60BJbzNlyf42q4qC0al924swSfIJFjbrd3yB2oYwbVfOAFBNqOJjuTy3N
Dik507tG51ZmuOOvVhqcFUR5zpyStWjqH72ywQxntKbzQtHhF8k5Ru++JVnKBaMJxj3GLKv7CRzx
DApwHXMe5Fb+Gtjymx5x2xJU1AIqlusU0SuQOWcjpvJzRPWFMfFOR5q2Eml0b0/qJXOtV7uE25hn
zqpp/d+WGX2bEr5zKBoy1TvOvDYgbjn1yIjySe5TQf46OtzQmii75vgesEjL2wCsbRN39qkgQCMs
PbKt8SttQRX+ZLi/b6rgpyR7d10X+Hv1ptWIDKYoELpzMxx1zErkpljD8zfBJ24aPDTrRPQTKMpk
Y/mmseun+KGyjL3mjxYiveShSpxNaCJergw3Y2o/zGhDVBd1Yr1abvyDYK/XaaT8SC9YhigCMwLG
H9qae63q7dmEwYjo6GRJdpbamfwYhd9kG0L6XYEdjshtFJuhqH7VVX524uETJROp8EUMat+vdr5k
Wlto1chQTupPKweUQC0E+rqGSaoxe9OgWlRIhfdZJuk8avm2HqPv0sb3Ac0s67jEqKzP9HA+Oizz
OwL9qBsYxRtiIhioFUDobtPW9gELGC2rFI1Bkt91Ve9diHI+VWUXrvPUwD5otFgwGgRhCvJZbkcf
tDd2nYbo2Iz1y0gW1l3lQBoeg49hXEUF8YWo0te1Ef+ulUvRMEa5E/ffiuZJc/sOtWSus1gx1IP2
rDHZ2jo9ea5TxWSpAdW5ykPGnczAj9C76py3BEnE5otwDH4R1GqsjMJzzaVzshMWoo3Ciqm5zTaw
8zvNTh4zgE3vVkj1sLf2qMICWHoZuD7XxrdGOMOmYIq9Mg+YlMgXKst80/d0UjtBxOGEPYO1xYsy
o/wkvV9VjQnCiwu0rzYXQyqBWtKvESsAEJImqoivGuplovzyraGJh0pCqySA9LcgHRyw6PfAG57T
KXzTDbgwfWt9ar6ClDvm0z3KAXfv2hqORhedTldlUB4LQmbAisp1F+XPMjgaPci3ogmcTZqEb5Pn
XvxBH+A5tN+MkCUe+d04h7AViOqOYHf7VKurin4HmAie9Pm8LP202BEBDXQcLoMz6dnNcKoP2ufx
OpvqYMUiEOav+8pfdD1FrXEMcxRo05hnL1Mc4VqQwa1T+rXP7Q2esn0wOa8x9Z8IU8BK0egqSrj1
sR9XG+6eBsjoa9mMd7k/7sTQEZuphURhN8Gx4uyxRmpSrpql6cFez3TYpIH30pVxcmRVX1KicRwa
Pu7Z161vEZKNcq6oJ0yfereIz7JuvvWBWOtInyrNOuPWbEiKDHTr0QLTtCknyY08c3edTpHUSWO0
40BzCmQUEAc7pJ4SezytJ4DixLCQNFGU80QSb1qeunuaDdy6HA/2L/T8zsSpYRZTu430cp2GvE/l
CKZU6amyyR0ElwlpD69B8pl2Pjl3LCn3fkTMlT30JKEIZP69zKudKog1b9LnmCEKhYFD3GITPZiZ
1LdxCLvKbx6Nxuefj+iBppnnb5KYOfngo4MYxdGKmVtxczpqrMmzQP22C/R7zKB23iB+6Mr2DlBU
4n2R3IVaka1dR//ZDqmNC4Vbd92M70YfbVWNXmE5LNUnpRCCMSNSY8gL/x42ubaOHTMF/WWT+2By
xTQuA/ZIVmRSnhjdyR7J8x8olCCzsk7MpRh3uVL2gQXzZxdsYBO1+8Rszc0U8X9g8ihXOSGua0c4
e6ZjxV7X/T1k4g+PqDAIBOnTMEEXHuaiag2XvbfoqtCZIvm7Xac0+g6hTfwfNxdW9SmpYb5iMPQ1
IMB5EdwmGRAhyQ3uiLQZa0NPEOXcoOrI/V33Q49DS/fwv6e5eRX2t0hXKXmZ/veETGCa/O7WHh3K
VrrLGXbtgLXcKxmiZjCwiDllfCqKqsdXi+/XYzmBtuMHltv2cQSTVfKN+sAun1IfeLkkjHnTVHm9
M2rxo4zUiGmXe5ZvrJzBIrtwiO0NNzmG62HYeMolPaUW2l2ZUE+0XKKzZGwezK55Gp2xfoARtO5D
tKIqC+97nRxr3bKuXg7CTg0x17G4hoEhEPQyAQzmfruZAhYP/TxfQwFPD7HZbrWe0FTA87CwSUVt
qrfecJ8hYA1ETvrXJp+guJKVhQ6vI/eiK1mSYaT1zR8L0+7/oxv/LbpxZh3+e3TjRf74Vf+N2zj/
xF/cRu8fFmhG3fdN3dENT/e/sI3GP2zfcTjqOHCeXRt0YI7BIPq//0f8w2HZ6+umRVfa9RyPp5oC
Og3gxX/AeLRtXUew7xsoncX/Btto2iZf4L+AG4ECI5VDhqa7FsYq1/mvgELmcGSRU03pysZ8bDzc
mOFAZhQ1tQHlk0XNgm+KgJ5KJKzyz8Bx8WjAeVqhgulYgTdEyYKnZnj71uGG4xeK1syE6DTkZrHN
/PRR9Yz+nYesGo9sD7wJYHVWlEhbwl+Wb3w3zII1dug9uTGpFJOlM9zARhlcrA4lvIIyhnuVVFtx
T5mQWmML+DpGRS8Jf25C2a98Xd7rliQTbHK4Wcj+W+jcWsvSN5asKHiO4ZuEnhx72VsnEVaZ1dkz
DTg8TnVqWlY2fWnDCu5LczcFO12OpKX33nUKKSUYJFC53BGsNnrxzQ5xv/9QdNov5Vc/qKCTd1Hd
RQIBdVJELIDdW8cvzzhLcnvsgNOoxMWINdaNmjwWGbABaY6EbQ3jJhKwICw3egsKrFWt8Qn4CvZ1
1R9pXu5VAOYjfTFz40WTRQ1umLwRShmHyTCf/oO9M+mNm1mv8F8JsudFcSqSi2x6nqRuqSVZ1oaQ
LZnzzGKR/PV56HsXySIBsg/wfYLlQZa7SdY7nHOeCqN5buBtU337QSQnwbmm9TmA0yNLejNa4TZC
1baxTQm4OKD4z7z4fcpRNNZdcWCRTiL/aBIFOL1FAYgO0TAnmOZLnBdfdlctCf8Nb2vfnMlx3hfV
RKaFBMtdZ0gNoBvtZrs5m01xYA9wjIX6MLwtLDIUXEGzp+aclmXltYueHDbuRCjzUM2XGUhIiryn
NtNHZJIdMCN/pM7xrfZcZ+nBapUFEqbcRSOPdd0HnyW4+kPnT2c7m+50c/GinK1XbdtSikZNyRx/
SVL2G445+4zYlUCecUSn2do3hcu+foEsG6+XL5Wa9nsWEEScX0Zk9esWZsKadLuc9TIRHiUXTzmw
Ig3KF8cvNKUI10tSYducmRyk4SblqYwqg0EyA9sVmqaIjYPxMfZAsxv7CYUjqLNQGkfmXDXGPJ7g
hET2+cQsD0NUpXayrL5VtnFN51jU/aGOowpbP1GTsQXBd7YPVho9gfYhEo45GrT6AQFZOtI2LhwF
UOoONc1QkgQU9GtSJZhtExdNUi+U0BHGaWXcAl1yDXohWJiagtDIjkYB7an3CQk1PghXDtB6xBmk
Ef3yEDazpqf3garCP2hRmfStWIez91mJ6IqH+K1iBWEknJ2s1QleK8ujn2Rfo5N3W/IA/1RJcyGj
ivls/E5EeLA2YqiX6YSnV9foz6Os+BhQMuLrXXGcH/E+IS4OIQkGid41JXSFgD+gDej2Ka5ApTPS
qSJprWoXyZAdv8Ih93aNI19ma2s1KTFCmFrh+modfaHwH9ck05CxAyPEK7tzm7VXD7mJbHEod+Cf
W9BmR48idaMQJ1ksH4sO7UEX0U2VhnoLpsrE6wbf3c9v3JL4mnP3LettsU06985lfxJFfPSM9lUE
NbmFzaGhpt24KOTWUz7c09ZCGpdih6z8s4/BfhU0Dgoff8FE7Uk3PLtl+Yo2CvXKmL2yDbrHmX3z
Tf+3yg2x1syHrTl6Xn5x6Ir88Jc9PpD8rKMfsdm9E9sIYarUG5bFWy+BjWSxJ97IYri73eBvW7N9
jeyC4b5TwOazCYJwmKC7/mWAzDOUBRWaabPHaPdtWrsb7afEKPXNvohbogdGfz+H9c+AXfwujLCX
oZpoYAjAxAFkA19na7MOxhmMdAKmso+uaK2yN6bI51YjLZhS/8dMwscWm9oHOZa49CZlEJwUXIkJ
3gfCYIY4pcRHxePDTGQVAwOxazU9lzeNZ7c7lrkmS0UXP53a9FZ1pJ+VAucHqv0dseJDV8HZAyRi
D93diWoYMoax1IvJPRT+ZWqtS0laXy0pDy2SJ0fCP1Y4pb9HGmDUP0vE4NbLIaS42ODy9CkLBWmq
l0TBTC4KYu5HIyMMZ3BerAITdWyPpy6c7v1Eix/rAKpKfya6A6qLd4i1wivu3DvTx7ROoYrU41Mw
qjr0LsQn1NzhrK+t334YlXkrQvvdC92CWLr04C6LJGr8divDP7QKp5o0ttXkejtvkjtSKpkm1m1K
9or4DAF2piE39tDZ9k6NVbeLK0gmUTU8OpgdV4lf72XjMxvs4lvVvLT5k9FoUOnXRkoP3X34ieVx
hz6PY0wjywPTx+9dmrIq/Ils9FKXTAUT1gcljlyhZLuADG5l6TxMZUSEHTmOjv07NpjXDNiqB88q
VoSbr1I9pDuXyQziQC75XH0ElQXirQKamFicr8N9mBGdEJS16jvvWFWVxSkWBXvGUOuRbmBDmkSI
/h6VlRsNS9gYbmwvvmPnPwKUWWVj+eVZrrXU1h+FWX6bzbSU3P5LhUmIVDxe0Layb62bfniWJsNF
cL15I1256HaTXz12XOcolS2UmgPygXpIPgBjnEW6aWPQ4TG5yIxVmiNK83ue195KE6PsOBG9Ivtz
x5o+gxYzhmU9UGa86TB9IF4GSR2WOeAU7h2z+4YYmavpDvf5r3lNY9opBWtuzhsy09e6I9WrEgL1
F6Bqg5vOcC9YPq8y7jtcNEZz9iPzO5nn765jC07K0sBlm0omnrg27jO5bWQu8ApDqFq1JeMoFh8M
dW1yz+qCvAar3JgiuwbVdAv8/lBEpHlmE9m7XfQnRwd+aJdRjJfMWCxFty2cH2Q/YscWhgGad974
40Q6w/Q2I5s+aJlfy6K9ty7PeBy0jq4PkkXgppkYjqXpyRj9t67Ub7WRGWtw1F9thcYhQ36oWDnL
JCGVgmtOzUVI/qm7hJls/V68eQaXdUaQg5XRgwVYZmaXDL9yoS0q7P7EbrxmjuYd8MtXUzNqDirq
lWrwn3hCXMcYYwD5rdl+qKXDuz7jdZzdrcsDo+v4Y/4Ir3lombzNcOdqds6bcoS6WUfUiKEcv9DX
JDuMnW8+k0x8GrSudrFOyLJawQp4dyIrIlQVNzyRTWvpMZmOJvmrRkoKRyR7bkxIxk31CxfFBgVQ
BmKLF3FiOLYGiUkKlXgvJWh4aVIm+uqMVvqlN7IfxMjePO73NpiuUaKdZ8O3kKeMb2KghLBI/loF
1AEWHlo4RkzCCuO3TBdZY5dsbRn+WM4Nlc8wvMZ77IxvyzvExIpCdhAHwte8TZuRvVYVRzz9D7ol
FgRr1rr1KRaU5jEetMVzrOmE5aTeGw08LetZ04wEqyIxoNrJ75aaqZp6ec21dxjD7IDCEmqa3xyM
mTt0eUsqNZ4gu00m9WDko8SVy+1SyeSHlXZfBCruXUwC2KASEsqF+zjEXACGJvegBIFSu+eq/2XV
7reHdYpiTxZnyzp3pYT5QN6HEztrfyrcFcogoo9F/Cp7++egVEQ8r7r2tYtUCR5bwAlmMUWQR8eK
WqDfG22nmwoA+VG3qbvvp4xxZ7Ep2SodGpGc0pHoiTB6Rvs6MXJox7XE9d5Bs/JmB1RRbDwzRAjX
weSeuAK4XoKaoCliECfjVIcxCaQKYlmASmWzDILIabQvtB3IvV1ShevmVzt1H+OQqEPcY69N0rPf
Ri2qAO8HHc96CpD/RpRVgrRN1HhwVxs8ka5hQkDsg4c6fCgt85JQjBsdTFN4tgozCi8K3K8sPaFn
ZSCaRlxvcy7ZP8Woz+FBuHxnzUzuFbT6dWYGvyMvTUDSI/OzK7JCiyNLXfc0m7yvZZFBd2T5B/XN
Y2qBHKk7IAAgf3IIftYGpwghTKx6bHzvFe3cvXJdRi08KE0jvoIRuBjq1Le86b0c6SrK4quxTqVr
HQZR43+wvj1LnWW30cq4zao6ZiiLGzbr64QKWauElsOE0Gemz4l69ZLgtUlHIvYlocfkkq3zmsIv
zoZdR3GQz2Tb12Pyw8U5EXjsk1FJj5b9jubvx1y6+5QFCAvBYzb/NjVFAWcSuLaTDN11KYeChFsW
FBrgCluwvS0PZtGxhvaad21sZdHfqiXCOx6KX6KygX9Bs8h8783OvWKXOjxEcgR4UEPq1+Uvah31
TlrVawwrEMnVS+zWr32Y/fr7DB6c6WZN1qta8spnFpsqKQiF5q9u0WgDhOSkqKOZFiV8S+P5Jicy
yn5WY3ElvWCXKgAqBbMabt+wwchRLmPIvKqem4nlqwc6aTIIKo8elE+VhwXtvWhwznunvq7jk+Vz
TBSlc6D1KYkkSTBc5suyBygSPz9d3JR7eOTxpajwsqdMgaWBK6IYZ7l79o8bt67+tEZ8bFyemm1Y
E7NMEnitEs726RY5we+uqV/Zit7J9J226fhHOihgR6CczAJSSimCdTAs32epiAsrf/VT9NUERKqb
FsGkkXiYUnAiuiIHdZzIPWiiXcTW12fnCagoZr9B3A3qOVrJ3NqP0J1CS72bVvosbI6hjCot4iGV
jvcoIZY7UuQlwQ9YbBBEABV8Z6SuiAdBXbMehvmjdFH+QIowHvAochNT51Z9/TqkMVs11JlpDtum
xDHVSWSlc8R+mmFdTtab92FDuuqekQS0ZIJBA8Q0krnjS5o5u8yhNxNA+DhMnHXswo6z5m5DDPM9
IzyNFCbrJlx170HgzirnX+OS666dpDqk5i/DdW9xwLNRG1yhdHQM9GFzRvJFxLxByiYxrOMiYd24
94adH3Kb/TON2W7DY1ozb+dpuffqInxIivkRtCPb944XwIRrvbdH5027cbOpNbrHXsS70eY9nmbG
0VUzviLaL68w2A4YFfHHZnKf92wM5rIbdl5Zr3t//KTZ0EQ6DQ8RVvre+t1quWMCb7wrtII6qW6W
r9Nr53F89Ozxgp4QRX43Y8V0NeY5Cz2BUsxtWJTg5M7CpH6PnQLOvRV/NVn0UqG9ZUeMyilxxbZn
KfukHPlQxulwqEBWrwhXDlZtRLLmAIHJ7hAbTdI7Qcym2HZU6p+W5LY0Qm8xG8nVDpdv1Se6nADH
OLhRG897R2t5ZGoK07VAfbc2pvoV3Wy1sd2NOTqfEUy+k2Wy8UNlfYgjDKvJjNcvi+De5NZblvbn
WbdAssYW16Md7EjVxdBp6PgY2zv+cqIrlOdtnFS12zw/OXL6gGjVffgOBAJv2pAGWTzIcAHnmv0v
+JLHURLGMYp7NuOcIRmH8IxMIU0qsMTI6o8Z3NmK3CIZvtkRouVGeFdvCJ+pe7zMNXZgr8RqDpFu
jEn9hODgLfYj49hENRxnYtCCkaOqgCaehQyYhORy11Q7vDJXyFlg8RpKqYTB/UCU5IIQCll57/MJ
+FmI9n2V6HKAolhifSNA5Wzlzjn2xUVb0fNUtn8UB1Yt4osjW3ByzRbx7Yh4ij6p8ptj5dsDyOnP
zglePLN+ZX/z2iI1DVq99ovlPAO85GBlQO5RgSoSdz0ki6n8e+w9NhZAzUPJvRTo5jOqF5B8aD0T
msK6B9EfeE42/r35RGbLkleiqHdCvzr4823KAZCUU08+s8jtldMRVekbFIxJ5P02TPLXnQVR5Hfu
lzYPwhj1nupClMG9GPpLBdmoROYXSVBH8wI9aqEfFVCQpgWHNM562jf+TcJJmuEldcYMOGlofntm
xTN4gSrV0JUG1+pe4gW45EJeIvGDCU0HjEkFHBcLnqnE7D0vwKals7UDFprOZ2hVuLAgO/kL4IlD
d1ZvcgL81ACHZhUa4vRkGzQwOUMVNa1Mx3izUcOnC0BKLSipLLXeZsiJa5gZu3HBTbULeEpAoBKV
/wyIp6IOd5/nBVLFIuvBjvQ7nLd1PQFv06yYYvZzvQ3uHs6VBe8KCd6LURbTmjr9LR+sk/Rt3L/5
D8tEP1WCq2wZ0yxvJUrOctWk5d5DdXNo4Wz1C3ArhbzlOfnr0mTaGbC5CobJrlSKTHrDjTY6B17u
V3rLUA0ERwwVfLIZ0WTVePDzDg0AU2YokNXVk+WfMcWo4DVH9kbpqY7lzKMn5iE5L/ObWbxFwkVt
ZV/GOKu2iILmdTc6v4TS3rru2M71pr7ZcWgfgyHZO6X61eryR67GbO3ikmTG6xGDgQ1UtGj2Ekz8
uW8SW2AHr9MiINEV4DzC9FI2wRzi8NK8pLgN8NPyBaRmLUi1wbqNbh0SZ0CW4QJdY53GgWlia5QG
oQRx+VRF8hv2b4fCrm12ffzYYfM4EnBJm7Jw3Xp5NpmLbRIqgLgOkhUOkgvkLrLArHV7FMUSsQYo
ziXBhnu8XKmohpBeGt5KkAsyuA8g2G4BtLnABDsXopcKFxCdQkIoFjSdIwXSL2B1asHWhWZ1LuHY
1QvQzl3QdkxiQhgUJhE15odnoArvup/gExnNLGA8vSDylERT0ENCXRUJXlQfmtEeoejD8j98IX6m
Abcn4e5NOdqudFI3EZB2r/trD6HPJnqxCfFTNeBmjNT6YcPyKwYuBFSzm7bQCIIM/kH0KkcJAVDF
3os5ncs05fjDMLTHFgz5p0DmAhPHgyLI3fYqoQoO0AVnvbMX2GC2TFF6Ut+83Az21YIk1POejLbn
tJOgCr9HZEhbvSAMK+dmNkROhhXT0wrYDgj4Q1SJJ2fBH/rOeE5zVW8C/9FcAIn1gkos55y0IJKI
SA3J1g+txTjPNHj8pBUG2mxJOmsW8qJ66tj8Q3XY1655wSdl/UY8NCXjEykWcFcAOJa8l9aSDhXP
wU9nHhjpw3pMm347Qn/soEBy9xjHKTpVCx7Sa7FKRO2TwXo8lF31o5e4zjse8+FAFR9zMXeLnqZt
TKIX8yMCTwQiBUhKp1H3bIFUun9xlXArURfUBzsAZUlI080jAWcX9QysF9ylWsCXWL1+ifQytMza
/I6Z+9wU76qbMbZn5Q9JkHW6YDQz95ch8mIdNlZAODX8AGJNY8ibgkNoNXfJWxwW34VjOgdhweAY
TcmVDYNjYv5CpLwPCZxsUQu9DzMnRSwt7z3hJohOOvHgiwUGaqPEkp568O3epYWR6xht71HgqOkd
Za1yMVlbc6J5KC3nl+H5ZICpa70QSENUG8p3n/sFTkpPxanBngv5LacpRlTMSWN2RpFc7gTOU1kD
Og0ckKdodJOz6Zv75BtRy31Y0KiywxGhiFPyJUsw78sLHJQM6ATxKhFXUJxUxT8hwLKuPiZGjgkM
VgcW69cAldWt9a1vzBuPDjbruXgWSIoGIuSZI7nATY38A3fSQ6Ncgpz78YC3b+PaYGCDQP7RAwp0
b9iaNVAXmbKbyGDHluQfoVZHGTvl25zQlvVczfaurvyTNYGbVln/bk3Ng7FIjJt5nA5mPc/rMowf
hJX8qKiJT7rlN4osP0Wwl4YFc5svwFsjKo5uqr569TyH6ttWPI6iOSepfywgMQD5lQs+F2Y7MrL8
icHXR8GDHbRg6G8100al2o+0ofnReeXudc+vQY25RG5+Nc0F2Qu7t4Xhay8wXz1QGBTo8nn55Fqr
8SvVSPrFAgHOoQFbHG4bNk0UVC7OCLfp1jPsYEQeX8YCE2b+BboLvnBPDlFtqCNufcXSg5ZlmYAw
xJmwDM/pug/ys3RgOscJLDkvbQ4JXrkYprHd8R965rrXDybM42msQAmjgQHRckhHv9nqUT2OCyjZ
k/bvVFOoZOEi8OTmajzuvqkoqIym+gcj2yOOhGjPYP5PxtnDhNnQl75nLZ8QZrVNe20dc7P/SS5H
imPDj6Eo62tfUvi75T0EGLDt18Ia53Y1ta15ZGNDbW84CPfxIk3TVwOaOnbzkmhG7yBlZe3NHrsw
U012qSNj/+qnqqc7LxtP/Giodi5oazNQn0Hh1tsgZdihYL6VA0cy7AGSadHyaBcoqBzeCotw+AEq
3z4Ju6sgaQshLrOI6k88P4gq9onp8A0uMRA+TAl3Ycrwp8AmsvY5DTvUo5chbeWbr8nU7V0Hi202
7S3ATIFhDdumM66i7jhR4/mrHMOddO1sD7uz2MTENBwlya11XmAnz/5ai8u5ya8TmU54TSZ/RfLW
uHdqZjJ9S/nXhhPcNNW/16xKAik2cQEPxePqibCDHh0BPMquJmzFLIBXOs2tXS8ayrX+VyHdclGK
cZjgLSfWrDDjrRSI+sVghSv2aT+Hzj3lhWpepwa3QIlHaOj3sTbGR9Ohz+776U20PsWPMe3nHqOv
mhBz+N9J10Z73SBkodBlT4F8THGwm8yVE/BGu3S55dt6zdr/DQUaMKCJ+9rw0alOprcxa0TvYfSJ
NBSZWORZm6lCwoO7Pts0PqPJGmLHUGJc7YLfRmuQlj8ld+JLJKq0basqbB6E0Cxz08rCr1JENr1T
kv8Ri1it9oZ3pJ14Fpr8Iy3jl8Khc6kZwqaMoy5Up4jyOIej6ZFnRgHmiseSzb3Ezf0+yIiJjdgI
0/yVx0a7I8rb39q1SUyAwR4J+XCQ2912ao9lpvTWmMz3ofJgycc8yerTNEcCIXKEsnvVdP6Rx3sO
qUczDWyNg7FYG4s036Is2FayZT+OAxiYJAbFWNeka/SvWDkwAlRwcPmixGNzVaG8zOhoEFY+2L7D
nV/Xhyia7k2oP7OC666r1b7vCiaOXDdp5p5x22AGR9BNpeF9tUTzEaTyzR0yI33FeVoU5kM5OPex
gI8iu5pE7ShBui8YXpLsEj+XVaPoCBAlRL61z1re55RnSoTabhhxunvZtdcU8JP9opLmY7A/Sinu
RmX8thVlMXXQOnN4hGEA98uZQHCLrzAG3e8OjRHm54JgbkHCNV6kgUnDdhvn8tuG67tul0mfGXXn
xqPFsZEaY+dAnUfp1Y2PRRmoRabxjmOBcA13ulB4Y09uu0euM/Ks3jMvC7fY10keBH3DslK8zQJv
IaXayiBxY9B/SMy/B3Ond7PrnYzsXCFExI12UIPbn0DgyXIIaU2ScK8qnhy0e06DHB+mvfAptHBb
fMkZ5uAYZSwR8TTZPNVqVNjh4Fe7pB2euWrOALDsA4Fm3Kod2924/IrZz/GNlKskcPReFe0NV/aS
+FYQ6KczdY6M8hwkFrNNtHW5PVxsf1YvDjpoguS35eTPpxYPYDF41Fsw2dg1EDcaoAJAPkmQiV20
36wFAwMLWTaok2G14poJ+eSY2rtkpIeTGehgcYE4Aq9a++vGSup9gJ1Q1GKkwRioAGpRvHbzyP5b
xvc2istXLx+YwpL0t4k5ak1XZy80m9nLFA6fM3fsxeqzDMMQaLwmMOqdlQfZSyKbzykwmShkw5c3
VO3974eqnn92fj9f/n7WG1176AP2YKXDFs0XcGdipi1OrrMH027lE6K6rxhFOee+qw5NA+vIc+3h
pu3GP+f5bG0sUCZkQiHQIJTDYcyelgyEm/gSBshfgpIuoneN8FTEjXlRJQm/hFVAZeh/al32OEyR
76Ssq0EAcs5WVu8deTHMNQqB5h51KDpEXN7YJ22jINf7ltDAbeqazQYBP7ucuMSf3cfILdjnPSRt
eGhFx2fLT/XLj0wJ0TiyYEN69r9+vq77XSN6dLQeekBSsONnAerk2Q59AFlZ8fj3M2qeaW0mbHZC
1BA7gtoxIwrzQWgXowAqYjlx/PtlGOyjYomTlhrpdiQIYZtjpPLlkTLK/JE2mvWEG4xX8FmfCGjs
jd0I9TZI6wIac7/c5ZbZnEUfnwbLg8DlCTbuckaHW3dMjgi6tGY72jROZO9xvtwDCAMfpIg6eOTC
ZGf3OHZ8n7KHIXm18+YmZD/4mE+8pkObYUIC9kAWNp1Tzvif9ZXAi1j4LYqfKIc7k4i9G9qfRWSw
pp78mguxsnamE3P4i/ncs0zfhw6gyK7vMXyb3RGvW7Af8MjiiyYGIa3xfteJ7uHiJtvYitw/JMKd
u65i5sqA6kot5a3iOtQMWOtLqfxxYziGuE6yPhaIIdGR2+KtmXk9LdwHG09iBxBUb3c/f7BGt/3o
MB0H4fg1YjW9TV3Q3jw/fCn8xTpGAGXs69dJUKyBM0l2yC+bbXcd2ilkZD0nKDlIf/SNlzwcnpSh
i6vO38PFlVU4QftQsts8oapao+TCVA0z0W6XtjScDN6V4bc5qp4/dvbz4OT7AYUixq8+SJjb90TR
Mikh4EKCLu1sNjZR7U0X6UNZg5PM9MFMe7JdK1p+laHJASa+Dod43EC08SDW2/muytkw+ka1m7rJ
WjMpp9fzMqJxwi7YyoydWrPsfXm8O3eW+3xjc/wcGcghUp/gWKIUl4o6/aI16xGCUWNH9T3i8Z07
ZUB4AQNzyQ5/agTrsWiJAY0E8hvtYitZEH00Ihc4SpLpdcwuxGCca2G0icI2uHV2UWwz+FybQETB
zUia8DijYacAyrJN5rlY471ueBnoBQ8OCV/WgE91yWUE/Ajnh8QSbfVI2RM0WEWCls/+HFXa/VEJ
HAIIRdhvCJtHAhc/KkVcb9qGxU75FooZkcznOA6OxIWWUDvo1ub4SSoer4nroAQKo9dxakPSyd3x
5ipTHUmLH9kPatAfjGgZiUQPSDZI8OkfMbGaLwEg0buUJ5yLPNC86DNGFowCG/9EHVlXMIEmF6af
r2AUZPusZ2Y69Lh/bI4pMm+DreOTlocxIL+qKoNKL/Bth7J/8nMnuZCh+I5sQcJbEgEa/sjaOVbL
uZRPzskMKwaZZvPjn9+Iw2QNh329Z3W+zqZIEHweRmjlZLAZCR3cqTj5aDuWh2R6jB7I9CzbKcYn
j71qmLhMv9hjGGduNbQxGVv45TWIS1tvA7RcUrPeRdFQP6UMsRJkntfR848R8rBV2HntcbAqHi1e
kB8ck87YNVf1UBrPNWg5HiocUaRT70KocYoNPGXfafJ/lnNqvMhwTbYM7X8gSoa3FoOUYviFILvD
47Ds3LKfaMwDDLVzePaBSlJWj7esIzL577eI5yNd/b8cuP7+j3///T/LgRHj/q9y4Om/Q9wXXe8/
xcCW+w/TNl0iFQMfk31gOv/+b/p7wbsH/7B9T1hU1qbwqaodfuVfWmDb/odJpqkpTGi/Lux36O7d
P7XAZvAPlLvCDjD1Ob5nC/f/ogW2peBv+S9aYBjuLrkDdhB4/G1Igfl6/w1W7jtZRoQGYqOMEpHB
XWQS8IAipV7oHxX5ftk33rz+ZAQkXSZ28GDVXnDV0bFrXEKfIHejAHWLe7J8AP157AlMYhfDuE6q
IPuR5gyYHNN9HMfqPslofGKv9wirLtiIdrR3eZS7J98cGUO61ymbGCgkEtNQ7eKSdHFF2Nq+B1VG
DuDQ7jhJvy1+04vMKCKJX38b3aE8tDZt4nuIOXHtW/ljLLAT+YWzmcZerGe/MV/coTUf2DD8rNoQ
r7eFxxtyRbTHrbAl69E8EBjTbEAU+TcjNdmGlCXABzps6ZmnriOJo44ZG8fznJ87xzxIhNonSSLk
rrbzdF0HDkHROgHZqebhaQ7C/sgsGtNOK11cSxzvgN6GJ9E3+km4jKWSeSTFcx69Q+ZMPASRvLEE
tar3mfUNNkjKkQgvolcCQU0HE2fUQIKCKTMOsjDqjqqV/TErBrmxIUJEjRG9lQEknTgozGWCwdKi
02qTTX6+G1opb/SPpOC1PhTWwX3E4t2tnbQVv/pCbE2z+pjSonkneHaNUiLfTLUHK6gLMuK4y89M
h186EyUBIChU+87aMvcLf+P7jUEJmYuV1DAJ7U2bK2xA6KtO84SX6dLTBO9K4GqlM7qbpMmY+wWE
Y+pCuZvQTvdTU9TPVsCerveXPm1BHbJd1ZsGX/UBD+gnue3ZwXeMb5d8oxfgKgg3jeC5d6prCpt1
ayiU5gF47ydNhbUjDxwHTNp+VwlW9Dgn2dEpaI4MQxmrfIjJa5s6h3oWiBe5YugQ5fApCXskgJH4
ivkiJtrPoreKQ+qr/oht5QcUxHorYnPawqixnzugPI8tWSHltXet6QfOPVXO8XV03bsyuQuKDpiL
7/UPBBUOWLKsZNM70eKoNWzaVRt+i0db41QTAaBDePM1zJVUE6TmFSRIKt1RooREmFuINeNcWRsH
h/eGjEP/ADztZexjnMe1OGi7gPcjQ/NgWgUFs2EtTd1U/jAsuW39Ah/9M5vPeGPQNd5m/oeXIHbV
pKCraN387IhbYzueq1sae+YtLOpvg1Z4Q9DHsBrdWOx0FNyr8ZOJSH+Ujl09dMbjgFNpH4rI2rQV
SQWW/0zaR3fApxky+MGMUxAH1mTxs9/FH4OPjEErlIyenIZHM4aKaFfmo4qcL2l3yTP1OZ4kP/Qe
R69D8FEPDXneRXPLcmMfDPpz6JP+2XJMcauyb6uIjTO7mhfHRhKSVAQiZ5F4Grw2PaUdpuKyZJ3A
mIJ0u84hOKTwDoyZu/PfDwjKF0sPe3rC0YdtlIz9VflvscuBjhtuvOE6nG5tRl2Luq7aCS23UJnS
898PIfDbsygqg30UxvN2IB6gkF2BIsZlHRNb3RVUXwdvGjkls1tK7JUVZ8lO5n1wqXPthDurivqz
GTPbWX7ODfNbBfn2Im0V32lsSDKaAvf099PWxblbFZgA2tQzsQ475c1wGWBUCS+FiJ2XqrEgYsTk
lMK3MUjgq51HLLGACUT5qmKqGz1WZkgHW2ZnuytekJbyaYhM8sFBVqXcoNglyv9SI4Hbq0EH8c4L
Wmzp5Oyd7drKH/y+yx/+/gjb479+1Bk9DSRb1plIj8fYm8JklRKk0p+rajhYQ15eAjE0ROdleboj
VDr5rCb7q2ICsLaVTPcwHsJz7PGhm+Z7Wjvd1YxMgKZDUVxss5Y4UCFkjXQFl6af8+Pg4G0iSQKG
cEMEk0zfKncMXkhVZAI3Cvmrc4ZdayM7iuz2kCxptAug4Wh7zaMjzH6TzSxMMZRUa1n39gVHWbXW
TpOvpXQHuL7D8BjhgTnOc/T29zPHw2ToeySg/r04jN6fDo7b9GhOg2zjJf2485ceHx0R1sOBP2rO
or0HOp7PLfLWlU8hN5t83Q5fyE0tH+wp+KF7Jz8R8OY/WKQwsHFynwZRJZtR2sMOcbbz9PeDHliR
5/04HZOA3CdyOkJGL55xw8jNu6qC5qDMMXr6+3NuQrIImdHT1rRZIs8DqHEtvOnesroeAx09//1M
uAmSs9mq9w4g8mWwziE1W9apgK9OL8Idirb8yXNZHY0FX9JikbLrQ0ZrfpglgIUT+73xfQyQun4O
uFA3jdLTf7J1ZsuNI8uW/SKYAQgAAbyK80xJ1PgCS2VlYgjMc+Dre5F12k73tftCIyhmlSiSER7u
e69NlHrqbXXl/EWK859vgCqmfjfG6uZnEmnBhAZr7adkYfDcDKZziMcN+g92UDEIEiG0PBsEHux0
X77oPK3/8z8EFOEu2oEOKSDcIaYlZRmr0hTL0LGK9RAreeVUNC89XNm3IOHddbJUfCSgZ5AVO/qX
YL5OzzWQfnB93IC7C69xeTVpfl4ej9jVSTP/PIqo8Y/1NNBZrKpf4+ROFCFjOGCh9uL2OpKyQrEg
5DmxujtO2/nd5508B7boUfqP1o8Y/HhZ8JFc6s4y3nGs8344ybh5XCKywYwK4PH4uMxsfUCNuKKT
GxxlziKrU+blfj4w2LxfclYSexw1NNLy0sIqjoLdc4wXzF7Rws28aR+W7i3pu+lCJJp6D2y07IgH
nx9XDc0/t/aKW2rlw1vqrh+PZnlqHIxEv5hj+tJFkfuTlAw5Wmwkz22W53soB9HaFVJ9QUFZ9SAL
f5wMGQWYEtTPNvNrlnes5vd/Wh9NL9I/w4AMOh2C+shIKG2q6BiloL/IZcuuBUc8TPDGdDOHMHgq
pTl+Zbb7iSM5/oP2YjnVCd+UhOMoiuJpK4d23GFjRVAStLfOD4Nd2fQmdOl5+GUx0zJnrOdjNa4j
puvbHu39EWY50klkNU7UYI/1ITJZGbb45o5JxB1hPvl+5JxohXVvVaCX1QwvoyNfPamn/FjSU6fj
er/7uMlLRRSxZVA5RPNiQgWTrDxADwvXumviHteoLalVGdhvcBaMl1LlqcdYLPpTOOSPjPhNUfzn
0ScSjucO7N4z4Y7TC6klTHZd46MZpmyXB8pZxoiZP1NEXgubYIXD7JvZu4z/+iiOASgb15DPIDP7
UkKTMlAStt30CjIoPc9aXQVvNvqWKfsj+4rVTs0Mi5Jg2JTVyGc0wGccBv31cQOvZrjWA1PuCNnY
9vGYIL1pg0kNErDp/BZRBmcl7Ps3vtWkmCvx4TFpOGLSxzh9v4Two1eFaINNZk/iY67m36Y3/K//
SLqEIaX+p0TW9uWhkJZk9P52qvBQ9wFDC+2s0DEiw9EyfRriHsoEBQC5RnDMAHXHgUZdZ9l4rEAy
/pGTIOEvFksjG+QJw+1hwBL/3sWBv+kkClsDATq2pQmadZ//qAqTF04e7xxoNZ68LvMWjx8Eg1qx
4jcfVXRyOymA3Na81DGq39LAGo4pSr5/L8tWNedwLD8fPwxG0Vzxqh0fV8moxhfV1ctc4URArNIt
48Qi0/LfWy+MuV/dgTV2og69HbZHqaz/3Pz7nP/n2ioIrETe8niekXVvKdbhlWkVb2Wnq2xFAFvE
yCXp7nI29+KEjXd53Mty9U9ep+2uSWLvDibzLpamp6Bm3Mq8XwVr9KC/AztjrlJH76buo72LhnRl
yQhBW1xsxykw3oYEuoLbhvmKBHr9rVq1FUnKa6rh2rhSJLu5yQry5mr4XVuvb7JfCJ+adecC1/It
WQJjnXaPH3MSRO9jz/mRqbb1XKRQFZr7v2sIgaOhW8RX6XTzyQrca20gle1hO7gZ/bcONTbyiVF/
qje7SYbXSkRHX0wob+4hBapK/Nepcun9ZTgmLYSfjpWXH61B3+rukULPF635HnM68Cy90Vimlm0f
8zW00mLljD6WGd8Z1/EYg9q5X6K8T66Pe+ZQvpAwAoDi/vjjpmlMY+eq5Pu/D8VmvPGaMcY4BtVP
Doz5PJstnzhzZNg06t8Ty/JWJdk1qDv5qckGvaAlL/cclq92OJSnwK6qnZvRLstEw5iL1qVc3pVS
q/neCS/iqb3UecFosCaLyOjibVewbQFaMqk8jIGwUdmXzcqs3YXHbtAaiJHyLqEf1jCiexJEdpIM
er82LGYSidXjS5mBq1miYMXRFacgS5GmnLcXXlBxfdxYyipWytDEDAO8PGRFuDNGv0fpW03paVAy
PYEOWQDPyA6Ph/77+OOewUFzjJrqDDXiyTaNCk1QWUv8NrnYac/5BhApL979kztIwhjKukSExK+0
ZlQ4H4Ihwqhzv9cFmhzFsMYpMd0DMv7/Hzye8rhhEIHUI5UTJFBfocpQTYuxcn5vCn88OUU+nR73
vPu9x2VG9xOnqfXvMx7PJ/0FCXgi0By3orkbda0tKV0st6WLZyHvcWY4pIwu0APvc6CElxZe7itT
imukgHxhLKy2lSyzD7M0QWW0jXdyhzT/GMAReQmlqWHF+jlxovPjWaJts8PdFbfwXaAFrf+hauTM
cZjYN3u+f16hvT9L3ag11LSQSVALXm2muod/TLib6ovPKUBv3AAsPDau1X2M8ZYRWvGJEc07TALZ
wuMSJGq7nJLQ20kkT591QrJBPSj8qXSHZ5Knbm333aZD/p6Ys3ppERc/riwV2xevim6Pq8H3ulOj
YeVPEQbSWCf2mmMQZyww+AtjwjIN5ppzQjuMKxvR7UenZbUck9AHS4aCoyYrE7JfGaJiCtMLABms
0YW+upx/rl7xgulDLCvbyX4aUMdV5v0kGkuDy3n0Pn6YztozGEQVlPZonxYMlPGRdSnNjrCWYlWU
/iq1Rz7I9xsnzNqLEK3eqpAA2MdlXM1o7YdSrLooDJwtI71wb0IInt05vSLDdl/gpjCgJ1N8V6nG
e7mzas6zY+8fV1XC4G2IUsmpWqnTaDvqVInhFykS84Zvojr99/EY584KGAMWbIVVONHwKKOUQlUP
fxh1odvwq184vUFmGvV8w36wCJFlrprYlJte6OgTW+JHo0vzWox8CGsY3/ksjA8FrxTqM9a5Ksui
z3bsbJIE03Df94w34jiZ1ziO5Klsm3GNRZFunVPKE18ldsr7zePe4zHdSJLfqnxvSe9PHU/VnvfI
ehkchYwm7vTW1ojDcm9+fryuxysk3Y1JCqyfx6v/7+OPe7mf8c7ncUZmhzVtpwTSDdHDaguHuEM7
IuJXuwgJjAbYMxK6C3GjSs45GCBncKeXxw0TgQwmfDOvorq2Nw4p1gwCIvxuRSW9VVVDdutbk0HF
/Ybed/4UItdY53zcT48bQ2C7beKpXyCXaU5ZgBADih0p5YhHJHSPlWa2fqmdwIceVgZMEXpj02Yd
Iv7HM2SAzsrWhbNyOLOc3BPqq+qkqqA7QdvrT3TU3YkMRu7S+t8hroz2j2dWls1aXnebSNJdkKry
DzUDpn9vHpdmno73mPbi1zijLf8fT3k8ue2ZBDsjOwET65g8lynZ25yBHldTLhmmP+72dwXz7Gh2
Pp5GC2HcpLZdYc0zvEUn427vAsH6iL3qIHt7fLHt0XrxcDpjy5k/wpBVbB5zFy0Wl3bqSIiNuls6
KvgEq5Tf5IRwJxnA/j0uy9gYTn4SfSaK8ai633QjUDn0vi92Kxg7SeNimHO0yGvf3JmFFd0MY0q3
U+RL7GHVvfPKXGWgxgAV2NBuGPQP69987MbfbsD/cYpbb1c1k4mJN0Ttmtn1tmlizRe8Ue/Ethhr
s1ekBLdGtCuSBlg2CAlirSx0woJccVKtkGKeC19RJ07Bp5SfPqG1T1XVZ6u88L74e9V4be+GxBn6
Q+S500LktgchE74mYBoO8B1y/KaFjp3Q24XR5S8bD2BvXkXlNWeuCw8ztXcpPLydskeO1h6eC1bF
TgNh7MxUP7lB1Tz794maAguzD/klDV16p3QLTNY51Sml4Gh6G4GoO3dIEkf1Kre429DLwGJbBVm8
SCYjOM7a4H88u9aid/Sn6YR/PULzQNhk3zkJPQr+Ehlf1rYesL2LOHfRwgnCW+gTQLHoVwVF3ZMg
lGAxxsQht5lID5MqhxVv36YLOckzHH9L0irbSQ4fVpOGx6ATX5XtEu7oloCiwmA+jcFPMWPDd6s/
ddLmn1PS1gdO/+AdWs7XdWi2+87xx7XZOdZGWjma7DyfDjl9v1R9dIL6t7EV3vOIXB+m6pgNzorw
7DOF6N/WgYE2QyZbMbDHdz0K/lH/4VnIIFyd7DJ6oG7fdue4/CdhJHmGe9DhijYHHIIyu/IG51dk
rSbiVdVytg+ZXI/Lqm3qC7iP9CUNiHqZPPt9tJCvdk2zlJUxnAPhZ/uOVuRTZu+bYgC46ehm1fYL
vnHduSQIHoMPtUvOf7Su62NVOq9uZc+bPOF8mWQSnmaHvKguqlfwQe+B6yQ4kgWZbLVkeXKYZYd5
uqWTS8ylwu+nZrqwk3ecq5YuYG/5G7OefllR6j67DhQTWWXPCV9JzGEfdUbza1TDsfFr58o072dM
xndTlSbNsVDvcdpx2DCnkJ6B+lvVU3bMEHCZJIcs+lTWizBHERaVwdlE7YozXz3cl9cxqJjZhH8E
XDhQ8USGdMJAuAmw3gc5vihbdlBpRmtIL4cgMGGUCTyWJiwJweTaMcWhnInnqOoS73f95Ujvnxzx
7r7M0i20LFiFU48mlE5QHqL8DltMtxp7+sjHKfEAlI2ZeM7bJN/MpkwXWdPhwCmePDDYa9szkqXX
gn+eqTZ2bA9PDHzFxSj/1FPrb7E5vNNFhCuBHhsMl+I83gBpDeRX3nUmhvSEMHQ03kuvrLMzZxXQ
z6KKLejAKTOWBQQp69I6mboM5j7xCN7prHlcNjo5pNQfSL/ibM2QC6f/IHIqGFBoHiHuHCPbpZ15
4SHycdbCx2pbloJBpWg6o4EmDQJJmJXl2+iMPyHphU9BOh8YM0RMhMJmkaTmFtdCd5zjwiYb0fuC
oVwsrBgrm1WMG6sntm2KSfERuSwX7WiAYxuhxfnUPTR9T3RftgoXmwOb8an3kvhqpda6A72cMEUe
7QAbMKLdJ4wB5Edk9Y6mAjOfiHyUmL9YUKtnZn3kxVOFEfkbrSvaEgvfqRmKDxCb0/qnRae4bIp2
viGJeaMbrs7KAcZrJCDoGgBxtpmorbJILjBT++rk8ICqvjxm0zPN0w3i2hVCouTZmkui5gsGaI4q
dlSHe3Jz6pPv1ubVzV33MgXHUjMWczs+WYw16Td0xg4Q3ymd2i9jdhO+CnmwBtIRJL685i6ebqsy
Nn1Aw8zzjD2F5ks37cwq3eZ9V66bZqaacua1NXl/M9McLqZJSSURzOwAWcA1KXFHe3zZEmSPqiZE
IsJgAKJ4GolaiWNLLebIaPc5RTFfd4xoLjpr5mNilTrDIUY1++KmHZthDp/SB6eyKdvMX002CsIW
RuIcOBBVVeDvyiBf1p6v6GFaNo1f8DfyLQPyuqJpeGsgqiBaCtZGGVrrrNLRVxcZhNnSk6Be/BVP
UIcLUevX3CaNaiSBoysnuUG/NKD5ehYhItCU8qJKsw/kL2QWeJFY1sO48xI5nFKGoGsONCGwxy8z
GWGBzLV4nZxb7ZTQ9+7Onm6IrI/SSbez2qItGTCdITv1M1xToo7e8I6TVTl71nKEu7DwisrcqzYg
JdmfkT/Y4Rdl0VMY1v/oFDW2p5Nnu2mMw9hJBqe62Zpe/1zOkJHDLJ93ho6Wc41GAthwvhO+deCv
ejGJc9n4fRwsfWSMa7aU8BR2wTotmu9svu8YfRvsHfycm6rFy0r8N+7Ryyjni+02+qXKKE0TFKEk
4tib3uxnoD+kSFmu+exNTbbrgztb8Ea814/FvoujhZU5RVOed+7XTEMjbzzmllEVbu57DuL4Vaaq
fDtGOQCKAhy1nJFu8skwccWqvw46PmTU+NrHgd8u8L1FhOH7qQ2jryBsm+XUD9uimZJdklo/Ycgw
0S/Ht0E7RCfrv4PXVWsBwP8pysTWHByPZBOYD25Euoqf7WJwg2QZVA5wkaQ+MT0c18M06at2UPBN
hQWRiMlG0xrvDFX8SNcXxD96UZJalxiW+ptObG4S6JuqA2/ZZvG09kgAyzP8IbZdfDaTE310vfhp
svAliP/g8iBNqppe28rb17bwr4WBqo8cRnNDno/9rg0bz8b0Z1Sy3I04eW56sAHOjzh5LW9sNrjT
k3dhcFQFfThuk/tl2EPs1rW3qtnW+SBgQQ1xUmlpwmptlY1RUSJUApyTEK8Wt9YBkZB4KubSWgqj
eariWL03FcqvRL8HDM8PbWym7y69M8ZvqXkK88bdIH2j+FB9dfaMhY1EfR3RJmNE21uk1ESCFRYP
30rGwlw8HsSicP9aB8m2vD/HCskccSuxg8WQAFmod4bjPhctkSRxx4z4Hg5Ng9U/cyqqjzny2nCc
TBSyhntKokmzndOmi/xh2j/uESQ47RMG8SvgCmDd26nYljLe56LEBpD3iyBLXsEckBkmcx/QNXMe
u0+f/Y7EE90w4JUzdGzVuuw0ADjnnHBf6FJutMucdgGx6pCVmEkjezu2pb+pBvHO6D051H6Vre0I
QDsFt7yUfve38RXoW6wNlmtXB68m8pBJK0VBlETHuhyQ00U9zGxr/q3tpV/5n05fX22Fxl2YBAOa
2rgbK1gaoxJz/+MGZ0J/SAXWkXKqWuI4jEWYGt5FH21hz6sxynjTyUTcA40P9mXL2yvaKV+C/9Qn
v3EAcSh1oUqg9y+M8fLokj/udTRO+ZDNmNUq1CFeKy44h+LXqp7Pdc/u3VRzj+Mg7C6l+DGIGbgo
nczLWd1H77b/RkdOH6PsktxbCSWtKwYvULGbaWcXvU3wqEJ7ZbnpZit9rY++V77Skf1wnGFY68Db
Nz3OAUQSmq5M5WyKHPZnE3vjPohCvGMNAeb+RAlDudavtZtGayXknwhrmIrG9FzLzWTPf0p6nsxa
WwnpxXJWkKeSdYhzqhus77YlEDSBHMG3atpm/dHNI1hAJhBR4RJW0zas/mDnPUIoXvNMHUioeWYm
n+3GTxBiS2gmAxWPwIwQMxiDSUkvlj1/qp77JsgPqRWdAZ9dZwP0aWLHOz+S4dKYSBE1wx+k8P3G
NyTpC2nYrgppkCbfex274e80yfMTCndjMcQAMjqj+y1Gs8UXUJ9UJF/Le98mJCxcWhNdx2gmR4D9
4tBlBMhi7rrqBCaBYwS7yMaiHGIpyJuyWuJyMdfTZPAQ1hCzj7aJNJ4f8d6kj320VncSiSBit9KL
2h8hSajyVOf9q8hNeZ6V8a5JWEVWbPkrspB2ohHZoZLqZWhYWUiYLdhmsMFP0lpPDKNZUpP8jNl5
m7gTCPjIcBck0TRXRTj2UBVfpTazVTqIm+s2+VkAg8XQPe2Yii5jQxfsKGR7FCjDhZzetDG6QN8k
0s0QVvnIwREcX3cYXVAqqe2k63yUfyZ7DC/WlKMHGJYDrHfizuv5MhJY4diwPEIWIaeMgDnZyZtW
Zn5lsHlFw+ORGERx8jTG4ASrks6lzBkzeIGvoZyLrWf67bq12aDKUE5r09uN+fgRGP2rmRHEGsUM
+6bINpel6tGuTvp9zIfhhUXkHw5wRz6/gqxY6mNpJch83PQnyOyDWzrWS9C/8AtAMwiq4akdHM5V
ZXXi6CvoU4ucZVwfYqqJE/qzNZQbMhIkuB3pG+6q0xnS/02J3+BttsNplQmYLrYPYk1xbHAZPJd0
zRcJeZZXkTq/iQWAZ8dyDTg/E+TksLXS+ca1oWjbNwnDG38t85E7ySg5CUn5Km37fRo4Ys2587sN
HWMXdC3JkAgZMPTvI9c0X+4jsg0cy6PV1wFtpPZD4UpdgXMnFUgTYNd50d4uhzsJ1vgo+eAlMHrW
LT73Ca31MsnUuE31vRMkerk2M4O+V4xmSnnUhkHYE1yPivqpFNS3UzefdVRkZ9Zmg/EZSos0Dkhu
K+oG7n057mosbRQ2/toP2unmSsBRfdP/7usOUvMfHF7GxSv9t2Q4Gw5zxpq0MMjecbkSjpUeJQBd
/GLNMkMl+DaVxVebQBq3GPjTPCA/lwbXp5YMY2hjNkfLMpuTTFtOCX76YXVufcjj+GhzhnvyiAkg
OT7AMFYMO8Mc86WCDH2mQxqgdAGh3eGA/aSIOuREUN1yaX/XEKtoMKBk8yuiAoxR70PdmGvDK8UN
qhtKLvzs70F9x2ABhsn6Z9DL+sWmoblyyR5zJ3VPH7H+zG01PmetS+SrE5m/bUEc1WCJGzbhpT3A
q8Ogt64KzVIotPXK+0THJFbZPwOOWDOpyBiTlBtxYqj1oFSzU9FUk1AQiR3hhxfSE8yjFyJ+kWb3
Z0qT1znA+z6CrdskA23shMV7p/OQ1vMUokc3qs/EgU4Kc9Aqa/+r7iFA8iYEDRxDU8RHAuf3xFgE
q3ts1SD1yhOZOLTJgFUJXsY8Yn3ubEKiIAAtm5ETEkuPqUZ3w3mOyNMIsxX1AOmEjzjwLr7VGQTu
ojo3hZljuUiY159kvBWe7HahJlzENwiybD3i31GLgehveoJj/71LbzOhiAW/b8IQra2oexkZ9pjV
oaJb08AXskfzn3TQ6WkWgEecOFjX7gad97QWctQ3YiWbjekiMjNiSbinpbexRUUZ6vDCFgvTSfQj
yc7DklhbA43N/73pZAQz3ZbmonVSstK8DQt3uXKNKNpZSU2yEqyI53sD7wtP0HStrAymZgMcitAk
hngg58jwIlCsHon6a0rqMty0i1nL6b0r5Wqq+vrbcuGLtF4RbIFFvld9Wl7BPZ5LDjW4UiLsm2jT
LIoin+R5tloFx6klLnomeEhWHl1JOptHjhe0M+15l8IYfLLwbrzpRa4GA9JnWK2Q9NnPPs6vrKRm
MqKVN3odS1xQ7hwAO0/SG6Zn3xB6wXcDRCOZecwgWeDdIF13o/gn0OZWNq58DlLtHGPe8oym1y5s
LP+qfZGz11RqibNy3HLU5A9QT+rFZ5z2wkrjLRQToE0fOvVimPxgDY4nuMRNEdOuJcmkzyNCEMbc
uz5uSBO7IQZF6eAGV8fQJNSC6hiS6cVD0rALcu/YuozhEnXKZbIdTECrCYNcn7Pmoo1Ro5oQGU1a
hgWuN1LzkJLUXbMml6w5tLQJnDshbqrGU0YKkq3qNxfPxXMxZMj0OFBtEodXrqb6QizNK0JMXm6K
bmNLlx+ZAqMEkhnspVUY5j711XdYmM3ZqVCB3d/PWKBxT01zQ9s12xDp6LzlFlOxtop/kcR2t+t2
l1iTjJlYpo0U0P0uy7vkywFZbcUVTa3uEAVEHQbyB6QguQIW4Ze6apb9yFCmiGjX+6X8K1RAeFkD
LteLYfMTh7Mk5oL5ejWvYri0AP+J5oostu6WVBa64ylT2fSnkNhBLCM0Xs3Z+kXUtX8sLW28Ek/r
rFCvilUifJNiLAKMUIQGoW4T7HkbdOXwJ8ZGnFfTJ3Q7ccioORfj1H4nSBOWdchCqzjmOg5//oZ2
ZoBThm+vRibmvdt+LbakvtEZqywFKBFwe9R2QAXy6Nuek34Bf8FdYCN+lm1XfODq+d0O+dIx65G8
xOJY4dh/aU4pYItNaRecCKFE0KKHrZl9k5fM/zPrQnq9ZraYBKVITPLlxjFwPpmWJ7aD4/xJ3CE+
RKl1rGxbvRlQXY3EX05taUDTwiOURX2wSmxkFR1GVtKa8wbdDPuDCWMDUFalnqa+hwrpqP5kkmkL
e73+Ya7NxLM1flezN505pj2R8BBGnF9o6H8xA++3dj4eAlvFDG+J/5orsDqibM5GxaJStEDvCjoc
fPFrejYskU07bIzCu7n3QXDajCs6+lCLiJrzRFWfi8SsYddm9bo8DLSunswm6jy6i95nLHoGAHNk
nZVg/iNdfI+MFLF524W+sBYwsHbdXYDLx51kd56gf50ZOnVnI4cbxmFwHyV2c3dWYLqzUodT5ZaO
JVV+XJoLatN/grrXJ5nrJVmFJgj1BuRNdqddT8YXiTIQRfxKnBPPCICHqnv2gRsRTNC/T2yf7TT3
i7a3gkUxLtDe/iQVU7OpcqAbCfuYsYadPStv1j26/qe7xJ6TRmj+SlTFW2g3JhKy+Xtghfv3qhn5
ZczqtTYrZ1E+7PJMgUc7PsxKrtSHthN9tr3ZOWM7c87yrvmc8G3i+o9h1/DFh+SHsjp301eOU3S4
x4bvqDtWewKCnzvDo5zLR6jAGSZP5cGnHDqJaFUHPQgG58Mqc3WW7YRtjMXGzkpzIwZEh4xB1zlD
WvR+MR7zuv+K4vavmVfDJhY2jlpwhTvkd6zLDZRwFDlALMUOx9H0WjmqWXEEiNi2yM2cWUxU+5ah
p9yi/iRODDwT9UL96YaoXxvNb1YTbcfhou72fYVLv4fM/2zYmdi3xJA6eaKQrAA4TKlKDn2dYdJq
GLdSlDptbm38SAHkNwg5gkbxrQxVvwpWRBk3m7xwh/0g5XSitgLl21X+W+WHICXdtPo7Mk0hGsFh
11sHNpPXLvH+yqZu3vvOAMCTBYAVYfsBl45X2L38VZnbz50pOpyCIEKI1T63lvFLu33+nVk2PWDk
Yk6HJIal71csKCGjQulzXU/VUgZpfyrTdC0a09nEIQcAt03nc4l6YNnZhvNhhNO2o0w1HT9laNXL
g+eTKj1X5hI0pxrLBHth5ewNP/7H0HTCRNPsxiDCatkMpJOyT9wFIGO7AAUSpjeM38UycFiAURK3
oKHzAnLClN4mDJNrUsF4VZVNszegpTcjwSaAxqr28+C/qDq7zixODielS5o00S4NO8TFEzFriXCe
K9lbN2eEOFiOuli5TvcdcshIwmA6e5PeRlXvrHKdUh30onvti0NlltYudJkoueLbqp/NvtKvbpda
z7EJJBt0zw0hjCYZhh5qpQjKDL2rTXdHNF167pxEvlpU1MC/ZLrhJJjsE/4WDN89cehzysGJ1ylz
I7xWRTI+RxFSJtvXSLXluaQxTEpdvqnN8cpq4zBlBEzpFk/VWKxSkeQHo7WNV4oTPrXI3xZuhCZn
BnBCElgEqk1Hq2kAIeJTkGuT6Ns5pXuYpdlLVJbdDSWDF+O8RqWiyIcfv3UBeSXzmIg5pMFLr11b
Q39WflheGTkcKzP7IiPxebz/8UTiyFvnQ1LoC99fYn2RtwBK2R44zco0sk9ttft7CX5xDRNdN9q8
sXVvOjCcG6C/IxliAYKbbC0BF61D8iLxBwILadq43mSqXFdIS1+Fr4MN34ExtKnfiLiL+cy9wg/I
D2RM4C1L9Fed2mIZW5yPaADrN2R5pg/QjwaoCQyTp9O2rZ+K+4ct9zlqZmwn+8BNyNiylbV03E/m
g4g3TMiRFKlLr/HEGV/imxwPFU7FJwiHQJCMsISqptFHc2aFURIdNBX5rWsZ4xFoTJvFqJqbV+XV
wWko8MqZ/jJrL0cnJvJjXna7xoGJWKY7if6aIA3T4IwF64rcrK2b+2KXRO3JzdzjbGvOKKW8KZsz
XIlWVDtriYZ1bTh6IP+mmm+6T4vzXKVoA7lCCslsW9D/DldBmJi3x81MC4djynjWCLnbwGJg6ENT
GJBq22SGrUxZI0Puca+aylE7VZK/DpT6lTyd8WQXo33Q+FBZhE7KjfWq7qnvJYXQa2f8g8y9fbHK
hmGBFOlODzXf8Pe50cE5mKrsRschW7Lz/M0gtDFU+tXSs7/ZgRetnHqSa1iE8y1RjredOE0tWlXi
MCzdrX3/ncLhHQoqwQfmPWRoM5L+uZAFxd1oJtky6KbudU5+21AsiBWtu/XoVu1z69uk/RrtyYkv
NgoLpkgd0brwsEWdEGJjELNlJPwR69DKbv7dxzgrJ15YNSSgOKDZyq6RRBhELXgGfJNjd5eb8N+w
5t4hMa7YdkFhn3Q2/BN5dfLsmsmOBMz5ahj5trNKsueyaUR8PJ8RN+a3QRpbcgeOM97LM/vbF3uH
PMXJsBdCBFdvnPVb012qhheJHvcydhA2VE0VgN6Z844PaqCYLBJyAwxbd3tocvePuHfSPe/m0nI4
c2GaXnqpNb8U2Drzkjg4V9P+wYE1XMPiwb1szzqxiMMS081CaUFeWfU3LspkIdC6tHXeXOjt7p0+
ZvoOuFYZuE9sSSZDlYGOSLL8ijKhv3iS8bzJHkISuu/gFuGHDby7vnPp3xBwv5tc7d4sITp0N9gd
/Dx3b57j662OUV14AIiWLHPsxlY9HRE8puxo/AuiqF+ykcgfo2FUSpAixjB8pe7UesQ1IGeMNAAT
vNpGpAzgw+cWic3tcYOwf2UUlfUcuTC1UjQ1G+lQEyWlT5QA2eQZmycDKt6WqJwgEefd/GYzFwTd
UnaU+DPUBx6asWkvvImxldXNnw78n2PrJR5rVrZzOobgj4wqx4uHpTmymroFdsDHY6pw6a2UZD15
MejNmOZoYbMX+JKdfegTdvP/w96ZNMmqnFv2r5TVuJDhgNOUWU2i7zMi25N3gp3u0vedw6+vBUd6
V7rSk6zmNQlLgsjISAJw9+/be233hvBfv8PpOxpNoL9Y7idGmOBt+YA26GsCJBAGzP+hZaePlACp
sEq4W2eJzj9OilndiWhPeCFJwIR4nJhK4nMuMeW5k1L7KQ1gFwXEIOki8Ddu5DJ/VMy1ZMdSqG6G
AJ66S7RXPpxzyIqvFnMyavEsAcn+FCRxBQ4AzL46j3p5DWZZIDT+XVsqqh9R4T1is6IjbuBiKy3j
gp7dfppTdA11GbtkfF1y3wsTmmCENrZiprnJOXeh+Zhbp6+j57ifmrcm7C6mpmrOyqB9ww/3libC
vDkB+aZhidg69PTsury0y+DW9JWyzuhW2jcb4dg6tpz2tOxNJPjTKi2Qicy/G8z/qe/iOl/eGPBr
taU85wEeYC8F9WJnEpBMwZUP0Q/4q7tqTtmc3znOneZAXz/HIMDedKymY5aSG7O8VSRa94Sz210t
my4exItmh6QWzi+uGCauDvzCXx9KOOWTLapf/6tXdv499Y3jr4+UsepUYLqWLZyXwysNGi2NdbWu
YyQdZfO67Gq5hH3qqs/LVkhhJwxz+778AWJKXqBsp0/LllmZP/wu1H8dL6wRJKJ2bXpZftGq8Zob
WSxPyyHAvItAosyH4/KrviBFKqfOeFgOATDMeJuZoF2XvWiHgh2Ggmy37B1iB7BfZxXb5Z1J14oO
ehl1m+WdjbakmmEVxhoNyTvykvZp8MzgUFeZv+HOOOAWKMUsV0j2amj6d0W7bJ27ozyi/4S8HGr1
Ca1AShO8rpBLTd2b27NOSl2c6Vjhdi3y7/daMc23QdOflk3FCnuFnsY9+z56z1BX9Aj4RnB9BtlF
15r+TTCKrjq4f+dl06w85qcyzk+lGrcjmsPnYtC+to46hzNM/tetTHgoF5wiOKg5j65lWoPB5JXA
SxpYZf9alFn6VGroGH0TNluBIu9tSKGA5BNnVx3glccXuplM6h5ZYUEMh9f7UKlNfkYdbkVbn4eC
lXFI8WATTgligxZxYZg1wMRr1LRDaujAJEgTyVst3ieVLd4Q+jY0lsI9sGjgMob3sQBowpAvDclH
uWKqY1C1GtN3aVNqC4Ja2y+bvJ5cdCTL1KfiB8nk41Occj0TWLjyJqThv06GgYtHIBbbh/M5XdQR
Y4ueXlqNIgYxrNZW9ONPzeZwItZlWVMrOmqW6Zwtp/+pKwZMNM9rHcz6yQh1401QPFinTBtOE8m2
N73Ftw3X5meuQzeENNOspMgokpR5dg4GYhTQbxPN1FrV2csp0lGS+aq58BtdL2n2g0O8QtToxywH
kTfMsQt99Zub1agIHXBw1E+8M6guqrcWPjsK0nPWSLGj+iLfqpbMFoCKRLlqeFY5gQHkjQQMnkE7
bzgnS2Z27msuTWub9Ba3WiJAdlTiXUZv+rnEExokbAAUQZRZUU5kUHv3MqDy4yS/u64y9mOgJOjh
8TRZfnSNGv5+ZpBp0ZZWdRlzrz16KWd8W5X+W2SzTh1TljW1vCJwuiajGXxGxKEqB9gkdT2d6Sxy
/bAYy2M5GcZ6hJ6RdEyWAJOTtDJfUMwc1bYvYLwQwIq+ajg0ykH1KdSwCiRqs9yG8lGO8e9u3kFE
blmPdlC7VpnGPT/RzOhdWDYdUJ8hLuzj372e037qSYcbNDh8LegVFtHGabRx1hVy+AJHHllG7V9G
fXot+VsjWo1HyZSWP/XGBeXdGmN8ahR1UcARlhbnzw4S2SN4Kk6FDNleFLbnOHHJOugsa81MF+xk
0h9MGnNvNrqVh/CifZkDeFV2/5JGdXRN7Qq+1DCAMhmju1aocTPZc8QQkqrQk7/jNEneQRMUR0wg
cPMhXry7Nmk8IRHaiQlepNLS9N0uYdSMCQ4Rc75G6nGIt11B1m7CtPSKYRSwi0IR4lKhPIZhm73T
iSZrtP6YOKNhzfsHp9XCRwYet+xytGNdVlwzSSxmPUXmSrnqB5ZbJ9IhPgv3K3AOmojzX2aVe63A
R9+XPwxIYJPFWElC9Kj7Jgiy96Jd+fGE3spHPZk7MgZIRezBQMgzQRvpyr1B4ivfiwycdVhFF5ID
GP/66r0i3fqGXvebbYktGW8fIfbWa5tRZpDA2JjArHRnGt4HZRGyO+izeCbeGPNTLTHpuxYOLUUh
/r/J1Nt1l4IJqlvFfC1H2xHNN3CEb/bWc10InTT237XIa5E8JdMhhxn0bnr1J9itc9xQvnWH7Dmb
suHNVOr71Aj7CgsYjns8areEZqTfhDDx3f7Jg0n4OnKG0DGwkeK+26ZDj7z1n/p5aMjQZFzjCiBB
1Grdu49PkVGF5QWCTpPSjexfJ/IN72io9qOEjPr/iSH/gRhC5t5/Twy5fv3xFWj29681nJAc//p4
/PF//ie0x79hQ6T+F8v1kFwa+AIcmBy/mCGW+ReD9ofnCoMZoe7o5n8xQzQh/uJJjzwvW+ILAlbK
m/0VGqJBIZGe0HUaizrxdawK/l+oIeIf8wNdwzSJg/AMPpykW+7a+j8yQ4YeAlIb4J4OJpjMTYDa
4VJjpkhJBCB41iOTPWc14Hs/Z3nfUWNSh8IwZwpBrL1SYCZUda87tNEYd7/Z6tvfHct7kY5Bkf+P
vMvuRUTDg+MGHuXvmCbz57NsIW3X5Th5dLn/xDQxZ4QlopFkPTgMODmIxhXTj51R0g+aneh2BK+S
esvNtowfU0sRIRo/GDTeC9WdCuziLvGzpHy4+q/r4Lv638HP4l98MvnPR86ypSUIYxfEQ0pX/OOR
k8jlA8rUIDLIbdiznGeVTLM6NDPSpiP94Kqq3SCJo68kWIsGCLsM0qY36IIjRo8mPACFilapR/ZQ
R36MBeIR+aX+miXGe4QNrHernxUBgmmFwlUI6xG0xkPLw4SpEwBCS+ZnFH8BGifKPbqVfs/FFUF+
uXFl5GDFM6u1SXG90LHvqQrQY2R/EyJALVvREjEHqPloGVceIN+tFOabL2wb+kCMHbAMWIUquuYe
Y2o3tO1G15xLDASATB+iCWnHXQE+tZtBTe9m5N4nRrb1v//qPS6AP331Urdg53Bmgsgx/oyzISZs
ICSFU7MkiWCHiUanrDAdxqbviNTjGFaj9jR2JAA0lrtNDPebKKMexTK1mW60D4KF6VmNAplfS4p3
N6YU0AP/MFCy8RCtlI5+MHuXf1dSR80C41rmD1UzSTddGL6V0iiX6xrhR5M1nYRHtT+hO7BzK6ax
tqS1oeFWZoFFoZFV1a4zrJr8yPzoFURxm2lAsLibnGt3vHZmD2TCRxgsiAeAe5efSSaMtyPW8LWe
ygQfxvgRWgZlI2fCMYn8YtTkeMsRBg59/xr1eXUYfBiNVTHexv6Iuhs5n0F6dIhweg24Qa0Jlr3J
ZtQvdYL8khgZ8op0Rvrapu3kgOncuqNtbjKCdNB5IQ2zg4bUefEcxGHxyA37rg0kFCc4rOkxpd/y
geWyFrjJPmjDdanH2t617C+sjNFmOePJRCGwEf0QXCxSvmFvq/u/PwWMf3UKOCYtMHCHtimcef/3
r89RHsz3iv+VsuKBUqDSdUL+LmVoSLbYJG5m9VpjZdzUmtNsWQUVmSaOxSjeKHuQu1SBFGsgg9d1
AhIt29LpapGXS2OtVWYD20f+ZjiGdUtJvmkAJG9DLf8PJ68BJerPJ69AnSGlwZ3Lse357vF3nzxv
WsLgTUrNrI0vBE/ax9wr7D1tj3wnCfLSic1ZQyUvjkK3iF2cEx8IUDlPGAsLBQmwzxRzeFZNeHnw
i3heiE2O2xyekU1VDRZAfjjHcnoFi8t83YK81zrIhh3ShBNQFuuaOfLh338fYr7b/rpJz4PafDeG
H+G4um7qhgEjZr5b/91/ZWlC5SRocSEVqPRh7dVTgqYsJqvO6qgc2f2F9t9nXlBIPUHXN1diqjBO
ET6Acg+2kPHXPOP/9jZszgPUP34kRkPGVcc1XW7Cf74N84Hxm+GGW9vjUDN5tRTykgn3T7Ri8J0u
vR/vuE3+0FrdnvtdEDdinAOlBalRwzJf5pDG9Q7RXTycqolsVc0oWoSp/nkyrIGcecul6m5CfZT5
Pp7D/szK9hEJj7c2LF85HoRaBT2R2V7zn473P51FFgoOhj9bRy3syTl++O+Pt90pVePlYXQWDian
qHqlNMuiKzzEUewhiKH5Z8doEOOERQ20GJqlRKzX4/fQspx1ws0ctfML7RSbBl7N25Rq++/PCe+f
vgDOB8qwqCH4hIyDf5pBJFggENbhWghi3KHkVLwlbtOvCWx56HLyoGtjJ9HyYUBQMY47XW/Gk4Y+
d9c1CUYPfUY7D/KRllZzrco8QL44J0l1HfxLMxUPJ/vNFZrxEDLBEKXhm440BCmhIKZFHxzKcNXz
5HpjRW5g91Hbkbw0QmTvGVKftY4O9jSiD99JyYkQOfY31Xk5KhEg0VVlo0jthmzbqJEDlNdwKbxP
pN+nvC9hao2ltQs6AmqBhdAnxc7HIU+bXURJnNUBbQvPPPl6aT9Bej5NJIVdBIXZvMDMFpowfWZW
rh094iaKd0mN3C1D/aO5+DBPaAaDa4PMjfv0meouVp/R3lCRsA4aCxL6N/mLlYkA5QBdrdi2mpVt
dzejNUJCMNL45o7xsMbzEu+r3Gr2Lg38ljziLXSkFyFrcN1TvjcIY9hgK9r9+y8dPaDxp+vOdRzJ
9Mfl/BSmdJ0/3QoCffCQAIXME2qHaIo2SK9QbiEqtpCCmQs6JydvnVOUGM7JTcuvWq9r2+X5NIgw
ZcN5pVHFSDZplIEpMNQvJIuE584pWnBt5d1NDLwJtUXLowB4m0Uk5ZaNU97QAFjPTek9luf9ABFS
F9jqYOZB9+nmP1vUFB9hEjNAxQNTMNHgnh8H7RiMGcG0yhC7qAqaN1dvWONFSFIoGjRvNKTkHoY5
qn3w7vAbHJAJskCSOu8FMtyffErX5LQW5aMumrk4L++20lZj6NnPWZrazxjzm21VQ9denqtjZT/b
Odl99AsfyytIGUImqQOZWnYuD16U38kL7q++mXCpszLeWa4R3zByJzcaHHtw1SmaAbaWp5ady2aq
OtAMgU5dUZ9+c0AKQ2FX07ZYAFVy5lJVvuFdgqJPt17G8BkPvnktugkz5/Ijvbx7TRQD08km2Mpc
N99E7/R7mBMBJS20Wn9sTgo8WVHPYZktaT6pDxlIliWwB2/YZABv3upYH89Nhr5z9OWqmSbnkwkW
i4p0NrXNpkTHp0/GdfslGTH8kfgHw1uISxdF4uJOI0qsOUkHQrR9n0ioJs6w2QUpMCsA8YQ4SFXH
5xaQ7RlA9He67DRgJjs9uGGKZCpvzR0I2OmJWXK3zSgOcjUM4Tab5tt2X1LR64MCoQLhkq149zPY
dj0QEYG6+h2Yi3bJfBqS5rwZ5XlJV9xJNqgu4T+TlpzTRXxgwc7XLLfpvTLUAfDRcFj1Ebl6MQWY
R4qb56i383y+UzQTNTxLPsLUF1UY8pK27hcxGf3LiHHyJYnFFxu0G80BttxI6HMwgbY251fomdVs
UxZsW0LmtFiXL8tDOGq49JQwj8umIXXtoBwmqbqTyxcVJ8ULr1exRFBgiWemr/WbYCbhmElNR0jU
bwTz0u0l9HXZ51jxs59Y5dOypVrzp+bk/XXZ0jG2S/IpN7QYa+p8oXZdHgK8RFe3qrVrSxHl0oHX
JzaahE7Xo3jCDIQXSg8Dbw7/ab+8+o9f9ua9JlCbeGi+2qEnbk3B4Yma+NIbgsMjymZuUEw7LTLM
t2yio+FMrHLKEBiaI0N6Sm1u3QZPWbdW/wgR7UOB4RkyRn+jnaHRRHOcW1+X1cZBe7XBVDVPRMYU
zF9UPEOZAtc9IVBDPRLSgDPsE3Osmx7Sbf9jEy4cGejzgzaeazyLlwR186+HHpfbOhz4qlDq0eAb
JfLxZbcfTVZJp5ybk008xYzm7SnxaJC2BE7RZSBzapTUsRkCjIkjO1rXZE7ojWlef21KUlN81TyW
15LvXt6cId/b8xDoxLrxCBwZnC0PE0mW7yoMBm8dKOGbKJqPvuGINfOWydayT+qpvexr5lcu+zq9
+7XvX/zevM+fCmtthKGxp7Y9PkK00Fgx0oqZNpvLQ5XwZbQE0e9i6EW/nkNcHGAgRjr7x3NY8gt6
Ycj5WrKHUUdxi0zG8Abg9rJsLQ8EkgabnBrCvgJxdrT6ZlzVwhkepvJuZBVNcJzYaueHqqz3Uu8Z
/qqAAM0MV2ZFgRkhWgmqCKrVfOgg0AyPsoi0p4oF0rJla0ZwzYfiEvS2ejLgkLWiHLAaBmbyGPpv
LDScJxXDBFgXwKq6Tk+vmaiTR8VfqKU+XRO963ZOpM1F+Dh7SmNBlIWZavkxrKzfxqjLnpgkGZcO
MU+WQvAF16mdzU5OR8TYe98v9F2ICGpdTG57N3vV3rP5p+Cc901JyuXfnp1YKK5z6Dm75UXLDo1O
B1ZdItH+62XL89LU3/A1W6fl+V9PiV7f0blr1wgXkYvVUX1yw8p9KaKI/mvi35atESYX6XbTuKOW
5bykGBAuul/9PoeN4HudzK3NwHwva8N9aVIVbUJU/nvWhl9p97tXegnmrgnxLE2xO76BssgQhVbZ
FrTn+OZFBJ9kpJKS3sRmQu/8UI0BaLv5xZYcD+jltaOZmfkF4by5TiNMKkHZOxNFEudCn5ZWP2tM
kI7u2cILfzZQIj0po6jslWTuTr/itjwFYVduTazNQLbx2XrxII/mzBcF+t/t2sSstoRUDKiZ/Orc
qbDDWc/eInDlg4gDJAPsRBjVvxpFeZbVJJ+Wp5Z3U8V0z7LaW091OfvJyR66WNiEL9P8UyeaMzeX
6ZoW4SFq4W7VmVe/GKmBvSSTwbaqyualraX1GLGGLVvLK1yDsGafmsCh5z1e5Dw0CK34srxieUqF
6ocNfOuyPBUgPzzYCcjVZWfZNj/9jE/bKPmwu9HE6hYAYsGPcUs6l6YaW8tDMtC3T2smio5W//U5
DUnz2gmz/vDHc6aRr2NA8/eqSFkv0xpG1cm6hyqVi3Ulr147ex6n+vjHskUaR/VK/lkcMS4tzygC
e1cAgNFXudQ6+op/Oulb8UI4PdTLRGCwnafsJULGYwRMdsVBEy/x/JDHX3VWrqYHdSECzoQZJuR7
QsM67GTfEv/bquhmjDXJdcEtzfLotjzjFnZwLrG5y8pwHrWqT30sGQzmLdlOxj1q3peNztf2uMm1
q+uTftdZ2klWacrdgxY2LPlR7QMvLNeJlBhpCN1U0vpMBUCiqlanSQwRYFJ/1etSXknFllfRmAl1
H9VtcRHJqzE/LD/V3KEvLb/pF6aFO5IrrgkEpl0Yxghhvjhe9bOPIZqi8wmDS6Ky5kEfEKkVJATy
dQBTrf/YljHuNCPga3ej3DnFIqQJAQ/5A/4w1kkv6Haxp4KPulT92kVxQx+G2cdoYApLSon5AOnj
KRsalF1m5e+jeUZiO5P/oqNSupdas6tIKnhCakT2pDX0WAdRu9kMss+EIK2pybElCEKrfM3l8o5R
DU9KbIdSU9e6KserGq03EkHMDRI8LEWtpp5b4BUqoqvsmAPOl5HsyM4FX5uLZ4AD4zEPzHgLBQHG
VDY8Yj7FDQ1vvc30yDBWZDZf6t4rzoZdIZkU9dZITuhb8/uYReMd32F4tLx2J/CXblM+Pso7Jqnk
ZW+KKiaxW4zNaiw6lzZ2CBjaKxFfq3wgUWAktIaELo+pS/m1NoiA8WGDHRuoIQRyQSEJMok0o4zj
q0XSDIKoNjsUtqfhe52/sqYduktBr5zIvCh8gujy5EMSblaUpjEVW+gW3KZ8oFgijd5v2qu/2JFy
0CqB2X/YuhZvct8F5xSk4a4KUSdpg20+yeHHgmyjiIE4oS+iO7fl4QSTZR+jxt7p0nKPqKPlg3YZ
AVnEhnpGy+E2hVRoxIBqMOzXWVm+sWFnMIv6yStOywGjIobIaiT0HDflawpG7tmqaOPNW+hzxKt5
cAa1AdRhP7AjiVe/sRJSXrLqEplkEbYdxbNj3mtrqhPxU5f119wr81fMuuO6BtS5R4xv3T2VgGPW
CDb2mLFfmyz4mKKS/ObcQy1pfwk6J/w25agHI8s3ztQMWE+TJzsyV+L8QqFhEQQzYYbXK+aciXkK
rKm+aBbt5MyLrg5Q2adgsB9lFJtv4fiqCuqX/si0DDxduFcpQy96X6O8ZUZebXWci+fKL+Kbw40u
aWm3kdOBBJgwnZWj3Ow1pCO97ejn7PWsf17elhnERsNA8wJ/OOYrJuLLvfndMOHINqNnA0EThbgo
uLV28QEUL7x5KersgVRNRwwmmVJ8ZI+wWIykbYb3Zoo2eKKiE95k68CdGYTrxD9T+mV0ZZlDeFTT
7foG8WNZEG8Y90edsK5XvQk+ZCGIIyCk60CMdrwbgdzsm64sP4KioRZlVdMFo0a8Vhn/H7Fh3FQL
+grSFhagIyIU5ynQqDGC2O34jISJyVIyTfopj9UPYBPNBXruQw9C8SzyKKeviSF42cQs1+2CplKb
mNbEaAzxfZmlZQC+D0lvU1lk3ZQTuiXfUMPne3h5H7VpeE+GrL0nfBcUSKKmWS+byw4fbR4BCs33
Mi9lu9cKlwEJA9AmRIiyz1IBO0XrNM4sULWDKMTnUNuHsjBhlGTNJzBldUZfjLaKZcWFIdpd9bzl
BzOVeG8Wk7bFbJN8CEJ0YNvAj4QN+2ZUcuJer3TYi8GwVRIquy/z5gkr2k1vwvJl0ItjMIWYuWpI
xFqEiEX0qfPsNR86bONXaRXeS3VqCQY61zR746CKjyh75jOLh8IKcbOM8CqI1WCi2PMmlt4DRrZI
ZXErzXqYXiUfotRLCAZBTuuH50oEUGh56rA7BjLwEcHL8AnVc/QkmggHlsHga2rQ2qkHfocE5BwH
49znOP7sJgx+4lZre7v5ACZ+SGtTv5R1/VHQKzkPjqTyQ3+aKhkKAXwGm9ZH00yIB2mzRFMNhDmK
yq0vvpM2l+WnhIF2HVAko3/dfBYYze4OcPkVOgx969lUnmGWodUlO5VLZCBHU5nbFnXIZaAdfuGK
/BlgCtyRQIrGxsyFR0oLyVcIQ+lJ6al+oLsIxyYXgIjH6RCBSMOLJjr0YY239gS5pLppVbgNHLn1
a49b03yQ2jbFVsUCjbVu3uySfvJPJU6GeembbnA6hLs2G7jRIxHKsqF6xxn6LYIPRwCbP24hiprn
jOlGAfkPjY4zpz5mR2KR2guqLs7geZ6WGO01nSgXlmSuMEtac1qScaCdcLVIlo20ZnRvoLTSkOCS
ts0GB3K6aghAf4I/ET8lGSr0uu7uFc2elYUWgQprUuylKY7kouqXZvCyV7f2mYrH6D+TNqnBHxvo
vurwhch3dZE20YvjfCj/2PSm4mKkUcl7Jdp+irRrUUzDD/W3H4LS+/XMvCuQEYNhKqItygp1b7p2
YiTtc7LhgtfasMz7qDeCaVQ27H06KRsb8g8xbClDncN3gC+2gAFDFB3hUMVrHwpn68tWP2W+lRNl
UOBlQYqgUTeZlcC/YwN+ZiWtX0hOinZlZdR7Er5QN3WQWjxDpC+NVoUPi1VTjp+Fqic5TA7MKWY5
DfJpnQs8SdWJ2PS5nNcGZ0SK4hhpBtdwbe2q5HtTp9EmoL5+ZnaDID02qne7CsMDRu7hujwUdqmu
mgeTIaKevEm1bN/KAcWlTIu7ggh+h9Dw1TTC0+DGzBZFgTRNmtPaciqEgTngAbzUzsZQAT2ZQtO2
rF1aAnNsH2O9CxdZh3QawATY2FFuXUd3NK+T5pp08uiaUkDo0wiuAE4uiWsf9ZBenOjaXAvSEU+J
joh3bOHXBFnVnQz06Jy39VshutmT4HT9T4wn5UVg2j/EnMx4VOxkX9eNe3Il5AJM0ZhuhHs2PTva
5aYXbOPO+r2u42YbF9T63QofSm/PvrPfWU0hVKsoMEop3mLPjQ5hCM5kHAqHC0zX1nmFDhB6zsQF
6n0Jy/QTo0J1hv578wafPLZu+IkfOv9CH+1Kbfmp7A2IGx4DjVkTuNskXnKLCvU8OvUORclHrtr+
pCyrutOWwIBqec+IC7fQFqtPq+zEnt+FEp4Jcc1SbjpDiJovrbwv2LfrnTYpdUzasbtVbbixRpYA
q7rIsSSx3K8yCzePmK5icJvn7McEqPZZV9k9ROhyFa0OJ50FLZSzH+js1N4xcW9iUCqOjpHOqU2I
5LhANHRT0KlAP4fHsa7GOyyfMsqeugEew8RK6kzObHACP9zcl4e+qa5B4jm/+aHxhYLLN7+y6zOC
vHFlICPYawPcrBp6wrmL8uzU2AP+gBmfnIQ05EaVjUcm88cAD8BxGGWE1he3z+ioL9pQjoce0ekW
LDlujd6aDg79QL62/EPjPN0bXojy28XdYeXzKsp3zZs1V7SqqT4p+Tl6PiIxWNhMXTAGr0RGQBax
iuE18FxAJCq4m6oOznRPFIu/riBpyCZyXSbZB019vhgP5xuda4kB5WFM0KypYtpwAYxj2KbYV8Hx
1W32e419vCIKYpLyTEs0mrm+rYukMRQ5kzqLALoxyVhblcEmG3omaXymL173ZEXQXWTaYzTS4GGs
l+ZGnWkMRV1HiqzXuBtRkOlrwu2/VWNxcQzZnYsIUIKGqd2YHxoj/EBPRfExSAQXZNIR4+wAYjMb
iFd+i0Q/IqUZSIJCwtA134eYdC4w78R+aeJgCMmF4wWv5fzAEf5NqV67RP2QH35NDz2rbnZI01ls
9x0QN4g75E52cu/aJolr1jtmoPBaDUyrWPpkn8rVkpWWe/eh9jCEGlS/jHqojsTIfuvQHp6Xh2rs
rQN+hYNvTdHT8lABKmsIsz0UM8EFyIUHMaoasZzVA5BJ58lSmbc3Gk9n9O/l1unIkdQnH1qwbQY/
qelTrIvOAFHyjSGEd9Ws9pm1HOOLLv17JjrSMSnTbUJ/7E9FXvUnV3f6U6oLWv4sINd5LFzq2Hr9
ElflnipVss6asTj09WBvQbxbtPPbDhFI+Jk0RrJL67TZWyOoY6rgeIAamRHyRRBXIaNT3epPFlaG
U+HivUYP0++qxtiFoJFuoQ3FXC9wtFo24eAqRKTj0f6LK6gzOeTrU2Lnu3RMaBg7+MYT2dhXvckS
zpG2uEz0076Q0lJYc5LWdDUsGR1UH8PIhGZ3wIZzzss6uYwmK1LRYbCU5j6WjoNAoS/2pWaiZAlR
BjES5XB/4+gIs56mZ0C8vWW1KLa95CUbA/NkZdiWrMnusRjJVYpJ/dRN6EaLWV0yksK+CpHWrWLl
b3AcVl+dcWV3HfT4jDXiyFVEGzRGAeJZ53oIMFr7ibaKmDXYfnU1B6ERXdThhtBTku7bwD35RIEn
eu0dZEMzupCVwI8QihPReodJsQRkKe6ciohGiFuIZ4eJ0mmsB+hGrVrbUGuvnsvFyUrn1HcEpOfR
w8EVfun70YXYDzcpCtOrJ8sXeq32SYYNBPWcOLxB8kUr4uoEuIE0LZKjkHjSzRLWFqGN745k1lXi
A03t2mDGyP8RAElbJXZT7+JAac9NXAyPzLdLQJX5Z14hdwQR9DFMdGT6KHnG+0N3nezNquriJ91m
oUv5M6DaSrnXJ7XSgm/J6sZHaF9JHKXD/KM3g+zQMHIwANBMgaWd47bVntRQA9gr4j0YIIvRqLYu
nikU568KDhg1dJydqGmsqSmfu1k66+JBxpoYYR/3MPSno878deZgR2PKMdBUu8r16ctoOcm3+Yeh
AlthIqxd5wVlkSko9WfXQ6Mcdq+Omwz2KreHe6azip5h43SC9oC+u3OfdsPaAP/O1dZUO1Vp0WuN
qPSMqP8jb9Und9cCURLnWoXkixzuKT2nS7qUDKiYjG7xJfUdmgqx+aq3w5zVROIwcR/hjeRmbrJj
U9EkEID6UCOsSNXB4dWryXoZqlgcghamOFxc/SoT0hpRuyB5Z2WyJvSYYrmN2Ssz25Ui1AsaqcKK
FY2UfkZ4bDrRe2eLO27cA60hsKs+9lZvvAkRQwfJCFuOjVIdtJiQgCCbul2X59bO9yd43dBgwKZ8
byzcBJQl9bvVIAQqOh/ylU83LxjD5Ml38AmHtTMn7o333rBvzUQAre6GyVVX52Ec23cz9r8jj2JY
rtPZNUetLyUn5zRGmr4i5HwPuyLjG67WDqfjlZweEsECnNx+m69bGnCrHm9cN8YCK1tfbsjdQZ7R
aDZsRSyeTY97184IjeqitFxN5DXsyjYm86htVzIZmDoCrz4Y5dGq3RJwnB9uu6Q6O60gm8ZizFPi
3qUManqUv3tJDSDRHb554RVdTv+N8/ibqgrrteb47qECB1DwnP6YDlGwKbLs++CzSkvsmKSU+aF1
6P9LdL1Rtsu0zPkMcsKVCuI/mKCU42/E0TtBbrzX5GFrDNgXS9Aj64kIeZURxf+uiZhXNN5r5hXW
LkcFusaA+TA6LfuKmwD2shU313xy6Bn0XHFpoNuvRA6n62IshqeA1ugurqfhKYw+baLYHtAtMHK0
OXCwZZ2vjHwHWb1E7xSol8T3Vjre5nMBP2GdxtOdMCnnKymw6YrlovYR6Vm2rou6fsXohkfKscNH
p3OW6nZ7XpaQNcDJ9SiLBGlSkt9J2kpIKbaYBbSmlexCTX6v28q5Z8YUXxtQpXEoQji02V74VveN
oRvde0WbH3QYpt+qPjHKBAeu1InSGpSntE8C8iH+L3vn0dw42l7tv+LyHmPE5wGq7HfBnCmKir1B
SS0JOWf8el/gtN+Z7vE3n733hkVS6hYjcIdzrgPRVwBV+h7hteCH/m6gMXj17V5bWCqc5Wp077ux
Vg5qWL/6VG4Mz9gTErELBn+6MFJDX5A8yayMkLFDXArvUMFD0boPQ/Gcqx87DdxryBhWXz8iRUnW
bVWHT431eYvMAAw9HATHEwpid5zpnuIeO9PEf1MUyUl3gupojj7EtilnRavvHSGqt7ZDjcFJZyUN
PkRwO1Ie60vbWsmB9xslWxsjD/NsnHVemcMMwo5suMOmzILvXd5mJ9HUYABao9ugDZ8X/YgapCIm
I6FyXKWBxmiixJHe4O45qs82ESaXrMc+P1hJ+TqN8WATEhnsth9aoNhzaeWYSCCUDH3ImSCe45eE
U3ToFaT4eVuar4Rt4kswqNGdph9AMUqYvtpi7B8bLbTImBUO6GHGekBSmhP4RVgZo0+3OrjhWrUz
deNYHYY5FJ3owcp5rjfeBdZPcQ+Yma9OBWFK3yBqGue18MfXwFFJgI3Uba275lJIoESt5Xj7zu6H
F7KAeUaYlYyhZ1qmwUYvmSyYVK+6iNw1KDHtEFWBpBjkjatA+M/UoBCvWhuxeq5L/dUf6AFItT1m
Smy9OD7sjVH53ods8HFztHcM6dWt1/J5dMs0e6gEcgTI0aRS6aF/gStyHGPLfrJ9vo9tJZptHYfV
vSuGHKghru269+OlaH2qBjyoR9qK4qlmiNtjpH7pq0DsfMtCVV0bOYmGk0ojGt9ztzTWbIv8Q4aq
ESxdqz3oxCHPYtbGVy3SCRh2z3ZZ9CBoRn3t5EPz3VYoCkcNnLHvq+PcLoMvYuvqT9cSGGlq8Z5I
qLq+gmXe923qn9qvdqGfrwjrmALBHXkhJKCm7mjlEgtQtibLp7/0XYQ9D+tlE5ZPhaADiadflREu
kswNKSHKCC817uMTPIFqmxYF6mOtrH+v/OPwQ1WkuU8scl4wZ3ofpt0+ekmZvABNphDXF+pYkpdW
aemJRCKGSE3kP03ZJErI0R/Y/vEWVCValZ2eEhwpLKpLY1n3vM15BEvmviGE+KLr5qfuZPGORoTN
WT/gTsd+OWHPdTyIziSlhR2DFumFxW19H5JyvIsdSGZtq3xrusx6tNPsQDoIs+3CSB5oKcKDhl99
Biryeej0szGFTDBmKOcFE5ONsLEGwri2d+MkrKjc9D6wtWM9aoJZ5YBL0jFi5uLmODOt0LzDDPPI
4pq4ET0CojBNKkIVbz3pBmOELyqYsEKWkvB9vL1YCejVc1zH1rUot/RnNigBpscaY7i5khqwOWmf
D4PUu6UAmrGFfobo0v/0rSS5lynU4SKtMKOChIU9NguV/mwFqLktKksW0t6DJerskvnlc5IhAhxS
m/ei0Y59a2oHy4mCO8d/4RvnIg6QwzpverAbdeueCkyImDxD++LSyb1mVGnYmNPs7PkEZGeDwnLZ
cXJG56Z6QAE/Lhp1IhGGdoJiB5XaYIp9Lzy48QShHGXGvNiOOSXkBkvMKpN3RMd456GHgUR4kwYt
XeSryDWTRSKV9OQ39QZdGQqAaZk01L1+iWP4Hvi5w8nbQk7nNcBEGbSchWJGUkelxxRQt4VCZgMI
ZiZq7Oa6A+UDJxwOpD4dWA9IfoCkc3tibd6nu9D0mahnUPfy1vb3IjbQ3Prxhh6wfk6aYoGAJNnE
kOG3sBOfKEnG9+lKFirD7Yo13WPU0dPtyvQj2wFWIR10uaJHs2yltX/XGJG5q0WgLFnjmM9ysGGm
xNp3t4oiUH/DSgIsXdqV2u+sJdOo/gPDEfNTOGYPTNydJVlr5cwn6vSgRR0gC0X/suO+X+Q0UQTk
xNpV53AEtrd5NJI0e3ROfosLVeMEOM8Ec5VNRCTyjsx7MDvs3P2oTfa3C5KTmRKooTg5RafO8aRz
ZtT7cl8WX3rCxs1FdbBri2mmCoFiqh55vbUl5GHUAFMwHw1MRPCWecAE75+0nNhVMsoNWmXZPnQw
s2BUOJtK9TaRioB3Fnm1ccr1fu74KT5w78VUa+25jR1III4c5jgWbM9tTm4cmKcQBRTIF8iddiDJ
stM6WMKtwuE0cpzNmGMB9nMpF1DBxIXZHDGAShMZWzhPMaN95dzQ5rwizBdLzUYemFtp96oYD5Pi
D3lbrC8bpGyH0cAzMmAee6buJmnSpAAh7sd5BmzyEhldfRe1QfCgWRwbI01ucG3HKwCVzAhDNT3B
VrN2DouHleYY5YPwVUq6IG6/CUlWeRmZDALjHurGNL2ph/AQFjYrP1UcBSu377nSfCaKlz+Yeqqv
bVknMyMYGs7VY/1qJYvKNdxXiv1o09cAokcGIIC2gxW9Iso5MtdPiNyKjShqbx2x1H61dZIs2CV5
sJmj+pvdSmWnwpmC1D5d9ZuI02sv6rnlW8HC7mzviGrDP4YM5o+3m6ovJEDk4DzAM+5ax3yLe29N
PAi8qxBD4C1PPbb8vVnLe/M28/G9XNvUnl9vusZ/9zvaYJTJA25TgXdjNeKxx7AQ3VHE1kfgZz8u
yOXm0d7uBEtTWfFakbnPRiduLPbmZb5VbI2JjRaMry7ThdEYgvdhiJCz+Jy2MNR3nJ4O0GLgVHn9
LKBA2AijFvcGi/YzqOm12tqc7MEzq4umyQgdNqmP4MA0hxjVJaNfkGKABq0nt4jLhdKlyHct92JO
x+/bRa1jJ5zpQ+AvclEeSTTbjLp+/8eMbtpb1FIDwRbEdr5Vpa+fK1feG3nS7263bhe2ZIil9DYT
sQrE2Fh0/oNUDe9h6L+ixuzgOijuTuODxwpcP0XAqq6lZ9WUqTpj66hWXt2+hFQ4eNGdY9JCgB7y
FkMIa1RRFPOUNuqPa1jR+xWDCVKMa4CuPrX/gfoc/LK0H2+3Yhzjy9jDElS0yiXPjfFjyDCS56b4
qgr2HE0Vw0hQ77xCaOAEgcR4pmHtDLuxdhMAn3iK29XpTqcTBw9l/saYJtINiEK81kjTbjfjTn8d
8C3ca0J7MljuP6eJYiw0w45OwjCJz8gHiMmatw+zuIA8PBjlIUAzNeubBP9ik3snwwrXt0OAOx0H
UABEizois44T6aoZE0hGVYmLlR7wqqjIhQUrwCeb/TRCwVh57UT9zcEHpSqd9pATBrCxMFEvlKKq
nrCrq6tIav6qganxVBbwROOBEaue1iSGTF1T26TGOdfRiEeaep8aXkCXLes1MQ0GRtgANbapA3ss
Kppun2O1RxDi6y/XIqEHv9+H4QmGip+3q7SxtfPtohCtmPuUzzT33DdOsSdhzwGqsB3El4Obbhtd
759SdIGztDUIsmzs7gk2FxE3dLR6/l4K8yMVWnQlN0Zue7btK2IO5WtnCmqDNH2sWhcyr96Q1NcG
d2RimpdQE/JkOdXydiuP6BilOQWrAOgbeT5bloA7V6F+s+qSvFvc5Ghvg35RNnxy/MxpN6k+dPfg
EO1L4a9vNzqZdPel4iEVK0hpyadfwAs9MeVS8LosBKtVP8YuH5T2x0UqDeAEZdBlG8cRm9EgkqSu
xnJNM2O9lK04almt3DtTxMUg33kCyaqIYXvNLQ2ZKAW0gG2WYuGQ1B9Lk1Hr/HawA7Kr7G7XbofB
27XbxQQNkqG7LLFYQbdVi5ccf+CtSeegRyLNP+83Wbv6pjF866b7TTa+FCcaDjFOWks7UrEiEoJA
VqQzVGw+nZw1f0sOc9SEz2z+v1yzqj9V8zMElOPNCg/5EiABFBHqa4hNfmGBFZnVZS+P7XRxu+Ym
6Y9rzBlXfJwsdq+R3BVuJXe90H5c++O+wsB9ALgUTEB0NOjdj7drLUhxxoOBiUhbbP/44e3+P34t
mP6Vn5Kh4vqYR/74ATzUcKn79KB1VfXkhbrMwfJBefB8M77TzXGfkJj76LUye0gg/Lkkz1bMEFap
n7gsFkPd2yvCnudGVG01XR/WhvCSK6UohpXStD7c7pOxtfsu0mjbqkifeE+ddWUMydkpmwKbNyty
xozv7GZr4MlFeQIt8umkANbQQ+DbqX3tvZTwft0w/mbQTi5rgCrA3SWRKt3IhhFd1+F20Tvqj2tw
1H5cy3l2QEg9hkq2ONHu5jsjzqtz4IzV2bEa72SxNmfGyHAnI7LeyTtrP9ZxscZSsgRiQabwoLgL
em3/m+2MO7b0W7c2jeewTsrdwC5/7jXcNJy0XegU471D8o7sm/eIF4qNCa69pMX8bQPEOYYYuGZt
bCRr2fTeSe+yFxUt3kPvFuV95xJd6jj2Q9yx03ezfN4wHt07Fhq424UX4sPinxP2ULfDc+/rMD46
JTkA+1LWCvvB2123C4sTH/4nfsNDKr/MNYPNeqNBQPjnhRNWSjILESbvZJfrBpityZQyGFuG0E42
60oj3QPT+q+rkFxSuB1xur9dozyfl7ipFkPDSPq2XWxL65si8uouN/LsasJqT0hPBpYGsmeAbDpt
m9ioKzvXjO15G3fDS99jWuqIaJspmedsuoI5UYB04qRk1XTA8f/rmhmf46xN77TU+2Zkbnosp9V7
BgeexFWL7p3M02sebQsLtQTMOEi6clGC1SeksfIXMsWhTbf9kaY+32s9ZoGvEueeFia6PyUJP8bi
USrJ+K6oIK5ShrN7yzHm1jSl/+Oiz4bvAhPy+nZXgPQ7RVvzSFIc2TMVo0UPvxJfauuLT+gMHzBS
rVJ9sUo+uEZh4Qgm7XcJNIVAPadQdp5hfyH3wbLqCWU+Op7xqHDY3MSOq/D2O8Ya0ZDFmFnfe1oZ
f6aZtlfAvv5xRcmGndiHpsWOtZlmSo7CJsZnf5yGRFHZrX2gZbfpLZIf1xjS24eIicfWUBrUG0ix
CuInndRRDwBAYD7crt4u5HTn7ZqK9WJX8Xu3u+Tt91ib4lMdy1PS2cVVuve9rNqH28Vo+dcmcaoT
e8P2gaOFNu+7KWqsSyAsBm20C4bUu6srXFiBbNXvNZEtqUlQs7FxZfEWiMh+6hQr3+XKNDH3B/up
8vV6FfssnvvpZjKGMPJYN+3S3DVpqHihnI5PDbNdprboHI43T9S//WRFrP7x79z+nuVDGVDP/nLz
H5vl/fLfp3/xz9/4+ff/sf7MTm/JZ/W3v3S8rh5+/YWf/lP+7I+HtXir3366sbwhCC7NJ1kqnwxQ
6tsDwNI+/eb/9Ic/QAYPw9+DESzsuH8HRhiYi3/+REWY/sXnW1X/x7+a1m+GStPnqNTGCAQmf9kP
MIL1m4p11rQx/dqIUSycZWlW1v5//Kui6b8JTQfVgUrF0hlF8f9VWfP7z4zf4O+jMwOcYGjUjvJ/
A0Yw/mJ11cG0aQgsbD7xeNx+8bdpeGqKzBf2zEEcZRXPVgrBuS/k1s6iTd2SO0cG9X3bxU+hCfsb
PHA9KSzgsVJcvHasqmcz9KydInZNUa1YHRoeibZGvdLbYS2kvYOSrhFuwrEhfYT2wEkxSr4YWV40
5OBmFe5h1V4yBnei+f6nN+Lud3fsv/yJqmD8xVeq20LjNXS4cNh0TT//k4+3dmPNDgHbsIpCm6De
kVG3MNXk4AfhxU2NlTcyq1yEccXaL5x35bfBG6++UsAmyHdmGT4qndz0jUvqbbxmDn5gBFW7d1pP
MgkiKi0K16V1dfS9xJ1d04r69AO+vjDUmDiRCpkS8lQIkgVLJJl9BZmY//0z/AucYXqCEkmqY0mM
qdbkXvzTE8Sb5HmjQ2ev9SXLieDOH+RWyOY4GA6lkrnOJ6FQD+X77//ujZfxkx2ZP2zZSHxVkw+3
bZo//+HekWhOonqKSCf/rupfinRYJ+quq/0jio9DLw2mYyyaEG7OaR5sCeOoigBbfeitth5wo2c9
/LbmJUZxyD5zDYWHtK3mBRz8i+UFF5IdRqryma+6mxwIQMjCGGCHzNFugBjSoYqPhIlpef2qc+7l
BNzvCl951toQwniI7ADdJSQxFpm7Vpf7nhGjPIxTZsUpy417Q7PZrXqsp1XxpgfJc5kk59Cy2dlI
RHcx4KLu5Ij4rAavf//i6X+xEk8vnsFuV+el01TxC1LDZTaZo4V1ZprxlHnlWqvTfUmeXQeV0Gif
xhhNCoz4LBtWNi9DkKp7FTZrggDYty1Y+0DSSDi2m1MHMT8qrn//+Ew5vXu/vrv2BEyB12JNh4Wf
3136WmVMI0zXzlicrJpJOVVo7cudEhEqqmX72nxvVPPCkvxRd9Lvoe9+cwbzxevaMzx3I8sfEhU4
vYodedyOqlyMNOd1pL8zPdkQSwgkwlowFljR0H2LWOgH1cqO0Zfk4zzGExHiM8S5skLJOPPEsDf7
YEkC6pJ1ygOc3cSgLgAjn5QeFcT44Iv2jX3ZY6slexPneC/TGX6Aja44Cy90CPqIxwcBaDUlUT5W
lVcb+4iXvTukUNw2Ln577IpsqSrWqgrzU5/ErCiDa8Sr7VJVWkyA5UZQWTsmdu/Y3ybeq+KRK1Ix
w3DzOxjQM+Cn4sMqBeXrSPqNmFehtdIILq1d7QQOf0sZtnUa2CMx9gbrbKsZbuZoR3znVgAWDIX2
Xncxt9HSDP1GsgLQVRwd1bHrmnNQiQ3d46p4kWVL7BRD6tA/thpQtBrR0sg6ORRz0DeL2kLi6WYH
JBf7lE6DIRqigmyFiwLBoZbPREy2lcb+Ri0WPXF+SeBsiizZg4I7h4yq7HjceZjAHYhnn2OXH42w
PAVmuO58jLf1NOErmEcH9pteuG8Ocrv0WMvgovj6odcTRopMf5nDVyzzyRvf9SwTmEpgKrD3ca8s
Dcyxbdotsa7voLos47jaQNM9A0KZ5l2IUA/sTHfgkGFkwQPxQIyYxuozabI7HKKrsZZbqxufQuF9
kdO5cRH759aK4sd+0NvszrXQA7GTdsf8Kkm98g1zLdsRa6ylXrC6ziPseooSfshWbH2+QtKBLK85
D7Uwn0vwGrkJ4Etdkyi0jnr/QzQUn4O2AhsxT2VyGAvUDdKUD0VhncKyn4EFOORj9KHI4gX38HLU
bQZeHHUl8TSj3LbVc2OKk+kS16ul3yodH9yQHDC1nAjMjjK41C/EDGl8RmhGdGOmOBaqUHioYY0K
rOGIJAveUE1ZUsxf4Q37JXkEiTiFTDzNKcFeecxt0LW1/WCWwXvtpteCAFWJXi1Kh6e4QpzCy7sy
p8oyS5aIRxYVZi1/VJ9qVPtZkbwryILg8fJFLK6RES89hpy6WaBEVDZ65D70TvAeIt5KjWTp1OH7
NFJHjlTMIvfNc232YM3RsJSlNWiXskDR6ljViXXKqhHlprU5T0RwVqcdOCa8a4n6D0zNbhTRY/tG
V4aso8vpOQjlcKJFE/szZShOBGDPRudLFMVnomfXIu2eUmUkn8jDDJxwXrX7kO/tQ65E991eRMp7
H/DmluaF3cShibtjBTrbKotrlZhP5acQJDTj9tNmHWGZJzw2z3bgXCLGiFDpWK0y1x4B5sdp8ZIF
/oefUd2kbvQIrQFfJGI3V+b7zrKxhgRffWFEi8xJMH3LjWpmd3HVLctA2zMb/5b58UFkFuhoQois
LavXq9FMshRdfcIWjv5BX6sxSY2SCbDZ2AtpDmQuTaXEFMMQjoTKtbr6ZUeQ3f0KrWZpET2C93ss
0gXrWehxsb0HrUVEYmErrMow4biMHaWTzlpprtWQ8YI6jhGD+aVqx9eyKjf4t5NZpZsXesFTpodf
TOlXai4e+gpfUm6903ttu0jfKjV5YWNqzMKI4Xqs7PSeI4xtO9k8WGhV+AQXZs2EbpMxPfKyDo7F
/SgwSeNu9NUIg2k7N8r8GpvPlQwP0AaOfQ7rALCSKgXtr88KoX4ytWRjee1W1wIE/uO5bRxU5kT5
RWzZ/N5+HlL3ywwwtcjiUjrakUjDZXjsteweLcVSp5mcJW8iiClXlbM2ZA/ScJYKslYF6+FsQC/Z
2cGpNKLlOILmbnWsRuEmQDcDWmkd+MFFJVenj19zYFV9zXcM7qbTsachnjewWkZ1BePy+KK3zl4j
+a7VmnlRsV9koZAH9qZ1o22gr93YWQsn3DYsXoDgPzCDvXMbqIGcB/7+DK3J/+4ELShrBaWEadi/
FLZJzhAkxU01gxlL6NkTG42F255TYwCiDxeqB0wI2r1Bv6a2xtyul12NA++9gyiMxiL36Gdoef6v
KcwaFBS0mF6QpX9u8XSDmun/3RQ+NCl7/re//Ivfm0K4d5Zj68IxBSAZ9qGU9b83hfI3Swdr4fCm
UnUBgqPy+tEUGvzMZCQiNevWGU6QnB89oaHC2FNNHe6AaQkWrP+rllD7ufqTusZ5TBoIbqU1kfl+
rf5Ki2SGANf9rA+rdN3B696DrnqB2RCgiVP6ZWqdKVq8nW2X99kQNROEE3iooj9ZAZvJKh+yxZ9e
vf+mk9N+LpmnxyRURK8qemYV+Jb2S6OjV8Go+pMpwU7rR00x5FHR/XCJLCpeZ4VarG1W+zPPRuwx
Ej8HjkZx/z+91s/NJA/BRJgCoU/QyEMp+pXANPoRISg1laXnB9HC4OCkUkPvmSE5a5L/MAhElVxW
pvz4++eu69P44E/1OIZzCTeagZTgfTFAGP7SpGfQznoKiO940y/BoHB2JIVpITqbJ+ok7pxoz0Oi
GcM9PerZ9QZxNglQb+CGjh1ZwqXmMEAiuAAS+zdXdVeiV90jwuh4hfHKWVS8bmj3rHPYkyg02sm2
JZdxJht/0SDJ3aJRQVsnu4sJ+ikzfAA3AOP2wRhdegyEaLfrDwBZM3aIymsTaCvWAuNSeIOKGpnk
8sb39EXXZsq6HIJHFSPMBv9ZBOEJS3Babbww3uTA657pldTFMLJqjuNHRCHG1bZGlF8mAHfdPRt6
Va840HfHwCUeMcdm2WdOh80yfTa8Zi9HlfBhjo2QEWY9pfc6p9pb6Ui0SkcfrrUdoCJVtPFN9JJN
FJuVyPNf8akS6mO5K6XlfyQ4/MFKEzhJ2VNrBBe0avp+kEjkPZGyNYsd5DDOMNfitj87UlwztQTL
V8h8bdWU8vU4kFWfsR6CXr/nHG8sY2GSt8UYQk9d1mos3XbaJBcdpnBnVTfjmUx4lL1Ge0dGZa2+
dVMgtIOzxgZvCjoN810yxUYTz/5lTkHSFYnS6RQtrZEx3fRTCth9KAQSajKoy6hX1omeL9ik2nda
Mlcg5KAchmwZ9dWrHWZHTyPSup/Crdsp5jon73pwDiKxLBYCBVJYty6OCdnYhHtvzSksW59isy23
Ci4mSdqa7NZJf+mmgG2LpA0t1O+IhO9PxhTCXcGK8ULUvjGP9aGdorpzMrurKby7nmK8+7B4R3ps
8hyLXTFFfWPL8lYZwhZCSry1Sx54NwWDl1NEeGQTX5nmxTZHD8X8eOStiNPtENcL3xZ7Uu9XhHX7
d10bFojKwrk1nd+ZChwzYzwZEz0H5v2ybCkZiSmLZjnV/LLvenorYFtAjVPUUPZraxSYu1unPhSt
tincAMcSgVE731T3ScB+vKvQtflt9lj1JbVJR9DoiMcKsiRllrXCAejPmj7EM6mVsAObYIlZBL2+
iNLnvMAUNbqESad2P4WgR/tcMTv4uujIS2dXTrHvgB9ZjGITJQ++JHR4TVStLLZFD/mzHbERj11q
TWRD9a6s3dd4aCrAlza1VmxLaNElsoryaWhVezOanxpGx7OAAdJOxtmiRfGKFTxEsVQUK5vEq1xr
n9qJNthM/hwvtS5BqCQnJajGWWDQwyPScwenQw/lgotqbNyjEa9aHG5SI893aGU/MhgCRkkK10Sv
z3Jr32hIaXjADABhFhC4sk1870C0NEu+vDlHekH7z7eE9tJQMCkxn+/0YOu7n62T1zt7sO84pvaz
ihjkpRkqJz1EU0MbXmAGEtncJ7qUM2uM3C79UhRC79U4iBE1peOuKlUVFMPwZIzed0SY4IFFdwg0
q5tbg/IsvGmpkV4cOVmKx8a6RM74BnvDXqOTJEW+keJQdtqz72I5rJRonbUN36/UcXAgOyeAQMqq
t8LwLmROI8rymiBunQ0O1MbGGib6DvE9kASuuRyLw2gRrSaLU2fwdPCK1cDM5ppmlksWB8RuoFMx
eHfyIk4YUeXdycogzru2Q0dsPaWDMxG/lfDeCfTiPBH/egQAipqiDg1TyGwBfrHOTxCkebJla8e+
t2h85VQbH7XQ65NvtSTqimCLT+pRabvnqoXhZAXDLm26domOC8NXXn9FpilPWnLOhkrskSwscD+X
aygxNf5jRGLeMq7afm80INBUA2Uu6vOeCDWn2ikqcwISBAbGn1qxL3QreamtzzGLgseu+p56mXrM
Kz5ONc3JS+9Yr3oZugc7MkkqzNH7ESHSuHSqcSTZNmaMePjs73EJRHPaZb6cnKFmRps3SzQa5Qwh
29r0MbaUACL3IfaLjRE1MCXVhcjjb7JUXfzfvjdLEu2lSV2NpQl+XpHn7sGiQS5TA4fIpBNKZY7+
Bx8OL6b+lHIkXwuaPyvVzWO7RSckjjqpLxWxJDvyCxPojnmJMBxjfTOg7RhJRpi1Ll86Fd+oMEk7
sUt9q0/ZGHpRZndplpJ6xfB/4WQgJEU8ipXT1v2CcCCw+5wvS18I0utYjsKAK/aGitujjZRihVL9
FexWvFRVNL5GzulPcV5GL1kFMtNOSrNDtJqvkD5O665qNiq9snJMvDZsK1d6Ws1j5MmDpW6laXdL
TnpOmN8Fvt2cBzx3U34KjwkhENKuJ7aijxaHpLOdmRKP7ZivVOz+JqtmlwPiujchv5vK+M3GYTgN
nGy+AkG9aIpSPcJ0vg56Lo96pn4VMAoeAaroB7tGuIOqJFKa/C6ZLvxW/SAVBev+AFDF7/x8nRft
A9iFV+T4WL+obxey8D+9SbXSxlVy7bTqfQRzu7LGNlgbVqJN7m1lXk4pgXaVzhXfCbZ1snK9LmdA
ErdTuuqihra2diPjmbXi2p32gAl8u1OG28ilATxFOctOG1XI+4AcsKly99PrxBM8h6+MvMTNaMth
f7sYsDIoXVvtcl8EO9EUR21oxp3ZCTr6yt6iuQeu0olzRUe4FIH5GKNmvmqhu2hbIwWPhDrfHUBC
cvLPHhGubQ1kgSC0vOpcFmV1tvQ+Pqqon0NGFFG5KjFNLIvaTk/ecLKbzl4xSHCYkvZyqaYE/ph6
iR2Ww0nI2unAh+Cd3c2KOFNvXyouGB1zXNvkN7U6AeKFm55KpYWAM2W1mLkHjrfK+5lWRw5VOqQ/
FI/enFOSa+rWZhi/aUMh92PADr43yfnE3vWBjym+JKlS7YyIt4+zGFHisaw2soyfHJOi581Go7th
VJkfxk4sXNgxT2FRHaNER4peUUCWeJhPTQtgw1CoAhQCrOyonpsi44SuR0O3sY2GnBujO6qamnI2
94AJ8tAwrpET5lotTzXOwOo3OGGn9EWWWoumLpH/iETscg0vnBN27UvlV5Cn+DLvExE2BO5Jb6kL
Ec1l2LSPuku77Pd5fpDwGoHFFc/htI5vpImFm/kY4FOz5U/gIsc2O2iZ+6lY8KFTMk0fNReqaBaS
PusRpW1Dy5ohrI8+OGDjHFX7t4w50SIN3JBvKGiEDhbTpsj7M3jJ9NH0RXJfhs4CN40+b6PGJTR5
yI6xn2fHptGPkqxv0q5M4hby8guoEGNvLb8DxKmsNQH8tq0n7oMovwdpG20636tWrs8L3hLZodZg
rgzZwINwmzcrU2dO7CnXIXLSi0mA81B6mIvo/c+o3/euhScXR/wurrXqqLvZFm9VsFNFICi/TWNt
s4RxYqveTYzDiqFtwWgwtoJn2+ej50LrNnWmkG2t7nWjGfcZn+iFqY2TklMNL35DcppDSwhkBg6o
N0WUacElCnSU9gEwp/FYZf1FGeN20yoRkiJQ1HNXNd9rwQLLjX135XaR95gm5XeyEfKPfuhXsdwg
I0qvfMkhuYw5ewC+Zgfdqld9J+wNsUDJvjCzff8iPEc5moFDRA7G38iM7y1Fkr5T2GJWTvqiVMWi
ZxvBBhKpscbgwGGWOKpV1hMiqxZGSWHHCiZyG/NEw7DgyykperFWJnAxj3Twd0RMunu7jOdjjMtV
ML3FCHrV6944WECaly4cW/jHmrUOw8BYYoDCfyqZWLYIgeYm3OOtPz6LBF5Xa28SaqN1qLj6SpFY
w0oCVNZKE7+7BJvu1EBFaTrA6HT1ckE4Kl8gD++Y1sA24rGwIyqL5t4fwBJAA7P8olvSr+LgkZax
0yHCzOuxIygNxMcC/k5zoO9fmk6TvoZ8izgRYfMOOwCiCrSIc56zJqlkcvY7TuMjYINJtuO24OtY
mkULD9nOFr7D944Ez+2oEXvrcOQ22kEggpPrrKICDAdBZlAUeai6sFDnQ3gf5YqzKyrouMEo8aDV
+QOhYwpBqrotfTz00ROhU+lyxBl4yA3Jx5sVkcoob95Zyqbo2vTqAxDsbfPZbhUDJCMR1Ehayb5J
zGjKbbWXrRacLNmV3iwq2N9myp7tX7hAYB/e9eZ/sndmO44j2xX9IhoMTkG+StQspZTz8EJUZVVx
ZnAMDl/vpbrXxrUBG/C7XxLd1QVktlJixDl777XzsFXRs2/0b24SObgpwZfZaR7spqD+VHoiYDOa
3mrSaFT+AsxPJ3N+w4ku1242bjrVexu/8WAX3VuGhN0V+KPLS27X/oOladaFGz/u/Cwrz17KInqy
1rwAKpmO2p0BfNwha6MYoGgO0j0g3j6XJFiSKKAPs8ekl/rxtVmsGE7G8tHObvFgifJbmE21b0Cm
hyXpidCfbHmdiyrfzBEhaM9Kvq2uYoFv0EAOy4wHa+kc0nu4ISZyOkqnPLeB/cqtD+d6x32Gy/iJ
KPGKrQeidtncPZgs3KH4HP8eTjS1cz0B93FcaDeWsVXcYEPOj8pivZ97vwqZZI8UbBNI7gzAgQZ1
jsPiix24J8LvFoaxgi1M3/PndD9F4RBZbgiR3N1VLdxOBtKfGaedsFd+OegXK72H69J0Ok9uv5pn
J30seuD8cfa7WepuM9yzpxxb2SnoHzQuCyBimd5ZaT1v6BFoWEfn9k1kdXKIffszXdR4rHy83Csm
wFXbiPoS5EN9RWWlSp06gDU2WV6YKnkw56R/HvFEacpXKb+1707IIbsEUn1ERhk9dpG7BTACesPR
8WmoBD5FSpcHBcrVGP7al4bPoqKqOYZZyVbkUrsAdKJafPXx+ARwFg9w4n9WNBmfleaxOcxzEgon
4806FyYO+eH3gsK581Szn7PFW9ujyxUin5dzv1SnIQHRisMteiy76VE0emvEXOPacTA4PGEd4RcR
NN50ZORTs3ofmWvsirAIb6vxZOcKddnBhTBo0/0hHXj6nXUQnDsvJbGyXW/k6U5GTv0x5N5KfnB2
md8WCe61W2r5QGGse5Kuw+Z/aPZF5kQPfa7dgx5lA0x8/lS+rN+6rMSBW4ziVNgDoarKiLb2DZap
T+7VQHxlCYXwaSQPNNrucDLzaOyG7JRogDHAaLyzc7dVq+yPV3t7J7aSh5qNHy1vOML4XTd/F1jb
UbjmOuXqsjG7vtjADDdWbHDD2urD2TeMp7rARu4Zc3okYTFt+yqOLqrTWNuT8VrmeXoiGuBted/U
q7RcApybdXBqmNC3iZtfrJKAr+f0Zuj4Nod9qinawniJyWJeW31pPSSq/6SAZrguc89udKCwueeD
hNpffthtUgNA7bDJOFMbjkGy3Do5Aq2rymRF+M24tEOlydjl0L8IQx1A2+Sr0pVs3Cx59kadHoKu
jqn+itW1QvO7aiRXbeB2iJbB2Oneu7h+bVyyKTvUmTOfG1b8+HeWG2gZcKaNKHZFMy5H9FCzq4qN
MZpRaBkOZUj0y4uJ6tZl+orb7ElnDOtSeq8zA/Ylk728mEl+CsyGUg+ouqe+RLks7x9935vPmkjt
qlzG5lnHOVItHRlL5KXvXsVaaVYzla8JQc8iYDuk8/ZWZoW/z2t3fsEfuQ6CVdoV2W+mS5JkZnkF
xowZ3HF8GFQ1OWFgUAXhg4Q1E1Hr6CK5dm0TcEvPrWlhi/AF7ch3h2RejPJ9SPn2MiKxXrTCPC+R
9vGO01SXxxSmIJy8dqIHrSjye1DdN+gLym36PAPmdKiGVHfdf9RhgpDr1uUGQOFXKQzvSSUfpWdH
59oo3iADcTZ4TzBvIEtjozblHNrQ9d5jqV5tihaIXeXzJuPdfBwnW92FUG+d24kD3+wpi/HO9uTs
n3AqgAqJKJLzCPOgjMbvY9A+Bnxr/ABJdZqnYGPO3XqsuvSN/PwfXVN+kbhFKC+gH9Jbe/+Crvmt
7UjsAsNIwDsdqIOMLmniBdzg8uE0iWTnNHxGy8kY141Vf9gD7v42c929PPWm614aki2XeqFuhTpa
Qy1Hl4/5htUoGYKgQ1tvghNUS8qnwABF5UbRexBqNWf71qIyze8Cay/zuII3m65kUdqHherqY2l1
7412AqKR/Mw6V7AXAEfX9/ZgJLj8xJNselKuh+rdoMTF4ktENlwRp32y8P88SdbWikHh2srp1RmG
/mYtNHTIJsekgGzq0q/mTPh1tJcGZwmYlieBovd5OHMEz0cSTk/5IP09W9U/XNiDJ8qyr2a+iBev
SJp1C9bjUVPps9C6THeCpoLOX04JYXOLOLLQC6s3AxFfLE73ULJHXqf3DTjmPTC/Hbp4lzbNOrWb
5pnAxcmh9v5pvCOQbLBLhnaTB2e+ZezjMfAmcldClrqNTnXo6FFjKWQZIW6ieeOmZsrFRg3r4b65
o9+OmtW5w09T18NajHXN5dppLyby+iYohvTkD6Z87AY6m0H79SxvbMgRtfWcV6n3KpseECm3UDta
Jg6U0nmpZnqnhSTJQm01uacFA2/MPEixwqmtcmdrDo3LBS7jBt2TbEw7vwOENVMPDm1uGc3iVfSN
PqRl8lbMCXqLM3lhwkhHsHGZGV6Ik3f+pXKzA9lVcue1yVawGqtt3rs7LQx3lQ35g+t5ekVjX2jx
mL+oRd79xe4hyMdoNVs07dGXkfJQjhsixuY6AIJ6cGi8Cc124MonX+91haFIQXyaefQ5MvHAFRqo
MseBV3bVOVqcja5wR9lt/STpLAjp/PnyfSPG7MMDOY1G8qHlgzbMc5yvmta+qmrOVlYfTxuJUa2A
NsXahYI+Ot4hBubb2pmAKrFGOKVp8ltv7l+tGPl08nktinM+dzh3avW9xPM56HZxDKRO5vW58Mm8
Vl7oBOZ3geX2YpQmCBWbBZE7kis1F3WkPfip9jLiEHW6HeInTd1FGHAZogG331PIwUgScD0of0XF
yH0no/oh9Y9eAWRWUt5NuJFFaFqcWvdk6QIegZBQIRYqkNwmRRZz8Y3dCasWlutUSXftkuVAEevK
w1ipo2eOzlcNdgf5qtvbEkybHMtdimV1bWTDdYjq8ZSo26hGQrggMzwqRJp4fgUJPIdaUDrS04tn
qqjepAkvsGFdJeLDjrwCpSLRZbB4dSPVs9zUhIdKVxyCyWhhLwclYjs3PYQRwFQkUKTqSobo7pGH
QBV2ABJj/9Md8FyzouLvZeN87oJerni20Wk/HoFrpata09AtnOjdaCyqf+xfhlDEChooDI7R4OLM
HppWAEm728vk9FA2I3DqCAu/iVWMDk+6fIET5ea5bX8MwVivhjjoNw7ezW3h8fnjOOHV4cgXOXU0
zLFbH2L1PrG6t0qkFAv67Nc7dTEzhXktj8YTCPMaU17Og3blmmYbDhZdwGlRsEtneao6VutujZ0h
YdlutWLBxNajxUnxh1zpKqktotbxe6kJNPG+2dbgKVfjMjzUJj59LqvFStCSTByFeKgij7Weo2tJ
/+yQQHhPuvk66iX0IdRPXlm/xOnW6d3nIaE+uWl4Wurqm/UWUTFwAXeYla/ImAWkuousZ6G2rJTb
oAr61ptDDuIIzONV2xyPZXVHq3BUh/5M10BXiIoXkDzPUNNL1gZyZ5Q+9dzaOSdYavqsPWYNH0ED
E3GYadiQLgMsIJyvsqvtU16a1wllLyXXeW0Seq8rcHq2ZW7Fkn5aenGOURc/qMFw9pOKNp5MqKzy
OT1wksVbDesMH1gdKjMJF0q+V76Ys+00mesiTbeY4vxTTHgUSkXRbnjNo1ugfA4irfkVKMQA26Lp
TRChd1nF08f9nAVJuSlqffGmgSZDr1Qhtk/aBYwx2ky1xQ5sMEkEkiIFKRq6XEv2ypg/kuG+cBMT
Cd0oxcwKo46tuL8OWNoCqDz1VTkQuiW/mBT3Dg6qU3TpkXXEUHlIYduR2B/3tiriV83qF2vOSogZ
+2O1NuPUPbnmABm8aj6NUtkUukT+CuSvDIkcF8eljm8BDa9lvXHc8sm0yRyIxrYec4pYXbveR3nV
X3UfwJNtzYNP5ogPTcbCi+pQO/NpGNHJZWgwKY95RA3BYIas1TaMAyHA3LBT3O09+Dh8JHO1qRYA
WJ7AKte0L3MvMUlx7SdGT/jCz18H26V5HLmf48yDXmHlG7NpbyYYh4M/jvJeQP3YLQnk87ZM1or0
kdfND0FNqcLcyfQ5hdS8sK3osqcx1enWa0PyVzECBKZOOzZDMfGhnAK7PrST+q5j+rc88ubeEsdP
TfMYgPYQsvKf+7z8KB0a4KFSk+GOkTupbsJTbK/zciSXCR6+KLhfxY4x8YnVF1BvkDr3XT1ChHHU
gpib0jYHSoRa3W7t3WfabJNO6R8+ffYmN1zsQ2ACk3qme6gvb9mMLQ1qUbxFQpUYrkwG+i59grvM
VmD0HlTbcm9n6w6QsM3oYQfj3AzAt1zVx5vU7UnBe2PKhSX5cNx+2CyeO+0ykTPnN81tFkgRNakt
cyw2VdXkR0U8ICQsiQSS/qURVWUYJxyIAZzBcPTMF2AsZ3CinOIBc5zpGI9+MvAqA70226BdM4O0
TP8VvbySCxAgAiUCveGBPm6Tpv/OS28MyZ1nb3IU800Zza+xQELINIzDQN9vB5oHHP08QXSQc1UT
KQSoQtHqyukWl4dLiS3eJHr/HkXO2xjbuEjn5nORvvVcyjKMrCb7gRzOZg80pzbp06mo/CPaSl0K
E04u+i9+78TmjbgnGO2uramczsxkd79wnz4IZtyVa2XWZtJEe8pgejCSHv5LkC8HWeGLGDnz1gZF
yBe0V3TIn348mXvVayxPtXutcqotHBRJmRfvlTbtmzf04liP6U+7YNmpI9IJPPaoS1h+AmzZ4OIe
8Dpab77oe96ZkJfo4/45RkZ/yiPiO0V0V2ct46zuX0zcEmvlYWPsJRKscad3MROvUxokt4IkLmSg
tDhjMIHdik0lTKf6GeAeKw/YQY+evY7oYx1sTcraAnQyS8c8wDk5zJGQfEAC1rN5nJ+TwXwQpnhs
8kieXCIkxynvf3FGU+enGbUC03u1bJrjBqw+2Ch55uQ+kmemiTZaWfY4zSYX+y6jc8etMBIvmHAl
0HvihivfYslDtdqNEHCoW9yLkZW9pDZoKWM5BkPzTMEOIduocM/DXH+XintOabTZ2W+4AE5vmeGu
o9i9+CI1N9oH1eWyAePkRGBpC0Jq9DBI5YxnGXgvFtJhaeH2k8LstwHPmTuEdaT2zR6gJNhHnZsG
214neolVu8eo/6ORZfMoa3O6Norj3auj5q1K0o3VyYqLtVvdhqDLjiInbhGn0Q06hPnayuGjT/Li
lywmMnTccso+wWOhInaTOBGOf//p7xesdRDqsgThsR5LayMnrBTpEPQnT4t2L2YvvxQNEaumD4yH
2VNyY7MJYJ4MWImzIEGPKMMCZu+hVmV0hKtAtW9bJYeh7JdX/gazn6Lz4f5vY5q8wlA9xKxDAQKV
5ivf7l1WrfUQK0rDS2X1lASPkgJgx8tWlTLyje7xTKIbzDs4ZfqN5h5YZJSSqshz8JrOzU0GBlae
qVzXTeSvUaX0T3X/kuKIgQ44WafaAoJsNUCQTctzDjBRkYGs6hp3o3ydanz6mCDEztN58hzN06nu
0uo46lbmqCH8Y0JnVo6sW260ZLRasE4RNi8I1FSGFXp5BlhQWrCFLFfZFznoo4GP5DjZ6dkBpX+r
ukJChGnrcCZy+z4wRa37iXbqpEu44yH44k7wjjpGZkFHc6+N6X6roog/snrB79VRSd9Dc/jg8YLM
Pgg2Rj217o7KouPsfvmEwz96KsZOkc/5+PdfU2mD0iL7fPDM1nvKU++E05akT5s92x54G8Ob3u3e
yD6cgHJuNirGZvSm7MO4f4/U4PBnftobPTqnZHFl6qz8iDIRgYyMCQXSw/Ph+RnIVJvC83IJbVrO
+RNrfc+LvxJL6B/6VjLz4CX6IF5PX07cRWGthmwls3kKe7BPgWm1H3ke3TJfJETx5+JRAOliVLeO
0BEbQHhWf3LHESt/7qZ4NJSWH9WcQx+2ODFiZhovaR/0BP5ATTzOEMLdm+P79cZqerrgjNm9JQYl
m+5snQjZuwgof2OvxBiAXMy43qeHwC1uzlh2O9xiVEF0qA+pd399seLTqQ5jDHQ8rXDGgxzM9hbc
v5Q5bnpQXyWHFvqaZt2Az3ZCURDTlTcmsjthJWw0FpQw4NY+bK01ZLLrJCY6ZUui84FpgMHMVzxQ
zaum44F+vHowiG7k74bVmtcWC/eKwgDCMFZ6hrHH7U8DvqgT9szpHdD2jy+d9K+zTzFMKzEFmVWI
kYtFLDnPzLegWBCZbcrgmjR0DNlK3kl5ZSCfBsMzTxos2xo7QLV1RnYDttP2K4DYnz6Qz4HBYp1w
T8rpH2Pz3HImx22nod7Z4vr3i3WnYxhe8ywcezhMTUk+jlrIitlv18bz+NAE6INgjvHSoDfmga3O
hYm/y2dgEkFZPozKc/cUknQIrtix9K6NMB5UCuuXOdnWtVhmhnHBjDurmynTpz5z7OvfL8vgvY5Q
ZbjOZ7sqxnvt05eaka/w+0Vdi1q0WKkpRlP3tuH8m6d0fx1f4Dv/WTKEHR+63NFbliebpR6YNFI8
bemFlur5hNWII2SUxY4EcXr4342OnFD/zecoHC+wXHyWdLQTavtre/6XOJsnzapWfsCjLrdfVK26
Q5S1mLvYFlH8leqj1zd/ikiXF9VL+4iaDCC1oVavDExBYidWr4ZygnWkZLlxGhwcbYIfDqTUPFzj
vAyrqY4uk9VN1yEvHrooyUjx27dlbub1QojzLekYbZ0i+5LSao6d8yvvemdf+FOybcAMrpwEOoD0
a3vv+SVAxJjK1c40b1zyys3IIbETyhhXwdhDq9GkurOW55TUwn2bfXrpGyWXg3hrx0KuSnuoj1yB
gF3IHshtbX5FVbobYEzfeCZyXBP0qeE83VJH7UtB27pFFCOKvwTvwGCof+HlzHZuQk/W4mVPGdWh
+7lipzW/MddTShg4T7TZZnAObdp4r7qZQbkOJsn5BO8nUgfZim757tiJPlfIVRhJfarnHRobEx1f
LCPWRLGCW18lyTrpFSLmbOydURen2ND+BqcFr+0CRK6xFeF19rBbM57rO7BmoFHGoWeExuHr//4+
Cf5rZhWzAuo+JajEZh0HddPCCf2vqcfCiRM1uwmOzNS71nC5HqThQxwSKmwqvENmde41blKjfbf9
aH5MS56g7X0gT7FVgIYFPKWilnHI5j9UhuL6ZXwZIkqPBVyXtWcn3Ul3XOPyOukYRso7xRASrRnD
4TX6Qp39kraBglqLqoiHc5wOHmGLzkNzHFaqLFjKSx/XTMZW27Mfpyr/LrKGiVG/+AXJ9mzGCGpF
9PtJZSUH2Mc7O7b/TIuBfy4laIfW9dM3Z3mmpa7f0SuUrfrOo1DXVum+mkjGTQne45g1/vw42gvr
oshaeUaPSaIq/T1dW/R63UhQNp8tv0LGd1XsjfvSxRbqAD8cSVio8RGMxqcS9WPKrnU3MGQvJO93
jpkdTYjAbNtt+IQYIQjSu9GprszHyo/yLZOmzWZ8qJifav8zzYfHtLt7qQbWdr6NLO2dGoIbNBnR
UMz9v3W6f3jC/z9z8D9lDoRLDOR/zhxcfhTpvwYO/v71f6bQyQc4gXfP6fpUB5Mg+I/AwT1qbuHV
IEEseaRZfMD/M3Fg8bn7Z8JAmP8mXIo4yAPQ8/x/DZ1L755w+BdHOyOJd//g8p0RxqTv/PeGZWgc
2E9oUIk0VaA9wM/UD4KDoVnWa2BttYo+8zs5FwhkXSenwgMFnsVyCAFx/sxMcal9L9pYZXBYKs8I
A5HLLReNdWxpfHxoTjVbQIOuF53RJZQlo7XlHrqpzfInbg04LH70mS1mv5tYoxzi6TUpStorsr+y
DMS+RDy1hkNgiERV1pj9BoZdFnL7E+t22oJkzR7mnrLRNuMImhN2knDNGiEsoubp91K6+sIlrdjW
bMQxw07TfnKCP1PvbAv3nu8KENsWs3327jJt2nxNflOSAHX8VUwfGXI3fSEZyh2mwbXHJEFJBmbS
ZKnHDSHDhl1C9CMvn+Wd9TH4oNPsfm16w7Sbho+Aqs/Wb611da9u7AgrRemIt9u598Ws6DE/ELti
jS6ao2YRuDIB/VN3+kcr+aTM+cthb1TG0lvFk48mbcRbpuTnyqCgjH5WdmlPPC7dlXBUyMaH7WB7
4Ka8r7CAI+Pjma2eW7vldWbBKDlWiOJOj26DJ0BPzCKi+UHqjq6QZTqKuig2uWgvlje8g8bGr3rf
e7nNdMTawDK7gzfTfldRfYjUfGB15YcDD7IpGVgI1+VnibVq1VkmJeNde27K4WWyvZVOaCo0pp+z
g9Na5V6Yxu3dd7WtYnwvM8S1OhkFWHkm72pkzosGXW/mgevzUtGKqGl1ESmEsCFiXR3wjLxbei7o
ztXRsxfqc7I/HD+O19N90bL8xTzMPM2KycQTia8G6b1XK99Ns33h+MHWihX7jXwfpOJSWCLESOQg
ZskiHIE9b0F8oHLjN5qjMsXNx55o+NMZsM1hjE4v9YTB3jHo75bBPlkConB1+ar9C0lFuSqYXIin
IfUtQcFd3MHDLqLlOKh+gdJDZwlljshE+Ne5qxAHme95x9zYNl1PPTNeJNtJ4FYm+sF0IWmbuguQ
dp27n4e7jrFl+x7ssPVnYVFltyWLf2EHIs05609IUNjkJBpFHX1W/o/WgKNLNcY974BmlSXewNw/
nINRvUzYdBOrmq+JPlAG9A7pq00WhR0GoA6SwWbOPVzfPsUP9ow5XnFF4qoxhnhx36w6jjCMs8ti
sj3MWb3Btb+DIAbCizFkiVniMWwSmLXiazHkVz8BK4ofrISPFqT2W0D1IZ4NwKUBCCXEzdBw6jP4
wFLTRNqSBwfyeUmzHszRAvza/m1RiwcrnsaZoj1jWp7wuqCT1BMpxeCHEogFYxCwuGB8UsR+kCuX
fostM2OdSwQVxFlHIWprdQ9WSu1dwH8d5uSA5c5a+endFx2gL1Ms1TafpoKDRvPvV1z0JyWNjz73
9vRsUqfILnNOvO8sh0lQ0awzimxiS+V/0j638+w5zKog3QY9gcOledJL9bMndL0qjJY0a/JksyVc
ebYWoT2Nku1UlCHjeysadBIWkfKMuZwttMaBVvYbIOXEHHCXr3ppoVt4wZXCp+OSFH8A75+WYnky
O+9tYNWxzv2a3DbiokUnMjNoeouT5K3XC9hwe9zNUV2RxFhndgFMx2pPY9ftKO/JVmAZ2dR3J4Hx
MFBsXhMNA9jFXgtIffLnS7NEe2v0X32IIsLnk0QL1mvnZWXYjCXJXXpGhxHdR9N/YkV7CjsuiQmQ
uEjZf9iWemvz5yCbEx6dmFQsf5fQJREqY8ILbcUwnqiXV7h/KD721zPZF2uJf6Skfi1U6G0yYAFt
preAmoh6SQ9YkhwMloc+YnlaTy57DtLt+FzsTWCIdJU69YFNnXunk1Jv41fYJ7ntxGartmPVUrll
T5BK/eoH/NBhn5fkka0AbjdLAo46cWg4vQ+iwm9r+Fmo+s46da75Efc+u/eJ8APh3mHD08AshdxL
2GFlYa+Ux3nWOO6mG4Nve27GlaOQ5Wcl9rXX663Cc1JVT5YN69chO7deJkDF86zwFYLTq+JXHpXr
WC7W/l5pm9eovsSdIvN333FGechsW7IYGFhY9tH/HbpdvPYKoPADRYui+7QFbisIrWX6FvuEQXQk
17nJRneOxbNOrXDJLPxGhR3GQDpU2rhbtLBiPcb+u5EA6l1adYwQ17XOqHKREtxEfEVU4VPcui9T
WS7bmuaA1TQCE5w9XJFBdqtcag+W0WHcSl7yjipA10TSHZvvSoQRsIfz3NdPDuwtJIABF5KeKJgm
GczUf6NF/cSL+YDOylIgZSYXcZys+qKm6GEuqTflQ2NbrggxnXDfF/oHN/FllU9Fv8YUQz+OszG1
VqEvYoIfLkgcq/wgi5yuq7Qot2psk9DK3PdJRqdmCUcXncfM+zfT16eGytwmwpAawePhU8agK9td
RFN6SzliH/DEnKr22N0zb3GX7tsAh9jC3GJ48xcr24tBZGLFPmCDrT05KllQeVAPLZoaDRUVNdz3
NPCIGazPBdngnOUK+td7pYYLEaBxbZrlRhTqhR6heN1k7lc0HW1h5jwfuj1tfHMxH1OTUJqsS3Ip
ffzpZdzP2nLE/WVjH//HFzeZdo41vHt2UIaT11xMC2XUQIqEcGNsKN06Vy4XNhZE5Ta+q9NR8FOt
otQywzggkx0v3YV0O8JkDlKho2stTggk2sXOZ5wiHTZ+Ck+894uFmd5Jdlgpt6RpWY9UlyovEGbj
etnyI7Am7o4ejJXXQgPlb22LEvGSTo5psQv0jY8sbdO9NcP+zV9GglYVpRl75cpnj7URf/41ZJLK
GefObTYFUxUqS5H5X/1Y/HR5f5zy0R2QnIh7uYP3Lu6m9M7wyg2oCxdCG88+9A+RteC5pWivhHOC
I/j0Gx2brDGs/pdVYtJgOo5egubRy4Kd0fc1aS+Et3QZMcMAZOCyhseCBX1AyTt7qkmtFuk+yDww
t0sRZ7xHOh5DZL36pL0VU+uHo4IJzEuRITdldzyGsWv4cVJBuzrmrXf//imZRHTwxpmZsGz8fWTz
wIpjfz2kDrWNiERpkrmhzvjFWaIbV21R0xPblHgXAupjlFecjLiKQ2dON76emo2PMmK0KCvOuk3Z
huSu89sJODEAUd/yPMwM64ioTf8oph7saZe5tN+n0T1Mk0+LWlH8Ut68oZy5PZeAvmXTUsTi4s6L
/O6tpdvYJWuJ8YNdWj57YVDSUMqFyBAstI350CEujDnc61b/bo2WSM7Y6LWTpc8+A8JqrgklZZEB
LcZ88ef5d2tJ+OGpf5tql18wAg1vJPYns0OdBv/nLmwNhK0Pd6msB1/jY+CeAtGx42gPMnWAkRzK
jPtU4OFkCbx2I0b56P+ReFTWbevR50HUhqM1ga5o7ulhAkP0m310hRsBj4syHAps9vGCNUoONWXS
QbKvgxqTennVZXKyXNYJwBOHhWWPR9WJ6b3FGpKCm5SXsRWsrSV0kTj/leTYsbL2HaH5xcuWVTQK
vYK/8DNx6ydq2WjYW3V4ckkDvapLRwEuZrk3mUSPcG1Q26JhWO8CjwA1EU9cZ8bvQC9rRhB+yjz+
6FJsCzH5DdQED3xHUMnvWX37eN05Z1AgKnPYSzt/7qZqNY9JscJF8NuGmr5Ss63DyW1oq3F/4478
wy4221rF5KwaEeMG4mVDjFg5OsEkMBC6wADL9kkK8dKjCa05/L7dXlx8H+dK4oiHYugPsmSFUiXz
DpX/sVXJA01uyEjzkTfl+1TcISlUFHbiR+thA628Yh1rJMRZX42m3dMs8gtbOsamamcaiVo7uuYo
oc/aQYopE6z6LQ4Jqju7HvcpPeSjcG7ZrXWJpqhAHNMShy7kZQwetL6MvfjCrwouZS6Y/oYEGkgG
umVOTwu67cq1G37YkaeRR3LWwM3nL/FhDqpnQnFProzwOMq17c5sUUrKjV0sW63Pa7GUlb9KZbTw
xs+fLTb4K9FU7/P8I4NS4XKNpRZjHZEdMsf0KU68Y2OjsHRRQzQBAQNVmfqnVhxURBNwxydxU6cm
Jh2Bs9TkDijqr6bCf0KUb237PDbS0X02lberNKNPY+ujDIi2CcYPA0ML8c6KC9QwjUeb0ni/tpYd
Ou6wcp9ly6+4m6gzThP1a8aw2wX4wbTBfGvU5K7N4NSjpdM/zOCGN2k/Vn5CIw8YLzvieVdRX0NY
djMnDc68hKG/lTu+MRYTOe+JaT6INpm3jW1zhTTCon2du3ezvjv2SwKyOB296TD2sqcuA/CJr+ew
9xiHZSq+4zn77HrKZRvesSvpMRxG7Dw3tVccG2oLwqFyeNx8E15rdwbqsEha3BDtSFldqqI1lI6D
qqhMUvl8FcGIA6YjtwEqu2taH2Vm/LWQ2uepkayEEe/dnF+liLHXYr0l6dB5R6v+OeJMSRJOJ6Xh
BgVGtJJz/Ee39h/u8CG1JGmoUYhWEQU1CBjmZorF8Nh4A7E9fqOnlPLlhEotLp35GCYuY75NagIv
O974KrLWpArIgS912FAUhYEm/m5NgOjWKKge6mUcMpahxOHdISqJYY//z57TACPZqoaoxV0yFZvE
bMeNHSQyHH3vt1stfMJdMuJNmkKorqOHun2aAavsSytATS4+zKgnT2YYBTGVgUsmqLxtl4wlrBgY
TtZrZHM9RrMwwlRgzAvIIMRF/EbrKE/tlt0NPqZ1V7nexsqWb597Aa6d8jp095tfhUSe+qDj7HuN
E3KH2ftAsf0OjNbEQ1dnHGrGyNBgBAH4nCU0a//faTqv5UiVbYt+ERGYxL0WUFYlU/L9Qqil3XhI
XGK+/g504r4ouvdulUoFZK5ca84x/ZAhksWp4YhOibGbRgUDuyXoMfLvOodDuqzQkdjuH8coyR30
ojxt4wDHRBwyDHkbCzBjZgJ5ykkgy/WNC4l5SpCzo0oItuAryBcvSLA57INncs7EC1ANsHSYrm4S
z9SdMfJ8LM5LuphuUDZyCLo2h7+jaD8v866qBDR+UN34rfV94oo4Gkc2m7SQYTqT6YGF5zVBXrTD
7oKiJ3vRWmJIafY8onrqw2bt9o2b4npvU4w5Tj4d2zw9uHBfwiLHXOMSv8B+M50mIZ5jWr+kFQx1
iLS4iDAvUIwuGtGuG01eYo3Yd0z2kfhigp/F6m6thiNjLm6kCo9KQmC3qMfqQj/4s642kxYY2V1W
dwRD5PVNNfa8G/K13mdt8sH0oYuX21KLLJwVe+Ms1LebimgYahQbvjdHmkTxzUxjPeaTDipH4v3Q
ZUtRW3D2bhb/7GNdDhLSatl3Vs0tnrtSPXSUFcyNgVKhegk9BUqo4M16BXZs16DStfHO9u0YphkV
izWL7gLd/gltlbhgPIxwySD5VoWIWpcdNEcMAP+CswJ85JKlvOAEGUCHcKj1Nj7X8MWhu9/7sXpx
XIwBJcQvpiUv1oqKuS90eTRKfPuxkR/R4zXY7tvIyBjA6D0CvzJ5T/ORCVuX6oG9ml/E4JUuUhXw
Kf9ZnQINUPZfPocjswpt1RqHEcvUnkkTx/glJUPzwsHfCXsH++/mjkDz9N0mpcQu5P707oDZVS9P
v30dy/1y9Y1Zjq8gKEq1RrXw33qa9IljVcfO+YtLFd+gx67lOR9seRzSNkZGwl1E30nco7lpT3sL
ZJsLbhy1WA7S2cpnzgeVxdRC3TTfY8QTp3foeAImR3tY7GS0SPImTMMl+I4D+r5MlqNnVjdWArkj
ZZ3RlcEPZhoiQ6r1t7S7WZNJLl7fntaWYBH2yS7IMrqlpHY168hPxaIStgkxAb1BhMAoDr3D6L9B
WQSkSISpMuF21CMP0dQ8+DMx42mBvrNpE3V0KsyYExrVYPKXlRMtt7WV1x4s42PRg5IgLeQ2+95J
1WW2r0x7Q2tgHeI2byMIAslnYyKeY0qnG8OpSchmtlNBBG5mJSeOLCe8XXt0dfUlI8EJ0ecSxfUq
OEfzck6bT49lsg6h5b8Zdhu/5FWxz6Y5gjvyNjiuRT56RkwZB9E5UVe47Ay9V+uVvvLX2LXmUavZ
lJWWr8cCkDoZDvHfwohRzxX2PnXM78Fp/6YmtdGav1Og9pFMHzH0TZGy26cpq7f2TYaODYHbDt4p
yply63yOzwqyyLXwyhMsczZLoslIaYycGAG3aVGEyaVCJVLfD2i6ifvDkQImUFf2vpNYCRhGRw6G
wl0sfWZhHolEsoOkIooO0bidhJg92kBoqXZJqkOapvGBEuSDWb+Jf3p47Hmo9vVKx90BgCFK19jz
POu7oqG9yvhub1JNsJui/OIJzKVThECQejpi/82VUZ0rJORWLuNxZ+bs336Zarwc8RGQ5y0IBvVe
Mg28KkrCdCSGNsFuHYo0f4hHuW8spI4ig/3W9yfXTpsQLf1IeZ4+0x1JD9JApOaCPINNn+9FLy86
HhNm68RI5I0b2oXmngZRohqMqdv7nkNi1n4OS/wvaeG9kqZWoFgg9HNT4iToHwOi7ujrudMblsy/
eYsI3BmtZ7/so9VCeMmt3gS4rtPFMJgas4O68HMAM+gkRGevvUUnB9pgySzDCsq8msJuyd+Vz9y4
oqotzHK6X/MWU2Vt/XV9CLs02ghJJnwroCReQrk2X2IyPgSZZ0Huxe0hVlgHUrCp0aTBu7C4SfQY
r2ubTQdfH4Kx9C+l8HedOevUH04b+sk0XBkXMoKBLxcmNcuASUJlQA2arG4dymSgqTe3ADlHZQSt
Y741LJU0MFBYWiynYwN3f2jPa144IGDRlQi/uIk8IcW2cEDSmng2KW4Oq9ckEU4cHJXZRodzLD4i
nMYcOa3dZFmfjsHMo00I4TEeB93oXuuhb5/XJeXzJD6oY7/Z9Y5DGs9oEgnjQUWxU1B7Tw2jCReS
obX2GRF0lopUx/0hekMGIDTqqLdtHEMetxeK07212ArLJ0qtxXMeUnd5tBmcAmHWTr6WrTcxwBU1
+8plDq5ulecyrUlBAtVrS24HDI6hEbd49gXyL1u/i7uc8ERpRb1F4a0TK9kpA29ebQWCTsvJjD1J
6zboMZgeEIBsNL1Kv2HmVTQEKDIHfYNCEqCpFHpWpLZeQOvju6FBv3PA+j0WrjCDOLYRyU68tA1y
KDC8xHns9Y7cszr5WecqP479nSlXTCr8BQ0pHf2U1OQnGtzTfemrEA0QVpSu2mBw7XQkO+tZddRh
5qrjx/RN6jDk22AyGfkYrLxOs9Zoc/t7QgOhyqTT2cb7Hm4z+UuzDJ/SrKNac8fXxTCtZ51qlgPt
XVcp/x6dE2CTmXyLWeFIoOaZiLDYQMs3E1XP80KaLIOqug5FAhmITspTQsisphZ5WzFZICoqt6Bj
6JFypou7WhoBNxMWgEo/OC1SaQRwsGGtEpNViU6iyTZcf9/BR6KUYWbfsnHpKqAvfYd9hF9GQ1Fe
WG7kOq1+GeKzOzchCU3V0+8XFhsm4aiI9vP3XHHLYxYuT0urTYdBH7DSQo0tO724Zui0SCFT92Zt
AkTIk5j9pdSDdkO0dl5/Gd2Jip6+uNC5Vi5AooCYdhLoSNBb2/F+FVbBnUvSnaZ3wYhZlNLDG574
2fQcMPCeJtn8OAhQ9nphXwrfFHfYse82DRtCTu9Rq1G6rN6UP/9+GdbH1dDTfQOIlUgof97Hlfun
kESas8phH1q0gOCsLKon1w56zHHT4j1Lx6/hQRhtNFaIOgq8uue6PXF0s8/ONTUX8y6nJBVzSVos
R8dogrVA15jDdTlSoPnmCL5xwOlE+ighmY1HXC45J1naeXdwBiqM3HHrf0MeaA51O+/denPjeHh0
R3aJviL3GOjOYU5fu0Kth0FSPg3Ar8IO9SznYOg2TUqYUZYJ9TAlC0dgNzmnE+wmbR6PPiVKoCpU
BrVo+uNg25/1zFIukuG9tsYswKoNnS3r01M/Z1kAha98xzu5W+tpIOPCYYCKVBLMJm3drtvksaXk
4+FwcNCncIRDdrRsDZ6RXZnQYOp3PUvUU65Rz5n1vxGTI7kZOkVoI3ImEaAhLSHG3dj7J580jLA1
PQp6QvOkle4HOIFHsLXFOf4PeQi6Kt3mBJjM4FlQJB9sY66PlPf7vBL1GdvDTkum+YyR8rvrMStm
w31ixclurkYz6nWzCLKmevdlY5JJYegnCB8ZshvrOccMoTnQTbjiTOOQFhOYjPrYU34EdB1os1d+
WAlH/KRc7Osg5+VIzwxDuRcHAvvNXEyoqtrYvittWunMRHsGB7SyAU+YFvEg5pRxYWkgkS3R7FU1
L7feTbIr/isQEcR+uJBFErgteJLJUbaW8Z+7Pg2QozAYFC9JT6nQVwfLiZcAHZRtZfu4VqSvWiQF
kxfHzqG/E8emKEB1ok4sZZ2YShcHeDOU+EBbxxEcmmMGzUzJpGrtX2/p/K7F+pHZzn+NGvqwWODC
aZujfnH+wr5oOPmMPtKurgrUUFMsmkyEwTo/LdNCBKIVj6EvNbnT9OSvb6ZxUNabY5nmZKVKOiQF
ZtwVNW+d8A7cNW7OfuE92EUJsUiiZuxcxfrO26BT3wEXzZssgiIN826hpxwLpi2z/68x+yKajWlh
ilH1d7rUf1aC+I7K+Mcpq31YyI2P6xxLb2m/4A2lqdlS9SjNtTddT7Vb0z8kV2zGl7l9iJ1O7ZSX
cuuuOiRWqHWBGBqP0xxoYyLmmV5xZNe0H4433dFS2icG8cexSCZavwYdYxecX1X8LKWtQSwl7EhV
ZAvXcJISk+HB1lz3VJEHqDCT5dMZwDZ0TvcFl6S401AAmswIIsdbftxEe+ptNw0Xc33W3YEjYlx/
c/bcSSeujiNYicyw7FDazLsyhuSXVov/xNrqgnCrJj4O49j0K2HW+l1vYn4yzYahSR4nDAGMGFMi
klFwzlbY46iJVFNmb1arUBKg5P2Apvc0jAf6TP2Dt7G9PBgeUCtfNc0rXxYrJVPLgmHY08geBtO7
c1t/wc1BG5uga05HBaAomXYmDIFpvuvXB+gVyakqNuTOnDShQk2OZJ9ULC+VTyzP5G+2VntC16o/
4H7gcAHiBoTidImH8d1faZ2XXgHf2GLHGhzn0Kg41OICHA17DDQ59iipI0b5ra2zdfGOW95q1+pv
JHjMafI4KyJGO+b/LJQYIsp9gmeHiNZ010jPjEy9NS9lPp67WODGZ+p7aWnJ5mkynuqWGyHzNAaO
eGPTeqTULQBBEaeIE8k/V7k1XzqZLJeupGgmETwU2OIOwphf2SA/Ew2PdG+rP7GixTPDvM36zavS
6ZwJYCL9fqkFka28O/lurrRNSuu7YEpLBuurmVvMy9WSb08Cgc1ujH/bdTlX8yUpi9cCwQ2tnZWj
/KK/CKQ/h0bPfiYO31FmLJAXFVZW2Todg8BGbr1FgIXrjIXKdY7KxqTANtIjJ1m/fEqnfeewJMwF
xPm6V68IH7Q9amCYF6s6tI2e7IF60BlieHPXIrE+pIP/UjQTpeKUjLth6tCGI9mnXbGci6lO7kYd
e7W1tk+qqlwC0+bPlNltIBvj2x/E61ySVUui649TszegVcUMxMAv+H0ldHywMaaGeTAN88uSSeSS
uQ/uZSqtSFtyeuZZVV1cx0QVqpio2fYiL7PcgTBX2K6xN6Pj01GEM1KfoEZhpDS/Z3wiew0V6GEe
yodR0fq2GTFTsqQPv6+HS5hcQC8+NRSzh1Ufr24u1cWh5UubrPF2ngOw2u0e0MDgyTa8U9Vb2pm8
He3cV/U5wyF93CrfM4Oskbr0XPtoSDVawWy45Fr1JRJanw7aWShBLEbRLSErO1wD5hQaSG53Wra7
1MDXORWhzS9+zhm/QNprcprX+NjplXKMT4bxy+QJgZU6c1oXh9Sqn+pajQcrxklrjRo5zPhc+e7/
/zJKCuCC8chhXD+tqcdPIlm8VvyxB/Q53q4ebPcQD/F3NXQH/kE42Fjzx/GAwKos3ezOS8pbmuCB
hGvGIDX+cqrh0ykkqG6bVqvQsvTkS9rwwl7vTWxGR6K4EEeB940WPj96I/584NZNQ9WuBYbcTUmA
wkw34/a/FPi4Sx6w0Xrusc96iyBpWgbGPN28dMNfeyrKnRJOB6F1NB7W+w3FV1X+cDTUpdvuQMQk
c8gY39+NnbLPho0TwMT8HkOaDmAdYC4UdL/61sEmD7BA2MvBWf9U0L/VXL9w+ZcLgj3FWMaydyxt
6F/LY1+RZZit8l4uor8KrWYoMJxnLY65C1GZgUmqritvkD4a7s0KdlpeVzTm/PYqLZE89EYVzRb2
oiKGLl5XDW0NbTgKPBz01mbF2DGtI2CrTHcxSgco/6H0u9lDkiti3VLc8xKptMahHRVVY2PcPhqF
9bBWXESRq2en1V60Tbtn9f2W8gFXiLpxoa5iJCL9x5l1Jai9jHeetTdplOQSALyIuLPAzk3FpZ5M
SXjv3AUKZsauyuB0LN7S3HE4vNUTIAyr8QipETRLzISe6KprXOYKhxEaEGYF0A+Zxr/lQ74gbJle
rSHyYmyMhj7BlzcNfeu1MqzO++c0n+kH5xx7fPBilV/uLXv+qAw04kU2vA79lDH6L2EPG2ydlXFy
pa8fCNATBIOGFk6WXbegW+I/Q+ikGpUNDRG5xgeMUwYoRIYrLk2vs9PQ0KGJpMEeQAPYtggseNd2
u+DMGLmM85D8V7jDADoGnW6Hd/l/37fGw/n3Tzh8jIPpWnSM2+WMNT1YR8b+0Dhua2fN2+SO/BDg
A9ponBOoIZFg4BxpRYmCIw3bleOtLoEYTOlIX9iDvbo6Hhp4F/gDjuSF2050x2Gbh9jYT17sxWU+
sQCPWuP0zX3gNomPttsjBtEwv9NT5Pxo0e0UBoNiF7n7SMfMJctvuvkr+kOvLr8ENdTOY1hKscqu
KXJnP7rFI0nNJKCDh8wWHPJpYrxW+HH347QN5pl6LGkmd527LGeEzkbUGelfqxtYf/xyDQeOkQiS
aePbIxxV3Pq4bA2aKBJNegDnjMp2SBkCBGZnVUi+UCaluXNEN74t6fI8ed4TCSnItvBynH+vb5zp
+4o0RtTnflBbmwZs+3+izcmydNCxGgZr6u+fVrvjEUJWE8QVjdZqboBw2SfihVCJ0X1qB+PBH1jz
6pUL4nAgCSW3zq6oZHui2tl1Gfr5omuTUEvSZC/N7C3VeVhVxqsJ3TxaUmvPEwQPEH32oav3s0D/
UCb9DxQIXhJnfVCLhEYcFUCGDhS3MLDuQv8B//Wa1gRNDB65h3ozc+hy0/TYax0j9OoFFMuw1ywI
IbPev2uEY0YlEtfz/Ov/ioktJJsUhUGdgnpAMrwftCfsbCiItus0iqI5y/Foo/KNyrX6gRQS77qG
ymZ47CS0G4cPwxbZjIYFw7On0ifFx7XFGk6kWxd0LxueDSuPD1JqSHY254RnaMemrdqIVggKgwbq
ChA15Cau/cZRkL9tX7KROPeWlmbArdGcfy8/lQnR4b0ifa4YCYxYnGBKdVpR26/0+6XZHG0I2dd9
xVWhb0nyOxZCvns4MALkzY/shAk0t+MivNAqKjyPpinbs47xmS5q9arT7DjrisIYGemnOVphZ673
E3fxacHit4WE06p0Q39eDWpKTd3nciBtSIyktOGrrj1c/PmKlnSgcsrwWd5T0y4sF/26V5J+D8yi
c6zeGcAV17nSjbPIzJNs3eaeNW6fT8l0GTVwmHaZ/6215GB7JiRCDFEHF4ESZJGWTg+RORiRsJlT
nOAS0Pqr4ZR/epBVR31N/KtR5s4BKN4PuJ/8Mk0AjQAjBvpiw+ZYjOCXeEKmFccivQBKSSvnPs3R
bld+de9t6Doa1hCHEh5R3t9+1dbEQNR8E5rr36ENCKwafJ80aShUubJ2lT42eyzLQPwMe9k5WUmW
ClSCkgi/e6bkPbqhARZMV95WCGkrvYXMY95+Q95UAkKvvwvbg3jWIVLQvOXI2ZsWexLpBokajY9a
r22AwU1T9QwMSE7anU92184uNiKFl1R0QmGGZEU0EHF5l3f9Ek4mapKhr0JXjfNR2BgrmeO3Xq7D
VAKCz69VAgjPMCE/arb8meqbF4OChTl7macUnbJX91ffMR/4J98Zgcd63OzhWwVbunT56NAxS6gb
6R7sGhbgZWLGnCTPqb2p9Nb4gfGtHZqsXqPX5UFnlEHl+rdCsM/qTnXuTSM/IDY9zG3S7dq8wVrv
EZDh4lOxP7qY7kVqQJvL5Wby9hwETNqjRbWMP1qmoR/nf0ZNMtXgBzJcNduoV3/ZCrl1tV6GxI0G
TA4JNeH17xJJQi1c0zDXszjohPtgp1+Z0bJrIdzC24Eu3CBw2aHJhJKBVnRlBsNY/Vfo3X5W81db
e59DZv6FtXKqoYokfcExNc7iHTMWsKR8ng59dqaHFQA6jMJqayXD4coXaQaIcOfDCY0PZtyl+BYL
kU2igY5e1YgFOIywlRo/RYJCYTV/2DbXXkJDRC+Z9SYyqjWPOhT+qyYvVj/kyM838mNu0xdMH+JZ
/Nc4tLvqiXnU6A1fCITAURs2DQovYxKRfyRlmObGWzu1giVMQEdqGLC7VMqo7OosMNJ1oH1k0sk3
XoxyvGhaFVrKfrWt6Ri3NkURCri41Z+KWDtZ8ZKFbJYxJpk8cK3uu4o1nKJIKb05NOs5C31groe5
J4rK46xJWXdTIGz0Mzkgf7GVv3tV+5WMw4tEyCoNQcZe/xbj3OXAX9HgcP5zYg5i+YTcoU+aXTO2
kU5zYO2Gqw6KoqC41ztMYaMk/klO38z0SH1G1xUMhOx4VM8HU1OPjm+fsHZnz76igI8XTz9pfvuS
mamz19jGD0ilq8iteF4aT6d8GQ0CR+huTFsmyYLyInXz55RRTUQ8LxyIQA7FGTevCDspsn02t89J
ASxba6MqM7RgstCqA8uDg5W5xWEGKdRmxctkr08mT2XgNlCrGBhj2YsT62710hfDjUlnIfOOvkbN
ljQk/8bCNiM535aCb5kzuLDd8pf4cxrE4yfT/jQy2BUyY3vUyzeGt2ekiiAtFxT9Wha58fy00PDs
nfVkYpVHZqMzt48RmaJrcBkt7RiyooHqwEgbIxzqSkckprn9mRSYq1hlvO8E+wIQ8vZs9DBdHGiD
6bQYO7+fQ0wx+c7Qs3FnuVPDWEIQA78eMrv5pwuJLnwiT4koB3Jh6SQ5kDBDmyYsAg2aue74YZu0
1Ec/7lAnDXDA9eULNarJMnK0R+1jxoUsPHFXsgVIaX8MsU0MN5fPBblQQYDfocGMJovfoJ38CAs/
Qu/KRwFjaYzsKdCYMdxyo2Q/qTTAaNzgiizZazwXOB7HSzu4kcLOsltNvtSZ0QTtpFthYfXwsWaZ
B048WafcgCLd1PMJe/9yt3JMCrtyE5U7w0xjxANkQ5YEegCOIJlRtZfM7O77DgFKbbeElfVgCa32
HeFAc2ryy2rbj+VaEGQjufwLZGVn/plj/UvbQGSL036L2Nkz+GDFSczL1Jb9Xs4e4WY+zgfrzqVC
3ItMK6Pe746o/c4UUsxkYtT3lf+VpiS4DfmVQ8bAxeFCA21hGI6YhIEkTstB2+cAINcs2dI1FiAM
3zYsw71vNAlKMvNjyfuo5+RdQMWqvGuTMwMaMBroSkT+xFC7Wt66fKYdmj7GqObNWOd8xBLSTc0S
2MnG3J5c1HUHY3aPcE4h6Pv217I6Z9GNxwVrvl29TmouYGRX1v5+9ujA02joAldwM5HZmZvZxnvI
mxCCS00VEXuX4o/qoQd4oPqNakMuVlugnTleEWBhOzbTvxhD871xGExi13SEIJD8mM47/a3o/I9W
my9Fm8h9Mhdz5NsPNLJgvLl+YDFHjpo2lYHAkJ/Cgvh0Yg9Fk51hUK4xRBgLXCy1dAwRQB6Uk38x
EHqFUPOQVsQ3M/cuWLRi1O7LgeTp5jTFbn2nPLtheyvDbl09HNmFFRIERnuzYKt0+5qmEB14nNm4
k3qngwWuxWlYGMsQYi9CKjweS80Y9g1En6jW9Y6KtuwCL4VXXeaJw8cyi33iOBL6vlx3lo1Xx7GY
uOSYMlbZVc88Z+jPzpNhfHaTmwRp6jyNmiWIvpG8hwIJFeTVT92zeCEF46dco2JBju5IhART6pDQ
RZd88j0VTgPH+oa/+abfQLcxLr3yVMDNh4pOqw9rSvsS3feuHBe1i+MGtdgao6nYFDw1wS6l8YST
c+AU057KoVdHU5lfKZ8rQnxER8j+9iPa9ONk/OhqEseNud7JzIeksK0Tbv5PS9t7mSac94xspFW5
sLxkZ32cQc6gSNslLeMFn8ZqxHu5ajNqc6ZKtOjpwZI3LtoH2xt5SxKz3jRkWNeXhnzGulLR6n/j
AcPOXLQHQJ8WfWT/zh7qhkbMYJCpTAM1dmiNKucO1A78ZK26FCpc5tgI1xplo1M+VtL3r3FxmVI+
KnwHVWCPNhmXlbqi4T+C2tqsA665Q99eH2bRNoyp9fXZSbQL4Pnk0zCm8jDD7dwbqPoupLNT3Sfr
tppkz7kn7fulLThkDmX6qZp+wiNgl+dyYrFfq1ae1MXIVz5p5RQXvU7kOV0xb7ii8T8shsIotCaK
JF0Te5lb8YuT2tGyZXb7vpWf8CwQPItliNDGTyR93/jynUcAjcMj6JWAJv1TV8v5c/ZgWPqo3c7r
mCrk2CuD9vzb5+D2ySCoPIEDM3fE1d7A8HoXm9+aEsyRDFTm+gF/y3Qp1v4vosZb3BjWx7xUt3Xm
JyTWMHHy40cw5g+FrWokiVN9aBEiXJeGO7JjcLkjoae8JpXHWS9hhcAqvTHpZ/cDmsQKmPyz2z4K
DpFmjDAQkG/9aYqw1I3/0DlZDxAtYygzXODpS8GJy7NYHjjaJod6TqkzteFpRQYYTmM2vMSyO+Vm
dUAGTVFdIv9I8uHdLe3m6KcabOXt5/krMXfmAp1jgkkarobDHGzDpGy/nagz+6RrMxTWFU7K5NAT
I2J9JmPBbXvj2jHfuv7+CRHQrTIypglxGoEyRDUE3Oh+1G4ZQvA/JtSgsJzacy3G8liwQUQJUvSd
K3BlpGDnMdwUXz1Dp7Dr0QLVE5MVepocmDtB91j7aeYpC2bC6rbbSrH+3tlwd3eJpDpsMIhnGkt2
ypMFGPW8KokN0kGihDUDa8+oo8IQ9R9LcjnHtbyjm0GHc473ONSoFxTQJlIYYrT6D8otv1o04SEU
OnxbeuJH/TwiF59KSIPOo56j/yz0b3guxiUjiQXbHBZC+sRB2hwLqM+R5rnAqQvKzkKM/5BoqROs
S5rpGLGiomexJii+REX6QBWd7LS0yu7YA47EhT8DYrtv0zyLcoBzkG7BQ1S1CV+G5XVOtG8TstIG
xF6uyPtrfFWNecWrwuiunNR59N80XkCD5UnynZkc0vE+M0eQG3wH8OA/XT03D6SGXNgN9kb+Mjhj
v0/9/kKkGRI4UbX7VQkcbwpCl0s4xL023zkI0kUuu+cZgvxR5Pe1cryI9kT7aG1C5JFKtseCHppZ
0Z96HehvXHnU+8s4/qHFSDNt6nd+24iLN/XWBeoYmZSmvBqtTesHjM9TMjovtal5Z86J/1ARgIPG
mhx06eCR9ehxP+rcXNr9aNOzc2NHu+BVvsuX7H7S8SE2QKBxT+J8cKGDXDjPUnibZXdkZMZBvq/+
kVrwNUCjCxEpprt24VPclN9Btq5QDwuwItY2IMWtcu0Nvb81jvzowU2wk7eK0KH6iIEYiaxfL5Gx
fThpUdTPo2G8FeRB/EETPQdOKutrgazs0XefODVT2neT80lEPAFXg7Q4WFuvw8IG76D0XH6v/dzC
6LONCHFY9ydBgIXRqKaGtFK4l6umoiKbHxzSWNhtXRO2E+0pxc6BEQ4ya6DL5GbUcN4qm8YDU1zR
geKlkXgsMVdsndjaS8x3zcqZUU9xE00Uv+BbkAZZ7hYZYL8afYKSciv0ZdpEpTeKaxqXBfJJ+8z9
N73k5mtrQLJNiJAguYzmCgPomQJGT5xQQtPAfysLGpbbEd+l1AHPk/UkVg0kX861jiWQNN3MUjiU
s7+/S21h8O0lJGEal9UJ+fh97szLycwog+1puI+HgiBjMeUhXq5xF/dGEtVcH3/QObtK2gZiaA8d
o6JTgdQQ3R/z6SGxukPFPJxduogD3eKEMwrO+15CFlEqQ2ZWr05Ji4bqyAxNjwNFvt0DXLut/aH9
0xptbxFfbC1NTlcIbjBd4C5AGMvG27GPj0J/1wSAB8SI/X3jIBkFW7EGnem/O2J+t8vxoDnjG9VN
QRDtQOh4chMAoVJB2qnD9jp3lOvDnFGmVimHQurOAB5nkC/uzTa56EyXFDNvP2qsxDkiiswYgXYd
+U0FKnfTxFhsP5tYP2eXmW2nV4RIND4FPcMhiMCfmi+hS1M0Tdtn7Jc+NM66H2550b6mMRddwOXk
SU29wMlkWNnxS7Z6XaRvdj7sZ9gphgfLYEgkULcyDD91Bm5KcGYRG+xf4nIqRqum9+mClet63Xrx
G9+7KEVRN4L19LcNe9aQerWd+Eh8TjiT0EnSUgTVx32jeIYy0mJLQlU1sjPx1VbtQ+0LK6raoTsS
4zMeJhcshrMab+ngQKHnMdDniZ50VzOzN9qQYOXejpEJDyxlLP80GUvjOQc3f6OP861y4R7ZkoD2
KKv99PGo0BKRYW6wJWR5D2zUrub9MjWcbGKcgykcFTaJSbX6jpK2uAOlEi7Z8tOXXKRFwwWddWq/
xvJJ66gbmEj+db2XtGy191XZz21iU5KCC0ogmxx6/Jaf6KOBEuCyGhQWR1WLl0Xngf39lwuLka6i
eKQh8VtYoUagFSc1+NVYFT666c1WY/OG0nOfz+tn1/HhNrDKUWt8iW0nVG2/4sfueb7pE3AHn2PE
tgwurMByoc8IRfYtS7eGiCSwPV3/WMyak+cCS6/BqU2JExsf8/+2+a4j/EAIzmQshfmU0owgswpb
yafI+kfUQvVzoer5OkB8DOJW8YYSlqOROdlVsyCDr2P88PvvMyM1GbE2zrHr3Wu9NM86SKhgtF1K
/EojVOBqaNQ0Oh6Yo1wpWTyhmZ/jhN7cQQmPlWycJloBqHpvWyhDLebmUy9YFoFVc3OYWvNZczW5
amhQUTPta1mwIc4jLEG4uyG6U2Tlim1dr4aHzEp/9NEB3JM78ok96mOUS/yh0WKM4PYi/AAc9CET
sV/o5gZFG3cHEzpuxWkMjZIc96IhHM809fmjGBfcqB3YoHUFLsujrl31hNatv/yBQ0FQim1zkqcs
tfjNPiuSsFJGcK8CRc+dtpQyIK88+yy65ivx62tZz94d/bzx2UjHx98nSukGg605W3nYm/Kj0P79
7z8nUj8IQW9VbjDFggp7iIv0//g6s+ZWmSyL/iIigIQEXiWh2bKvZ/uF8Mg8k0y/vhf6OvpWVFT1
i8KSbVmWgMxzzt5r70TjvTlxKGnZe+1loC216lUg36QVpWtjzrqbFITMvVHHd+goEshIK4Q4ExW/
mqjdeX2cPooGyRi9ZBExcHFuvw1j+5014BT0UP8Th8bMKDpRfxpIkIiCLx5qktdSr5lxaRFaI4x/
D3EyPwC3vZQ7Ksvy3h2zaV9lbHZboR46hs2gttjuU+ZtYe8huh9mYsFSNv8IqbzX7iWtZPMU9vWO
NxzhhIzQjlSJ2jIgYxEmiQM4UjeTu3eP1jokj5B5Zh3OycXM9Lc+LJk4NAxgEsEUkPwTKg7FtRmr
d9+gD6Yt9VynyneZguML6vmEEyRnk5wAv2YugwebKcn1ZmgZWf2nx67f/fuN68/9fezv3f/62PUb
0f/9oevd//TY36f6r3/t+mv//8/9p2f+r49dn+rvX/v79P//Y39fwfU3rj/8b4/hFKJ12I3eDgOv
JPwsn7gsJ9pRGjQ0tNjr10QSgBIOi+FMr6lnVcDLr3def87gx2IiWb4kwGD5ch6GM+YprDZRvh+X
X/mXn/mXL6/fCivMm8BMDf/6e5XheFy0dyMD7RPJee5pynVUefAptyhLUE2a0ZMyTBowS/eDEVy2
kmTN0ViYYFhdOyLLzfWuC//30MHbaGk+omcEtHV2FZX9SMSDT0uU8BRZ/RYDcgwh2mA7eMOXa8tp
w/kxrqfKKU/0liG6SVr7ofkTkzK6GoKZzoxBazXSsgEAiXWZhuAFeCaWMjmfF7y73TucoNqhd6YZ
9xPlWjjZLJvJK3z7rxZhK/2TJrmZp9TcKy++97q5Wo9TUrI0Rx+B+KwrHQP13IIfhaW8muZTB9hg
0xrE/AWt9Ec1NngyFKLs0rda5B/F8sf5vCReoUVYQNHFTgQMXe5tMClmG5SULQSucDMH5DMRkREv
M0Eou176Zsf0fISHj8pusUWCDhG1Rh7EuhyK2QflYq2mWp2Mahz9LAie9lWO3CYA2EMPqd4Nc0d4
FN1YY4y/29J6D+ji5/WXGrE/0E+yjnVHGOVshxBpEjLweOMMGSx6UkoKR+X7LtFfuRzqIFEJJOwi
iJjm/D0lPbVF3NabtKnYcAdHJSog7qSsIb3yE2v0ILPTrrSUvXGYU6QUiDWjUlqR816grleVQHvD
26jzGUmFdZPpJA32Hg4qlMvNHEP+TxQA1riTd46wTmjSGr9IuwRBHbrCvgqR/dDBGxl9M0kF0dNr
9UMJtWgdeHRo7VjesAPsUa06u364Bv9CWtQhQ2ah8zhnLuWFQBvEsJTOLoXg0oNA4VM3v7iML9k4
hftIij2BaPeATMA0KCRUURZdRsewV7Ubv2f1FFO/EvdxPWq7rhvPsY5iqAxyZMLAGrZ2oT44uJBm
S37JYMCvd0DvmjiBaORSmBWlPBALQVsuHSVaZmSdsAIhU7YLcIhXSEYXMS7TxBtsx6gWRAv3EJvU
1kTUcWj6jYZqH+crNmHLiSOalXZIUmjvC2bPG5dmG5UCfkJ++oHuCWobJj18c4yZJKS7OQk/vEAD
wTE49AucjAy4SX8fdXZyRgt7bzmDoad76ypeaCyuQc5kcdK90NskOX3mMOKEvf7/UWNRbFzvZ92i
6R1o6EFoackD8t3wHfMZ77nltH5j6lyR0u5BU/DkLeenrpGS69jp25HkYAgxnHEzHyXVhL0Za3pu
XY2Fm0UVom0DEqL39mllfOMWJDfOBOHIAXFoK3o+AbVyQ7wIcuZO82c13pKtfAgkULesRRjoZXrL
pa/ozpQyO8GZIRn0bGRkiXNTQDvPrGKkoaqT+QBpYW0jdz7z0sS2jIpfVw6k6tJOXNkQBbYDrRSk
VJlPntVzWNax3+jlydYLNAppLTaUDxsiHjtOtKbiKrlM75wX2n0PJeZzWot8Htoyxxc9nHCrJwOJ
CJStNzMmZJVlit4NrU0fcELiBNKhiXEKocN7R1xb7i0Qo3RDzKptWKsXveQ43tdRIDd4A070Nn3L
zRXKuGQ8C6jYkB6STV95D8OMnjCYGbxIPf5nabhe9idDio1G+DkVVANuR4ErOy0BNCGFzCYJTRvd
fJrAL4/vQHi6lDW4TRX5AxuB0DF0NYHMuT66gqcuG5gugQbmOcmD+65iAs6ekeDYajoZANL29Lle
ybi4ZOy2fSk+7SlBVmDTSyC+g15yyiw9spLnacJcF0fxzpSc2LM7qTU9A7juYFYxJhh427uXqTIA
kQJvFOMiKnpHpLxkanCVBdHyUuWqXfpb6cFS3em6LF5v0kIsaiYycZaV0pFzDzqApfHvT/zzjWr6
Ko34wyo5k02mj+dgwoirOSCCrnc7Cu7z9avMHYi/GCu5QxX+5FldzqzZCtYzJNUhsN/0ehj39rg3
HYLp4wVkTWp0tXGBSexUg1ePk91+0vTpsxnAVhHY/RVFrp8n1i1h0g+hBh7I5KKJt2Dl1p7OMRQ/
oAPzeCFczRJmErHFQqyH7t7OOJwb2/rjjtHz3EZMioTXntVyM+kYyQnpdM2RJ0oxQ3Sl3GDsG9in
6o9FVCdrHI6zb5mDRLFWPIZCe3Hy7puO1FNlDD5z4fDotYE8kds8q/53GWLt7KB8cW2UcI50tvMw
feYLBaRphPTresNaG65Q1bC5SGnZTsVIYyJnGYvFnZ0AUgehDdedBQeeLKVpAp8CTvzWINU8M9Bp
e3SmgrCLfeXmIOMZdmJ8R06OUbelxbbt0bGncfHIjBpDu0bkmtUF1bkrR+BPQbvRzUyep+UmR5K5
6u088WcTavHo5uE28N6Hwig2jKI1SjzhrJZWq6Q4XhtG2J9rBcVOErobBxnDzK5Oz9KZ03OuVclB
wnyux+6mh0PH+Kmn6cb878xOHklITAa4GG+moiEIDvfo9VnUQE+k8h6vdyzEYOueHdWeaeklaVl+
nMaDV+A9VClQB2k5dLAW42/UnuNJNOfFJX/uR1scbQnNZXmfyS6ZaOvrC1+5WjsZ9jVdBkAU0upQ
0z0lUbjySYiC7Pc1Yx8/9Z5enRskLcytjI0W07iqlvNqMKxHo4VQYkEVzhy0mxQNU86QrUEndk6W
Pw3qHcvXYD7WkPun0g5R9rDD0Ofl00+S2gc9NK+8abxPCKH0TVHC1uPFLw3crozP1zvXG9Wm5J5p
ZA6E2OD2eRP/ITkXFsbowfEndfmfq3PPNKTWQdGZTspqrb1EXNkxve95lf2qXd5X7GPL1Sqcjhqf
9nXxmgYtPwutLM5W6rTo3DJMRU31GLvQm9FA1geQwXvp8ZE30ps3NKL8zJyiY50IRZIbNyRZnLB7
6/ua+RLeKHIYyD4DqKe+m2ad5Yjv6H8h+5hgkXmJ9UGgwV6384r2Vldt0KkOVPsoMMOHfmbh9UqU
CuPsHUY0+edxhA1jIEVgJD9u0nlIjyo6p8PEVG6ieqNAw++KAs2y38Hub21N/5GmtUOHQD1rc/Vj
6zzcMY0/t313Y47sUyC7bKoFwpTlkK9Q6qkUl0JY3pJDV+2iuPuO2I6Iktme64bELC/lgjeRMJRm
sEz0IL/PTYLjTJt/JFmqylrfVbP2nPMHz39vvCUh0mTvuSu48oiYyBB2FFikg5SNQqdKXwsyecgd
Czd9dVPFGmkgRMZi46Fdibx/iVpuR41NW1Afx9a2fLLZ7qH1o4erSF7trLtJ57TUkmxTt7u0U8kR
sSyTO3mbY4TeszLrBGiyqerz5wSJ6jqDcELRwIJ/Pbpjx2WbgjF6j6D2DICGSXz2Xel4iiF8uHZg
MeyzPuzBznZmCF/IU+3Bi+dNiLJ2jdCBDbkdHJhTGCANve/rk8rlqnL96rqy/33setc0KSVSQuWv
j4/LOXb96u8v/NvvV8vhWW7NKNkUnpG9FoMsdzV04K2mx8ZrXegvAs7oH7fP6j9zJZ+vD1udpW8r
CzTE9e7kZn9wI5YIrNLqLu/S7+vDeO0Bc7CX24HvaPaux7vXLRPQULbDBV07RmGBIdHOxXC5fuPv
dzv3NIatdXP9URgX1Dxs8iB6G9H735+SbZIeK7LX46k0LxPez3WnNTTgl7vG2GG/cmW/KZLAuNR5
U1wM6MzLHfAj5uX61fVGw0KVoJpcRd60Y6aWsIB7aIMLcTEVSZHXG8XgfC8jNDbYPOem74iG5geu
N3RmxAUou7OpEzAiRYc1J7JcKAe9Iy94HJ4at39NwoH5yUePAewYp8VJq9Cc2an5RGRge9Qb6ya3
qXZwkD7/reGvzQf0fGxpOxCbktJtVXconYsYg0YM+tDsnPaESZ8ZbQ6grlueHvNNc1QEWvzvV0Ih
hJxTBsrLdx3mQdB/YC/fh0tStNZU3sZt9fF4vSHcRlsLCTSTvFvvuCgRqJP1XYeliZk4uysSrldh
EZ8RUYKYg/ZMd+h6m5roa7vIIW4y7vwUoN++We5dH3ILxl0KpbbWSXsTiXex+CFMp6+OsMMoZJdQ
v8F8YgN9jgwEuHmd40RbvrreNKIl/2AA+TkfKrWkSlfNvFGLCNXNB/KgSnqUqE1YPkJzdI7AmGYA
uf1z39o/VI0RBuPiZzQoWuch6tmfWuqY0gb3Y9N8vT5Ee8rFQc6Hk6Oi2JHBWh5HlTsb4ENwV5a7
DvtqhLA5yB9cPGI1Lc2nYIz1fdiNO5tUS1kjDG5V1Wwi+nuI7YAo1Ow1WFTASkWS+2zNyyMXB/z2
fBBNSXpy2tub/9rEmWv5mjMx98dFH2yquphRjtAEC0v7xtYapkjgVkiABZVfkMBadyo+xMYvFSAi
J4dwj4aoVP7u4sATRVEdY9f5NE0yOvOiZqq+vB//vAPyqSIn+xCKOdsy/HrqKyhH1xtHC8YdhB8c
jvjPckKZF1/l0/UDuN5MKapnwqqeAzs62I1dIENuqG+jmgNvT8YNcVFZskfSmpbcJbGcTSAiUaLm
x/4ZFGq7vb6bbPiJ1l5uoHmOK7skYxAiX+DHmr2bPPEauJhAxxRLCIewLXZlG3BpVzj6l/fkb2es
VlkNBsR4CaT3m5V0FcmlYPwBhOLosu8YBd2ZMQy+jTR/vP5pJtDWIdV2/7yOpfGnN1lLwJHXq32O
DOvfemVtR0Ob7jngKAIVT/p3Z47zIqZXYCRssZWadp7LWG0T+J25ZRzSxZvDdhS4VhS/MIkvj9eH
uuUrUMGVJh5Fhg0lSO03iCloB9OkiLYkPT1frwUKdwv+u+Uf9RLAHwxwxIFTFqiGHq49aKNUdgxG
YhfS5BBW1joYjeIy4au/CKPDOT3njm82MdK72r4BiBIjlcIvqn13gv57LFCu2gmpGMyO9wJi8i+1
Jx6f7uw0kvQQvXsKIs/5wIz/Q8o6iaczG3GMnKwc5gSia4YTmHTUUBqaoGmcLkXpL4VVERNprteJ
eUlHNvjTUlJwXvmeA7TMIAbkn5u+mz4zJuGQkqCgDq0LTmwimk1o9kc4BY+uDWOERJXoFOm85VZG
vCH9i1VMhjtdvbfWU/KAnnEXJUG8r4oQ7ljfDZS4XF6PITsZ4iyoBBgLo50m2jRWvzROGMkES6Pi
Efet5PyeAXVMgJ2ZR664ShILw6CJjfXeMHH305P+KBUmYGdabPMjeI8ZimZAKA56aRj4XHsb2lQ4
tbJY7cIhHwghau4qPoKtwjGzdnRAO144I9mevSOx4cDxYu3k2V6BVwDAUil67MopgYABtDv2l8cG
qMWByp/fXRaMxacbVDxJkN0kZMztLISxl8ZxN9LWSNpNHXXhmrEdLGMJRFfA4BBHPFQg+ehoVO4K
PoVg+jBj+0RB7v5mOVqZPv9qwx5KTyKoRyuWr5xU3SkAtI10NaUFaBN7Jt7zHoEmW9qxYChrVf1R
aD0qjeDbYiROqCse44aFSROtu0OLGRGx9Drk6DGDSIfL141s+9vqI3THHRPRP50OGYjN0wsawnE3
WaA/itEjbiy8AWedMD1Wt7r7iUVLZPj9c23BvNA528TQzFdDrvsKX9/GoElVM1raDfE79QxCbkEg
OmcLLjfweFULGSUSw6azmtfeWIYjc2lgOzSZW2JqyWZmDcoJBtbS7dByZo1GddvY+o667lZzSUQz
o6U5MnJ4TtHvYDWbqq/fAeZxRWTeOczR1tI7C8VqFZ7dhbtEdjVQhOhQWKQKh4WHLCghBzHXUMAT
bZbEyYmuI9fSSN3juowZ/QNQL3ATW0oc8TdN2wysWq5RsFn2dAu8OQbKJM5VOyJryr1npzGGk+bJ
Q6Za6CM9zA+C6gu2jwQoDFhaKmLU09oRjwiDXmlp/0lraexCZ67XQsDyCy0bUiKN9doldTSoOCk0
IIwWKS7YWcrjpFnPLAGIzTMaqLMGASRnR0GDgM2DuhNmrvkSSXVg5N6p6otj7zEhHlL31LTRA1l/
JXUzEr8w1U5pyuWB8mO66R0FOYa4bOCOCS0xMBFbFXv71mz+dB16NK3DrDMYhwgdA2zd8Fg0C4Er
m9Re96ITk6H2mKawmTTrkulLdBOij48y9D6EsIq7qoEMlLTIp3J18lphrqJChjcO8omNgRwVL6Vz
G1TYK9y6+2ngwxAkErhQ4FDe93kWbY02fu9n5aD/tYtzmkbVvqvogI4hrR49/53TyqGBadKsXl5G
fB6C6IvkW4gWBqJw2AnA7arwqYYKgajRBGASogcpU22Tiz5gkg/CltO8om4VwLlGVC8L9WinOyQx
DUFdAekNjJUhUfwWqOkOKcoV/omtQYHKf1zvKaMuOWPKXeIV7nHq8c/mToaIFLzxCTNAIIoztWa0
t0vjfTK4RMLpDTd6qz+1bW/s3TylkpzhfFHhbmFI2S6Le9GzzSxcl6KvpHkD20bmsY5LoqjWbm/v
RSvvBzV82qmERmkCasvpbExVsg97+NgpajZ0skW7y4pLrayBKFsZ3ES3HW+7LLQ/DoBnTlqkQgg8
aMWM2bZl5NEPNNJ6teXbe4uyGkX1rOPfc9tdkkRH18LM5g6fbgmKgvmCt9iCjzU91lWHewJ1boqv
MK/XeVDfaHNpgmpRme96AxGh7o0Bpwe1kAGJ1swBicnhtuFUvGWVSgWpNzQh811bpAVhj9a4JYyZ
yjjW3mxdTvvJmH/5LHDvNdj1DYbZK56TC97CA69R4/lRkxjbQbG9zpudx/zsQOOPUb2h4MAo/M6x
t7Bshr1m0EMzcC/t0tzYSLzXyLaB0UbjEckUqgBnZgAFu6xi8+Rool+lQ8ZA1E5z2EPOnyyu7ifp
PqPhbkY0AcDbSXErEgjXyMTnpF+NNbppbIrPGBBuumSp/O+GmiKK5u+zFxYfSHDSjbaQMGmNezjI
l/n1J0FvUL5oFKN6e7e6KtpquIt5b6H3DoL3pYtrKIa1twMyXt/ker7vdbEtlI1Qr8hIy+WCJME5
3Ig+etSWqCnMryKF/TyFQAdm9N5c2QD4UVfwCRLHgJ4efG3XVhCYUcyCk2boVSMBugvA/aaDV1z6
fNjSjh+50s/6WpnPIWYUVm/1HaG3pp0xMgvHF1jPX/EAxtWZuydtltHFGuobytJXLVgC1YTATWuY
J6BQiNdCKLye1t1i8sf0TVcaUCgbuVwA3InCaW1p6okkcfsQAEfJNOubLtbd4JnIRwoICUSuB5ml
TgXI/ZcOTV6YeaRyzsPLYMjHrn6JUKSte3y/WNXKtx6tE2PsbB+aUPUCC+kx6swCPAniagYwWCoL
eVONQ7J1i+ZgCHFDN2TEvovydiq1G9MdjmUuv/VZYjIC7Ycypd+rvr+t0X4M7e9sdoZvdOl2AjHR
LgKTYaTkqKR2Bkr2hTCyOIwxmUKd92zJ+sUpSf87TIP9mIcup0UWWxjdTfRSOXaeWP1IJ8yPoev+
0goNVfvKEo4EyEEfnkcaRabxZxiSO4eDekWMzUcCSHFVJQRcyvSWMsBB89WhkdXregvK87ZudEjJ
8DYQdmsMq9DlV72Jv0y78bTpaNETtUQ7rqxmzHzMyKmM7vJa3AUZ4jWsLgpyA8Z340QOIzu9iLDU
OHhAEIcbo+dwFA9GbRg3TuNCj3Tiad+FzEArkM9qMl97S8/XJqa2nmIHMGa/Cyp5Gw/VB0a+x4Aj
kHbMeBwT7ZcE96VTdxpTsYOu6vfps0Nu9Qpz5tlyjmPh7evxtxkINaPEXTnd+NlqJTF/DZWJRiqA
Be5owjFdVZDCulzDL44RCt4gMmPQ2ar4iXPOUAKPkE180mpSmbpLGc9aQ/ftNU65oT2brCr0g51X
QwS3e1+2VfvneqN3d7VlJH7iuvvITKx9U4hDHNGFmvA678cu8u6lLu7R0Ld8MIFJAqW9pRd8QS9v
n5En7wguSHB+6ac5aOZz06U/STcjkmLi0bocAVw4YYLK5HMqWNV0YTcnWVDlYMIleKO0gR65TNia
mv6qOShfYMODU0i/rKyfOeCSZ4H/O3YBSif0wmaEy+vRJhhTApmLmD+sRgflm7S01wLtIXQcPUEV
yfLSmLYJmlyvfIHddm0E+qYbPOLGu+yFqeOwBBu/RADzeutNingAhOoYt8LpbOCJLQEiTVvt+PRo
DEj4mwhX0cgKAInNxnH6PfP54KmxHF9JmHzB4HxzPSt90wB/AnUNiRkAsu2YTNASKrmOw/GhiZiQ
lp0VbPpRpHd1G7oHB7+zPpCZgV17H3peAv/HY2tUgO4RFd29jrnmxjZwjmQRMonONs/MesFdLfsd
6Fi6HwELIEogbJJdJcNknXcWTdx5YwCXos1Cjkna8f8vEklXU9FJmk/Ks42jFwoB7Ky5IUZNMQSM
ex/681kN050X4Gpmq+mudcgjBWPvbT8DXZixH9ZyJgRA0cJNk/QBwlbSePeBeZhaEkrxKMTM+B17
U9co05mG9xIFJluFTRdySgF81IzsoIXLikfWHYQfzJN5+JPr47R2XUdB8UaSaQguYySiEpQbfWrX
8FWSsOOYHSlEw3QP3Y8AiduZfJKh09m41Ml3hkHt6MrqQ2KmRnjIIUSOoK0za1Tll1ObeOKdFkC0
5eUoPB0kYiCOuwFbmWv82IIxi6GI2ahoCKzSynMOpP9QpuT9Xa0+mhYioOuykQZOCf/sVdkkiP9z
ToJCRrjhcUzTQiluJeFgfp7jgHvrLftQlPifR1YT0vHSP7mVHiFEvKA+JwY7ZZ/SDBb/LzjJUKvv
ZeoCRMvoO4flwVgMs/w2yPkA7SLVVeMU4EhAOiI4g2IMZW2PQcbX6FgXNQNiszmPQZve9tT+VpVv
XMXWrmJzIBOLa5XOiVNk7Rl4VsVHr36JfGc3VbwlEenULQmDrSyajTaSGZ80erjr9eTZBTjph9kf
lclvYq5SPkTqr5oJdUWfCIoHJtG5Nw8NaG9F1AFKvzjYgnv8qS3vQal52AZByqZii9meYRSCgw1q
lnNXgD3rErnukLVsnRbNbtPRLYgl3OqxOeS96tcjsy4gjPzDc/hC15+Jrxe+YStIGHu1T5M+nnM7
5JOpFJbSrGbjNB1pXtxHJMkh7HZ8SzG8T/svq44fDWN8EWFLtEK0HqzhNxGF5gfPOsWSwrldKHw/
rgUTPJ62RvYJE+0Y0N31Z7ZpEDzQ6RNknfLqGWoOnk4q8fzextXeaT+piOwbstkQ8aY/s8GiWg0R
QnD9OJYD0w62W2SnbCMD94yDjN12EZFjKNnmQfEbDjFc9lg262DiIk/nhClMzd/HwDSmJijkgYZP
ePFj5DxOYhyNkG1YwVAK3ssPbsFLGGYXUURnfFEaqncBSlZ7ASWNO2AO93nKkEvaNuuieslT4AM1
IjrsUu4Wtt5DnittA0CHLkxG37qgs2zE5OY2TJUHRr+LSLrIup1nEfRsp7h4bbPx1iWoNpaN4kBl
LbT0hQIHElamnUyTp5uqlyEyqQAzFio9XLgN/VPdIEhIos9s4CXi4HvsuFIPifM8Dkir9RT8vkQI
SkrRbmqW1NSW0TNEadK+I5FjrxsX6SCEKhrUBgUm0UiLebYu3b2b3dRj/WRHECByY9zlTbvjgn83
maXawnU9sy13VqPtsRNiNugM9rsHr3rAgYSkxzvTRvm0ZS39eWz3+7grboMGwyrhMJckA5VZxdGb
FQ473e5/cGf9VnH8FlfNPtJGbdVndz31vJgxQNhVAWLICj5KL5pIIENFkMZsyxP6bJyus/FORs3v
NE0tqyMMo36yIOaZ2yUMGDLut9AGeqsFiHZGUkfX/rVoNKxsnX3+cgyQ8LjVF3bc5HU+mvgv2Zdw
Byfxmg04sfsZeVmW9ac4qmpyQkvWkmjPgBn/aDDjS85zX1kJM1Pwmq3DpVZJxCowbVcx70I1Wxt7
RoYw6eHNWJE6LmKwIZBSsszcoRfzU6t7yGQ1bah0QtcCoTWpD5alJ7tDuTuwOcNboS3BImpka62L
b7Q+T1EebIm44rctl40FdVPCNBt8Mu+sTqJ75NcS94yLU4rk3u5Jz/NvlFxUiV3+POF9MNs2WhFy
89h6esP2oURrnbCujwURdUIlPwtdyptHizJEVWcRVKuJPkyj15C+GmaHEdyB0APf4iYcapCIPlmT
t1PYtYfJNrutXlW7IkanYuGmD5UB0K3EcQBiAAV92iBe7xCbu2k7710DK9qYgHUTCz63bxsoYCeh
LAwk6GdX5G5HR8nBigqh4dLVD7uwiQ5SJTQW8ar8seRRE9r8FSTjq2an71HXagcph/YZmvKSz+S1
GyNaqjGQMnrXLUeou04drd2LISIwM1f6tjaJrYTYF27tqiYv77V0qjOxHkcU1EgLhEulM2qIaoKb
gfa3jwbvMPUT9YrnviQ1wuUSJ2orOmRa5m9kx0+ztG6Q+DCEBoUnzZjgD6ptFU1PU6O+5yR/KthF
LNfaz8rmgBF9fdJm4+KQLgWabOtKawGF9aTP11CVhXPJkhkdnGyogRzy6B3BYL+vPg0qyXKhlIbj
i8G8dcvGyOUIB62DK8iuES+EHuojT23NjuZyMM9HmyIHOL7NXsx4i02iwCMn+u2qG1En2tYY6q3K
aWWzfq7kmG7n1F2M74qWmolCSJmbAeTMRhrRH8vBUzKOrPtmfxgY/tAl8HDKy5JzUHswxE+etula
VUDKIhbnMqVcYCAeIQTSv5D23I8WXHx9wkgJ9UK62YeXNc2phKPDp5V+qyEaUUMmT+R8pnvLs/9A
F3L9SgriGZSBowbcd7GdyzojQgNQ+4AUjh6Evu+dWvgRsro0oe2ngt2ch+c6IzqoJF5k0OMLSDkO
IhcKIpdl0M+Ko8yuF6FU8TY2kiAcAsRKN8ZzUDrxBjKbWMM7CTahiC/zYNAVIJ1xMvVv1xP8E6X7
XNeAMKj0632QaV/EY0G/0vhEmqH+ymvJv41Qtdeyt7aCcpeEXwzQuCYkBMMEDc4jMCOgun77nL5a
MT2Dkd2YGZV3Uhh0X/LiyVh6KcZC9gRsv7+Zy/JF5AZuhfit7h0wAonm05Y56nJED2O473nGmY02
7U5vnEeTSaxtf0NN4Y+jWYOidNfmrgIqwtXALXezpE/OeobU3ixoPYI4DBviZxyn2XcWaN8UsiLj
1DbpcNXk0ymu2kMfmdDoHbbeGvuPVZBHj2KEGEqw2j2tQlpQ7G2S0bGJVyCzus6PmU5TU0voV07W
skWJVmYt9VXVVGBZguBsZxiOCLBgfbfo20YeCpGBnfMstTXisVNdZZcRG+lF4p6By/RgDuF7w9Rl
O9Qe6P7i1oiYasMIQp0rOUHS/jNlXL0GamSSgXGn45/QAlDt8MVorNyWLXqKIYBF67mQPKBEtVHv
7SZVQ8fUATcSO9E5akHaEOVQljddTJOn6XdGjq9/ztC8maRphZQLNKnvm6neaR4XnbJ4DXQrPCao
uOIlF4E+F+G1xqd9ynWT4M14/ASN9UNvzJvkJxatxifljqZzrxEakDj3yK2OA/LRVVOVT3QIAEA4
N4qFsIY5sMN3w8BNm85e328DYei+fPLC7gXtwnOrwVAVbAxKMpUIptM/bcDvF9Gk+xx/ehVsJhiE
Ayr/bd8gpnBwrNuJ/txtOyNQ60GhkmhBHyzr7qrtoieHbINI1+NjxA471TdNxxs5mLdIluJNXiQn
8+LpANVqDSdnkV/iHrkytS6ao3o+odHxQ3r8uyRCFco8Hff2Xa4l7W7ozXc9EH4XNqTWVdA89Vh+
FXbAeNr71iuUW45NPPBYygeIggGDoX3Wl49tLN/LxI3ZQuFKjXIKALSEn7lzQxPmBsxD/FEh+uvJ
NoYngjK1n7aOxlXJpcOxkEtVU6TQH4fpQIDLA21IWhpW+uMwCaEJoAnfit7CmfwiFZsUcXFwpstB
GH2eBjcBsrvO6U6MfBffsQPDtSufRUkjt0jY/I4O+xFBkWxF8/dA5zInwEW44dYSWGzpCh7Bodig
KAE9SJeQevJcUeC2FvuFAphNS5Wx8pTIocjTpzMxfXH0cl0PI4uczI0Y3J8U35at9/dhNZU0+ozf
IdEupocjuypJOy1/zNoB3Glr585bvIHgzjUC02m0RA+hzV5r8OaXntiYxioewQ60myBo8lNl2PBz
BXgdZYTwNLFxu9lLGqr7UStAeRfePWPXW4mcYw3zIPEBbfyULY3geSzYirqE7kzOkgSU+Z6EEI+R
X58C5Q8OPQBHx8KZ1Nh+4oGe/AvMlOe2B3qDt/jCItvj0yf2SPWGXzbTfqhgeFUEau7D2rtThv2O
qSW+yYP2yxnn3zZwHyxnvHVRJzbzc2J2PVus/k9MNjbxVuOxjenn1615MrTjWNlnUHyfVssO3+Y0
Ut6rotvELoq6d6El98pY9XwszBMPE5N2ttBsBOOO/VXuc8btXbv7qChAOREobiKyvOmeUuV4le92
3W1LMFPvPIYkXq47Yv6sikZMgXBpM8juJ2uSlAWnvW9G964JCZnrqg5+trWDbIM80Cge8tLZA043
DYE3iLXSrEN6EsACAwmgzSgxBBKkhAHsUjt0Ecb/Ye68liNH1u38KhN9rZyTMAmjOLMvyhsWq+jN
DYJNsuGBhDdPr69mzzFzFFJINwrdTOzZzWmSVSgg/3+t9a3Ufqc8dFmEbkGm1eKxbxZ3U9qHq0be
03NRz+4LlbA/57S/8Dw/hWR81/TUQKzr+33a6RP4I/cpoPLWYMfvm9MtkOqXTCRqUw24taAM3pjq
aLff3TjzdAX1m12hrba8JvqoNGwMa+t3Jlg2q3rsk/IDODhxhl6fKjfgxGAsu9bUvHB3QPkQLoPz
CLV1YVfzVjSgfiDUzthPQJGkGBCYWZ8tWd8p/AMVLVx65A5PADBc9tzHoTb3KwtPK4UUbB+Myj4n
EwWRaCzNRhrwRXWWDjho9dYLpACs5Z90QUGLBDURF/SDjBQ2aETrNm5fqt7ZePTksRumpESwNCna
fpX4JJsD+Wsoq4T0JVKROT2UQf+WdKl9Y2co9RkquSV4GTNuvEGNu85xYSOZ2F0hi/vcdONl61oc
GRRXshj0Lzcy2B7bK0F95DpXqbtq61WGFQprk/Gz1oKTndZLix5lYeJca+RRDWG+QKPyLP2CCNwv
bHvgYdW056Chw3DI3w0r3VVeda8Bdrs+l1aXKeDToCoNouxYi/iAK9h2wuU6NoZDMNP25N25ptJQ
a4aZhewHZxGxzTkuKY+Ki1Dx8emi8Tg4zSNSFtmJ2UImVs691xinBI8DU72Y16FvvRXrCFopRH5z
Qf3w1odbAzvBoUW0NQ5pD0Hb7Z8gliXbkgXewufm7jmP9gT+v7/4acf9ME9xwNIbOeAcmNoLIApj
gUMmYPcK7Zs16sZmgcPiVdNCK/w90U8eTCH8wTBsdklgwdGiwAlClMFtJqXXStBkiIbrH/taXrCe
c0GNjbkJwlxN8DppbEoms0XTiXF1Xf/hGFQ+hG4zbeSUefhJC9hfAR9NKFuet8IK2wEtDIHJp5gD
WFEL3oNhxVNpE3JSXqq6QLhqKNtreRtEM60zlR4556C6WEWIKm6iTXkE1MfYqi5tFfyiKNFfMYhV
ywk8Iy7piJjDPXmtKznMp5Ymxibr+Z+8I19V21Q7xO8Q7ASirt80h8muxgV+HZh3ORMOTZGkflhL
gnEejoSKsjWSisIuSSe12a/igBNrr3G/ds2DslgqihnoepReqLUiENJjKqyCmGYy5OnMro59ATU2
8ppv3gNYgglZkU61REq473du+wUaYyNy69IXnCYREd3boe2PpgNONexzKr/yt2FmAKUVTFDH2QGe
sVlcqSj+FMVQLEPixXAd7qdufDU9k+oRep4DrCkkYdZeoz049Q+8dHd2g52R8BJfXqdv1tTLYyji
nW8+YHUYFm0w3iKxTYt+09ohZBoLFLfFmVFW7PDaZIAcrO85hFSLdnYuJXNBa9MsTEBrI4MYQHoF
gI65THFC7Q58muptO/NxpZXcr55Ryv0dJb6sYzb13FwcWHJmPu981dM9hvlqETjX9NtUINjRi5wX
9ilg32wak3VWmXmGX7WMeT6uKljPmI5KiNkAvcr+DUwzLy5jfdHnW1BTv3BdPKYparznweLzJgNK
HkWtzN+kCsqQdXZDBNNyrA0PcorNTWvFas8itel+oJjX4CIwjFHCCRQMYIbCVyLTEHB+8NpoegXy
pP5ZTsU3bRh6Sfndg5pkTzaZwNzcdP7WbMvHUpLg0566CiPIrQm924Y/HaswqFayoyglhWqkov6B
GtGcWwdTvQ7KdJMo/+xQ8xkJd10bqEBdXD+ZdfSpvHBcyZ6S5KKALTSo19msPYhrED0i47Ww7bt8
FgkEKmuXpv6NSAhyjLJLWFCWW9Voe+s2VbDio9hHz3GDy47Gh182d5VR5699FlAZySawuKjoNDfZ
ix9hX6O7jocvjgHdf5OM/RSR3sQQezQVlUkj3w1cX0u8flThKf2YRBQwjwHzy58taWgNhkDLTg2Q
LzyWNGJexXMEES3neQ4KzA1+DQOj+RAxf3eEjeJg+snJgyWmyy2h9DK8ZRkXdIscx+ve7NMEFr/D
5iTpwcCPaMh+bZYXufY1hWnhUL6GKv245itWlpsuWjgKS5cJes1zy12zWmVUScaMIXhGGoYH5Qb5
xhzY3hkO0y9YyMegZBMH1HyfuoNcGt3ejT4TLhsoENWKAENHWp16SD6BeIrCCkc7ueBWB+8WnXLY
BNYuUaXz+DZQODWVtdp63J0wX6QwkgIf7yw9aVRBubd5cYcvBAqwl7yZ0GVwATXUVMY0birHOaR5
F9w4FreKgcW0dhoKWMxpA373HjSOrUFIN7jrVrH76brSX0qcu2I0y72L5Q3mbZ1uHW7WdTI8VJSa
1o1xFtmE8OLdJdh21pESdDVKsnueSr+u91MC9y5NKwjeue+ezRRj0aD3ltQNT3SO+6SEMuYRKJ0x
hRQUwTBsI3zxnSmCNgZ/q6lAXYYeuCnXgVbUk22z9SmnA5b36wXKXInnvpb44cJxQW7KWldsrLZd
VX0a0j/REMK6yOfzWgbW09RGe+grim6Q9r5pujsqmMOUjFLhmv4Wg+E7eu4KB2+8VxK2FAXvreqH
i86ZR1y0YRQNih+KioSGmH8Zmi25ZNZfmyR086ldDg6fyCTp72qLZr7WiFcBI/fKE9NauRzNIlfv
BjG+2/j/oH5x6fP+1lbsbCIMT4HLmTrXvXVwwafw0IOE1XJ02gL0BUmEKMaUSGWuF87HJoOnFwWD
zxWPc0LXwEv7bOtPUqMXom+NdBIuB+ZujCmVZlStNrTYxLtcuzYpMp7apR2asP3qtR2wBLAtbW98
y8rxtiW3HYriQvoS60IzmrdlJ4/AzM8BbMC4pkaqAoDMWjDkf/VgxuaIrqe552bXM1U1Yf3a2RTZ
0IQOp7NJzm4S7YxrH0vhfwBarm/SEFhnqihqC7vsFPn7pEZBhf+eHevZfzRaXFgTA02aZr96FbCs
NbGu2P2TCLuTzlxjVQfRL5yx6SLBKpA055i2rFn7xZJrXy28HrMEAH44iQHl2WO4I/Al1kU7vlaV
+cs3HG6xbbGMJpDHVfTGttihaIlGePudAxVbIqora+xG2Vgdi7bbiand1yYwtFo8JFUbrJw6vc2o
FsPEtKZPfUtQlfWc+TEE4SP855fQDV+DIvgu7A+JKzUVw3ds4WaawpNUisCCjo45yKPMNG7LMD71
Q4CIiOE367CyGbGybyvtn1ka4ZyhEqItsmmdpB6LBUcQ1QgQHubR5KhHeqTLS7WA/95fy9s5KnR1
9GJdOWBT9YAB9YVYo8sV0X6mA+rU4EFSy+PukUI24udiekMMedKBNd9QUvApt73NS1hxDLqVU/Qq
dfLFb4u1fQ7lpg24dGt6pze2qb5MPh+ojLySLsjMPKdARU6tR36sfMlnpOuuu0lbb7j98x9GqL7x
SQ4bU1SagbrYFZa7ybgYMVjHwVFg92qAIS1ZG6ll7oOEvRhVAto3lfGaZhcWW8CFl5aoYX6Bqz6l
GWYwYKwPJh3qjXHxpvTADfDqa5r3teYjmVfgHKXYj1UuNnklv+LI+aiE2d3anV6lwnnqDbLtjg33
JnFp6ynvPEwAR9MQr7WDk7QbZL5xLKJfVMr8RMBO17HPKDb5b1OuuVSoDI2suF2O8/BGdgYoXGr/
qo0ShKCdsUHgR+pH5tYsTyH4y/LWd4snhfX6oPp9BYvmZDXYcIWo+GJ5b7GfW8EUAdVLUnc5utZX
Kiaq6OIQ3FOLdFgFQDlNDYjox2//8o9//ZfP8b+H3+WlzMgLFc0//pV//yw1VWchy/a//+s/duv7
9Z//xb9/xX/5gu13efuRfzf/2y86PWwe/+sXXH+Mf/9L+bZ//Virj/bjb//ChzBup7vuu57uvxuW
WH/+APwC16/8P/3D377//FseJ/39x49PzCHt9W8jWlj8+OuP9l9//DCU/+cr9M8X6Pr3//WH19/w
jx8nTPafn+X/9F98fzTtHz+E/N0nTCR9X2Eq8wypbPfHb8P3n39muL/zf2Bxlsr3DNtW1o/firJu
oz9+WOp33zRtj3uMQxrLdZwfvyHyXf/IlL+7jmILaFLx5sIvd3782y//t3fvP97N39giX8q4aJvr
b+N5P37T/3ybr7+eooDe5+dzKTU0+IsZYPnzz4/7uAivX//fdNKUlfCr79kespQnrW6bIpgJXVO4
PrNnsDjw0ZNMWVP3aYQw5qlT1t4VrSujJrBB0XlGaNzz3LCNG0x3XX3szd5w9p7f9d5DKlPnuvwb
ax8gjk1VOEXJmY5v85Bd/JFj0ZA8I+B5+UF4CtDMVXi36r2Wcr4yUayQw4CaU8S0iqbzbCPQ5bB4
SoMSZNuYwSGLIak0XAoH31yRRrle1M2Aoo7RQ83USRNAAOMn2hk+CkaRxFHfidAKX4euM7S1BlIR
QT7HDo92OnhbUqrpPihSfMgh7915KCIXj4bhHMuUJe5IGJ9lr0LNy2XSXlwGRbTgwnqs4pHH8ZCF
HLKh1J2E14mNE0ENrgvfJ6XVTJiUwm5XKjbCU4R4k4wUnYW10se5MYYdp8ds6VPke2OUKGFENsts
I236SXEa+HeCQPvaBHq5rdHAtzJJiEIbY/MsMpD0xWSOm3Fq3GPj0p9DXr6FLtRUZ94tsTa8HHLr
nEe41LMs3JaFNMD4NJgia2dIMTt1ajnnhKGngGm0MtwKGqY/n+H8Fm9lHlfcansru2QkKKB+OAVq
odnfQl4gwtcB1YRqSwlnF4ptJjKg/MZo7+j9mC9tbcd7kMId0GbTPnSxZ21iK584CDLm4+KeQCSN
VTbu60nD946oBqemz16TcudWmJJiWipAVThF7ImmjqDZ55Yh1k0LlpTFRTOcGkdnK2rFvbXBU+uY
tNp6dDG7kNyMjAe8hyQ5E1aW22ZIFGD8ZHqe7Kjekx8uOjwkmQVVCWt16pAwTZXNbicB8+Dxu24I
hsnXkdmebFo2ahMnWSW/bZuCKSySk5xW3pzn5ZOV5k78WA+ainCCWY54rMyyLy5Gj8f8vglTTqQK
hRKwuvIIV4QkDsIcKj8rBxwEi2SozfBUsdK42OAd9E1HxXDA1AXQy3cy2sVrTmbqmGUifsD2yFoL
35n5xkIsedME3Y+SPzpPVotvxLL68ucUehxSbJNWCJj1abiqyLDA641TDLc8XdiD89SCkZ42PbZP
dmFyhdJTfuUlMHpkGjVAmo1j/aQYlgJNH4qZsaiNCzxCUDYw0C+FOTk1xwGP/ZBhASqg2b534rV5
ba4hLa77l5l+u3QTOEH4MFaMUCuD0RXQDflN2OopQbRsus6LEJcpFC3DSm2U0yKg+rSNY5fnE8RU
2w8zhxXXomYcK7NxVauap8qc5/eMxRC9mPbYzVtjoGb9HI+tSW8S09f0btmR+5Ea6hAnasDE1E6H
ciTk7yRqXnfFnJxKwuNrW/otmZBONreYB69n0rx8qQLo4S2tbUfgM96WRopHkuxQHdsg3DouXNQu
oq2zVOwfCdgP43tLSQElpYG18bjtLzmB0LuTlOqd69dfVFX2GqnwVz7Id6ClBlq8Xxz4BuM1qTav
SyWMbV+Z3bJPMAgOHcU1tLCxtA3izwlj/5JZkl1p5AXPAl0d58eU7xw+gUOYQDIBR5WKgp4TEq4r
Tv2SBhUjcNcZk1rIOp6CjeTeaQ19T/9F/2g23fzMRBEAqbfYCDTT9F0L/dXA81kABOuJUee7Obii
hkfuwGUwfhkt4TU/GnJmYCSsRIbmocXFdldxrN2ljXtHz4wD7TcFogfylYFUf2DN8rYozvk56VkT
gbw7Ta7xmKT+o3S9ddp7Z4uI3AKW5Dq9eoK8kk7qaXRoeHJ2QDou8lqUUEV0ZIgh/ABKgbiouef1
47GzNZy9gGZjNN7NnCGwsPveNaV9sP3i2UygVpvBc+4BA+2TT97tb2tA5cM4vpkioIy85mVc3viR
tTN19FmAABC2cQA/sQlm500HpJzGQsOS9nYddAqSbnreOkYf7rKqF191Vl9lwYjvSd6494FEUsth
4srNmumUF94NGZS1gVeggDtiQ8ApMC0lNI+LHo8keGtXpTvJlcRle1saBVB56xXPI+vBKR8+5pGx
jb4SWhiRtchJGzkyscdDwk62JrYf2qQ2A9VXgScf0h7NUvm+f8kBBxwY45BDzGQv55aFQO22MFLU
GVl8IznyduTAOzTQrhAPloyT5QgI3gvadZw5+D6a9N7UE4Fu0um6nZ6tOKkeOlbTi6iqfEydXr0N
wb5urJG0YczJ+CHJqahyagjqmiu1NpqD8F1q3Q0U02mi4/v60k8O9hUAeuVrkUVOi3mNXteNHcbF
PsK3saXYadl6afSZpT4ys9ZAd3PceeuIbcvGvdIj0/l1ShN5W5jpu2nMjKIlEHBgqodITxvPRORV
xObSonhKpPlUGORwctXQVaDL4NxOBrTDykiTV8h4DadzgjVzwT7xJTHcFeLlqjP4OU2PhVjO5Eak
i0LckkV5Gjp7K/9OeiqLUaI7XQE6yW5S13zJaoBLmBIK6g08WhwA3d6GxmtZC/gFapmyR/ev8jjc
K0Wrgq8QYTLnPXTHPTYz1vI5MKjxZFLInkVPQf2Rpe9l81ql+U2I/s75pVwWyn9m37hGJqVpnTBU
mwNPDfnGsF2YtLIYJERvbidQwVz2ZMj0Oo1oL4iSm9wFUzR2z4TmSdhZfETGN8GJLKGD1yznR6jL
ADzEc0qmaZyDXSj6DbaVOEfAquV6HBXW3unga3NttUfFCrNoo03mH1xzeHEaeOGueBOltaXChnII
wjVSAi4GspF9sFKlEtx7SpAJk3p+NJyKHinjMFA2MrvPggHSZRVoNZt+eCyF9ebXVOOlb6lEhpvY
+QteLOcD7MR2DsnMDB7wzWydtvFF1VhtTbFG71xqKjZ4kN3nWISdTt251KFKVx6AczM5les8DTc+
5pw/rTVknK+WNF4lKbBVY0G0aacPGmtHNLGiTLtWZNLHMkwOZVXyJPDtnXaOMz7EKUCKxOBlHKqK
8FZBpihymNCPtkNfdmHsLA3CiSDSqsIMQA7xZbblLtOsPmA5tYiVPAOWjd2u2S8sTdBYFfoT8app
SE8z4q2ddNTO/pzx7GflvkYRnol5RMZV2tA3hspWA7iyZU1RuRpQmaLoQn1hDuqD8yanugon3XeC
fDf24Umk6ZF7OuXSIB/d7lFUxGscBLhdxQJ8aUz7uH0f2ucxOMykVgysQ7K+cCLFr8iFf+39quxH
S9cfTvoyglszup3umpXis1waOyPrLxjnljzQV7Z76fWdN8+oQLyfEvcLSIsqdpc1JQlO/HStsAKu
tlbkEqzy1UUUH/13D693Xw+8T09zQwCQvQ6UINd4aju5Dub+GOlT2r3PmVgnHHNbhmVOC8Bqg0US
n/0OV5pbYwuyVxbqQ9+JO6+kmkbdNmTXAvdjiOGkNe6aQhGWEQjkDYQ2kFSZZD/FStKMD3H5ZbGP
cJ1g0TcPMsFxVIlbO76ICHzamJzS6WAa1Z3f3pJsXwzOz6bLlwV6gaVOMf7akbzg3O0N9RyRdJf4
DQJOK6YXbEJp3Q75Tqtbbhc7gFgHmoCXuGfW3sjEM/lXHzAuR3CzHArzK8LDIbTq8iRji6xyCj1Y
brcTUi04owCzM8QklCbis9f7nP2o7GPlHnrjo7TwuPLJDdxFMpNg+fXnkt9B20i4zRJTwr+2C680
KAeXgmnuXOz4V4B8HPMIOcXIHA57Mb/9mUICsuFLucPKae+uwqgRHlX/LEq+I0gxBZiYcx0jmt41
VD/K9mtI9CqA9O89pc41uk3zUknxCuMEp38Eo7PJ1Uyx43r0gCy1p6FtNgqlIvUwyfDYJtXIx3Fe
hjkc9ChdtWjcXvgh6aLPHWdBAJDLhHoPtQyrs5mxO+KHd7ynwIkAstC74+dIXF9V1S8EqosO6X+m
/4N+gxExf0Dciwr4gjG5XlSMKLkX1bCKrWHn4noLiqdCf5lhs4pQXXOACZPBrAsE1rFfo/w4D5wK
FQszbr5X3MI1DiPcV0nHVIbCxB5bfDTiLc4L9HBrpeWEdxZRJbNXeXDOipbr+9Nw2DDWek+ifS2p
A6Q93vBeYGOtA+cxtr8w+3HAAdnO9qjD52bTn21qrFlO+2T2l268XkG8cZn7k/DakWjRiiuD5ap5
yM1LIDmG2NZeTBpzfsbCNqCsXWzs5K30noT74ueQ9CX8HW4hIZL5FAOagRwDTtrfdBjM+X4LH3sa
WIOF21gbqi6gTxNDcF/swH8u2ndZBMex2gySsQVKQcyLGmRnMd43I/Kk+3Pyvx3/vWuR4lM6sLBY
xafWdPayOicJZTZjtKxYwZqjuEuv7kveNsLem8gzYGl9mv4nRzYR08RJlnqjo0cypPaO7t+NKY0b
7WBv6T+RH3fAJGjWoYGKPm6vPih5dt3HoUKpin82wXtRnef20kagc+TSLwTgpPHBa2nYTrPHPBie
r1c65KkVDb6crdjLV8WFZoWTxySmG2KpoO5zb19WeHPla1E+J0B1LQQhrxnHOwA9bOIyL4AYYpkc
v5XPRkPfe5361dZBsa7ZBC4BHp8iBv5FNtTWNpbx/E7Z8NaFdz61uPQosYMJzQBLx7lvbMys8VeF
mYSr0O4A6PsENBnMcN3Ce19Al/scHcLrVFqy2yt7qDZpd3GAI6e+taLFdt0NHRwC1ouRgrSUKRte
S+85zx6o3ccqDaybtJc2cnPkPtE1lXy0NbvXGmBfRLseMRbOoku/JWwjppHHc2E+e7nPMpric3yp
Z27dRy8K1xlNooQN/bewZzs8zupBX1XdNOBT30gBjl5gfu8azjHJMJ6RXO8iKzLuRUCgnxK1r8Rm
49QNCt3LT0EyJ95wsqXeZTBzo3osNo6k6innVEgUfHhq6ApeNJQQiqR6qgvztvdJADeEMbQ6YDgg
MNQ4L52nuPLxz/h2/2HP/KgmviMpMXhlwalqAC2kPKVx+pduf7CQfkmiz99x38+gPxv89BIdmS0K
aoEyYUwkrJAJ+0DbC2lRxo3/Ps3zGqZyi1tleHDQrTZWU9P5qvyXMBf3gZrI0GPg0JX6lM302smQ
j0Zw9uEK+pPLKtdZThwKsylAvbOr16g1viN3yldJiz17Dvi2UKu+WSRtE0/ezRTNIydOCOQle4a0
wCMhPFZGtg1czbNe9Agxtgy4BzkGeFUqoHjn1gyVD2Zt/xqyDxfLLMcQmxxi7zdUM5M5broVitRD
mdB1kSVvFbnEN78T3Mtrhw6T2WWrH6qBLEKWB/mx77MRVbfnPDd4oAEajo8r1Pr6VkoO0UlZjUej
yxHpiMHvAx8+6xVVivWssQ7JZLe0MWC87sp8BgLqIWWzg8OWSJ1bkcke7ixlZJb/mHSswggmYyKg
s3kgW54dTEttq4whwxx33tRbiyKlEMfg4rJHg9guIswST/y4g+WOruBHb1RkAH/qm4qFvLZe4noa
Dg6eD6bwXF2KVL6YPe7koLbCm2bC4lok9Fzk5hUqorX91nnJfOo4Dga0ynCWrdfXQiRa4WhoO1aq
mC9Qbd5gsnhblgW/2E35SxvClJ2JcuN4VbRluwZiMjeLeOfJ7o5IONOXMpy1bV2bf1LTOma4IreT
Y8MT8TiT8+F30DkZbqmM6GlZ08fMtslBNf0eX+F8CrC4Ad6JOD12M7b2sVLXkNeHdDradeJg7XX2
MTVirir2b8sJahqkKZ64yLqsKaZF2oEPDBg/rmVjBcf3hi4LuhC5vFdkJq93vxJzZbV3yTF0cURV
yHX9SRFKr9Wx1+Ig4ppMxNy9Fbh8Sz/fmRX4mZ5jc12tGiKXmOnfSc0AfemD8SijikxVi2WbGQW2
wFaAuxUgtXN7JMsUvJMbnS+k2643ZsL0D1PlroT8GhS+POwehkv/AET1VryZPFHd9InuKit9aoyX
jkO0OQwfSWfuKIanZt3dOdyEN4IoXgMFPMhJvRrhq2/71AWmvfOUNsaa3Tuh0W4ZEf2S8C9VwgAX
Nj/NDvfSaMl+X9jtJZ2th4HWc/HnU/QuZ0emuWVCfcFbbCysDjCqTu9jl3jWjJENN0lJhRRH2OpI
9nJZYc91M/eo7epgktnN4cCF10Z6MH+EiTHSwbCSBjMIghcEMGE+Qji+c5tuwCiYv7v1zMXdNusJ
FC9ucbgncnQWQnMgSOP+IoRaVwBAK6z0NbZW0c98YDhmzMO7jQ3TZ/NUxPFdr+SRHRZef3N8KOOJ
jJT1fH0PEpM50TJuaomWyKZAQIfQwT1DxW3aP0whJqfUvb6rtPUIg0ottaNr5ybkNgdfVgImDo+F
NLfdQP2The2IZXxg/NIGKFDs21RoEnBLCXClbXlTtu5ltNS6BjDqeDAE/eupj6Oyg9k+RQeecXHT
gICBIUNodZdzQbSogtUek56DFeMWlFRx4MlJDPkhDJ6JsLHJZJ7QzmG2w2NFvgdCCAhSZl/Nis3F
XGdEN3mc/0QrXLJoWGFZi6mfaXnZE9OhaSZZdXQ3VCCh8eHnD/BlsfVIkvxKl9s+qKp1jgOGHUgk
d9Aw1bLO+3k/hs67azcYjUkvZc2y9OgLYxCyW+xaWb/38+zEgWwTwFWSYPrQH1aYgujJfNQ94cM+
5/BhrPsow8AA08TJf+azgm1Zh+d4QptkB6ur5pQYLQ1AHlkl1OB13gxYMlveuIQT8hRW7zUAt948
U00fRlsvHDKeXATGYjagils8mSWCLIbWBm90ncCRxsXmakzgFkVBL0nYjpguNPscSPapVQ0myBrl
C3x7SUIEsIYYXHsDhpLheht0TRQGjQ0GyEi7ILo2hkdNEjkD4xG6n3J2jZd8QsdiItJTpW7hD3An
aESPV3mNo7nNz6RKx5S5a7KxMSY+jnF8ScOY7y3O5eHGw8TEw68ogpjMHTQ/mlZm7MfNKu+59ZJ4
pD+z2pfX5wavKEICKMBkslBRBy9hqlIuGxYdxKgCqLOBxx0qysN23nGf1OwPdFGH/Z4gasG0FLa2
+JmMHYEgaXDF3DmGzyyUkVyjsbNEaK8OMh3HbDsk3BYXQaeC9F6kEY1CRt44pOWaSQ3i3YpdC2fU
aKur1WceqESKlnVFz8upD4QFXYptO7/GskSwbq1t2AWz/eBXSMLXUUxcUSGe4wcvtRhkdwN6ILMf
Uz8jiATyuJdMp2rOKDJdeBzki34pOrfLqNnG0NkdPAkE89h65INXGf2O/kXAii7/qff+Te79m0Ao
ESj/sz6Iq8Ux8LObruV4jmtZ6u/6YCg0x5M+/ABtkk5bm8CW9xDpuGCqLms/Oisy7c6X3aQTRqq8
GnNkJFauvLKU4OSIYYBFSzuoWFQhR8dHTE1Ya+2pDcCgXJ0xwSWopAFizk65cvUeqIefoq3hwwYB
Nwqjqe+0UJMxPhMXQaxb1YPRuQ8070a1f1vmQ0rgHqsdnlhc4pXwRhe2E96WdjtVOnVIsdhA9jgo
JJWdzJA2gsJH4ST81SUonkHoxMUmYB/THgLTuvpKPErOGPHKarDTHYZ25yvxO6pPWJh7Kyk7OBjE
2obW/ArRBItbQpgdRW1NK9i3LhAER4QNKW0q2o2sMLLzGGizewwG5qtDm2BHAm4HI52sU8RB6Keg
lhpylNO6HtSaPPKH4QseEYM+6M0CzGNc0f/2UNtd8I4viBI9ayhH+RWItEyzre2HdS8ouAiG6ium
1JxNUeDpKWdB5fpY0Nin6ZPC2tdQuj2EDV3Dns/6OU5c1m58bjeO8PyfNLrIcmWCmGySpWgI4Dwg
IXBTFRXsln3bGm59CoUzJ08yFWr4qMOEQ0vbRTWQopCy4ls+S3w/a+ZvndlVxoV8ZI4c5F6FrgV3
IqSQ58a3q4EtZU1VL4u/zidxBOLIwfPRkXxZmGVAVDQyJM9PPFsWafqqExRW4SPysVOFcCd+XhfD
zWsNvItBrNXD8P/S6fD/o5HBxV+A1eN/YWS4jcPv+m82huvX/9PGYGBH8JVj+Z7Ed6As3/g3E4P8
/epQsFETrsk5EzcB9oG/TAym9bsyr/4Gw3IMSZwS58FfJgbD+N3xaV/ylWm6UiHx/N+YGHA/XG9C
/2FicE3PtvEueg4hPcsBO4Fn4z+bGGZFNrXTJRDDYaVFB22La2TvSe/FBo+8muv82mz9VkhQRGTO
9W1bmNFSj/m3yulH8mgFHZUp9lkozjmP/PmeJDUFomA8bglZmcm4L1KX1NRwbS8q4ztIYv41QcII
gFiQ7EUdzDvDM+cjmiNSKs0+OOgmMgQ35kD8tKsScpuw0SLMcZb/yWFojd3s0GhCa3MZ/XJLHd4N
Tg/Tx4/TXQEX7TZtnkB3YurFZ0hx+tLgTnRJGk/j1HVhr9q5WBklba2JKDXrpKoiLJBQCcTMXefJ
K+GNcV9KMzgVUEcBij9hgi+OyuV3d2IF4Nh7CUm3HoCVYPcfsmOFRrpT2Bp2oSFug1lGu4pJzGBH
fWxwUOCcBGxHDVNZMlqbKZDk2CXia0qOoHFYEOggKLhWPTjaKfU2hH4m9ufkzIX4tjsjWcgySy9t
Xl+6PGJXMwdvpQGpAYLPIWS3EVIEse5cYhQEfje9dB403eZUeMKhAj0Med+dulMdjEwpWfSIYG99
j+yE2YXXZ9jcoLbsfFzH+ouDa7sXuHcv0wiZuWZTk5pvmTHAD6lxIVTXWpUh915dmpE2SciCGgwI
zXPYzgCHE9UM6QpkcL73zeHRwg66G6eW6m4YrRorx5r3yt4MYYczMIvO0YhQ+j+YOrPlOJVo234R
EbQJvFbfqEpV6q0XQvK2IGkz6eHrz0Bx4p77UqEte9tyNbByrjnHLEFJmdw4NlVGwKsru2/gOAzv
jf1fEJG8VqnvXiv1D0Fz2vK/b/08D/cCv+42TejDxjXbbZy6R6Dv0xcXE/IuKAbabFWfbgo8RBvO
2vU1pZLLZlreD3X+PmEV3ECorTf08LESskTPRm/0L0nxmrkw/VLDBSqYmmxpKn8zhIUAmtxcOGTC
X19Ql5HvVDszsJ8QSA3qOwKShHys2XThD29U3R4JB05rmdf0Nc3ueDJ8GhJUv3DePVbAQJ8OGGfs
vciA9LkWsd19VGdkHrMJMy2gdbBkiGppSacUzLL8C/NKfynTDBMbfrcsDvr/zCT/YVr61xTkosIM
rwGpBNo9qwC7rt+cRrvJj2nwra3WvvDsx/7EjRQpOhlm+62kfoHjSbKRnXS/HfixCxWHhkPnJRbw
GFxlkTDwGLqxzjG5wzo+lfP4L6bMkp1v2B1mmZP0x+Tq0DiwxfJ+VV6wbcLC3I0Cjq/ZYObMiuhj
osjiEGPTNwvcCzEnyE1ODXKG/ZCICrKyqEmKJ1Q3sXF7QffeZB4bXifq6EFWYXtpWGfv0rFeItOp
OpmxdxpzTZpNEBInJeynezEmV6LGT30p7KNtVm92zJ+uQv5iziTXsOqT6xx2AdZf1lq+ldGv1iV7
a2KD1vMetWtS+bB7/kYdCH5745W0ZDl+rDbj4Ndn9is6LNyzVbNF8Xy/2yR8pubc2XYJ+MSoJXET
0h7VeAtO29dn+7MafHhGqWdu3RgsHa18QC5Y5bFepCQsR5NiEyE4bQKdWCkvRs4Y/qYJg24XuzMk
svgtd/4KoAE7a4huPmzOU+27D4ac1B7WpzpApPqTGYg4NoeZ/cTiAFZJBAYZNZGakic6GNjshdY1
tLrsj4/jdEN0Zyp8MkcqPxUcmAgL2iRVYwUDgdVGAOmt2FhjkIAt4Vv23mzDv43T3seCd2qbpFDm
e3b7yz+h6gZ7q03sRy5VTBufEWVLumXrNe1wCwh1P4ekCmpP+lQV6vRgpOElzTP3MkNWLAOzPcZx
hSSeiOAZyYsZOVw+t014W2bNW5CobctHde1NWcgGr77Nesw4dbfRrZZvMrtbhltBQWvV/a7asrgP
EHq52y3VThddl6es67I7eE+icdKBvBB7q9mt2/vvA42WasWGNQIM8rtFfSyGRWhwOKGPJrJRSh76
JDqAvdojL8xcSg6regzikhzYrF9Lqv78NBrpecLsEbcJp+ZgcdkO/mc3h4cx9V5Krq4DRdMn0Chc
vGo0wl1iduPGH2x67d2eBEZWPxtZy71P5oixhqAGsvtUcbfG0ENg2aeeWY/OQZRyQeX4G2JFL9ac
PNd89mm/Gy1I1SSdQwe3q4T+89ZYXI9dDrGXmpf6xWE8HP3kTyY+u0aVuMrAOiZ2Zu6gGJiA7lP8
WnOj9xaj5EPu+81B6NbaNE7trmRWOce+c4MjXJnmbLtZc+gLzOXtgKKANIqjYYZYn1FDjLjLXqHz
EYvDPrs3OBa2oTaa2xwMHiLeNc8S+0ZqiIXh6D3pCRtvVTnOzpEdBsRcPlNcHWx5w3+KgTCkWY8f
fXwU2kBcSqkkaLLwpzJ7aKo6555qGJRwZDaBAsJvpRVGm8Dysm2muluOwv2CCLwVEJF0OrskY4Vz
09ZTa2MMtln9aad5oQjmfRj4qSdd0rts7zAqprTZcrPwEkugc/XbuB7CH25sp6qW5kMe8dPTAnGK
ekRIjONkDA2eu1b3h74yCkjA9Lb7CRSocYKS4wAghw0i9qnNV7MLEpEMi2BxfnUa1zi6kzrNgrXu
4Ao8UkGwx/BBroC0FteJgIuyhRwnsQ3ETfHgQUW91Kogm+tT6Awi/z/Bgsj1kCuJOLPU6GsGElAd
0ZByhatR463EfPRk8phTqIDLk7OH37C58ofx1HohjXXuljZ02yLVnIArdpGhN2P+ZxiUuc088c8U
bXeeu3tjRPGDPQHFHnHXrTizauBoy4ldNvUhd23YUR3PBnLHppBHtypY6IfZcz9mwU21Jwyc5UFP
5NazYgP/77kM63/og+qEDeQtdvoLLz7uSrSBjQivSLspl2lWE5zc6dXAsN+N9utgqvHK81U/lvCl
CUxUWyfy4KEAoeYu8QTjstzkcCQyX4/rsD6kklmoRUNbdUrSKDSeQkJQjSBtMf1Ets62YZiTJJwv
uRpR/PS+i8G4WHGwFB98qtZ4hBdjfAxp4u5QWnhze5zM8Fitp7Tvz05m8IGgPAAwUQyOq6T2UoK5
L2+gk19U1BUPSILusrwgwnVAnPGeWOW/Uj7TrY1WX4bFfGUVyS52cfJa5YNTs2VR3pI0bF7xdA57
O8xZ6srR45hsfVdDyNNt4nJLFUCNfe4X/7UmlJg5Iw5c9Kiesmq6S9ZaCHcUCWxcBS94RuezTGtb
q4ZYurwqbAwwpgcGXOe5NI6x2V9Gj70CKdxVbecnB67kFh+LWAEpFyuWNe6uhOmN+l49JlF/awj3
nzqKVIhRoQgsKa55KQCnWZhJVe4zcjwASy+jW8O6D0mHzXBEOGWX+JKTvTHFMH8xuXGkBTCowukR
4mFwqLiecAVHrxwQOdGcTg030JWIgUng/wQas7TpxgVU3FDeEiyd5J5gszIwoU+gPKq5i9ZZuEvY
db6mXb6XodrZUYY4obrqOkblRTXiTU5YCKOaok+zIlsh/a8R0YhkWXtOqUDgvtwWT3hzWOB2rgmv
0urf2sJkrhLaxnpCrsW3pzt7OYafRNzNEJBOw+TCBhfDnjRDOP3C+oOWwendzx7j1KB8qwrbTRUk
5mY2JxCzRrkfCza/op3Ps5k9AaEAFY4svPMnKE5haCHDL8hUyAW8/lZ9xo+8XHQX7EnmfygrvlFs
KjeuLT64plkbvfQMK3wuUa+YayYaUHnSplndsXCTa+HlEf74BogafNzC3Gkt6NwW+bnIgQek3X1d
T18qnTuKfBEJNa4oOS5vKNBIibCHA4XWH4VhHWZ8cztRNHJdsX/US5Je1tj4Aj8FQQZKlWiRkCef
JPzW6yggkAN/Agm9bbi0Fhekq/wB+yq1afaSXCVar1vMt639Zo4JhfVBBYMb9h3rM2Ndyity1Wsg
2VMhkhmnJCXmlRmq3cA2WkkjYx07pQPVfO6Bbf9Ti98tQx3H9eg6B7qW9yLOjhC67o0J19JO1B4b
92MjTqZQx6ZCdszr/jVZehiCAdeQ4Vc/rlBnk87b3Cg80pQzz4V6VyXeDMmmaKdapGAcn3TJ5smt
EXC7WlZ9owcCk8ToBMoQ72LccfQbYpNZuih/Bru5AamkiyLY42omYsl1cttp0ALR8vTFU3vonIGD
H177LWva5pJJj/uEivd1j8/bpEYgGvkQpeFOB9694rVa+9DwWM5Qh+CIbJt0iGpTcRZtTL13A6Cr
hwG85T3Nujnu9Hmq1YXPbLuFiA7WsPKO7TSNL0NN+0CHb4XGp40rmv6QuvBBXWCxXMvKF89CghVc
X5471rgwcwCIC5SETRtYDyKFP2eg0OWV01xMDA5lvtOJE3CPhCRDppZNn18e24Eh1zXBPGk3w2Jo
2tWuqc2I1ubuCaT3P8OV1TN+gWefA4cK3b0eJvOqK2LKqnlMYtffe70vd0WqXk1Hvae1Z73pPGUH
thiBuTozaaX22cDhmaw2fhP9uBRwYZ4bWRhbDDltTGoDAQw8C427BDYpKMEbFl6KsXjs9EyLnl4P
bSjWlt/tw8wgStu5MO397oigu+dG0t9cIVg2NkgWDVH4deqT7zKi+TGOwQ0vIJcgw6ipnAkgiFlv
R8cHVetK/1l0eK/NiV1IaLID7iN5JsGx+P5wJPp41yyJGVSwb8V8tbJmfVdh32wGc7662nSPojPQ
B1J2n0MDbHTCapOQ/8N1k5JRhg/L8g/xu2fyxYPv7tO+eeLosdGFoBNm8VDaMcdWLsfmcZDqltGW
yH6Q+AASevsUO7m5zlqz39l0jtnWd/r7T0gHf5Vzx2LGnqHORk8equfG7MHAwRe6mX3w3kwWnQFE
76+FPS1b0mI7SnSI2ZlZRg2ZTYshaT/qfw+JXXPUy8lXeA3zlYc1JaRhq0id8azrat/BMT64JMrB
ZyOF2zg7dnVQvOdz8gUYOtk1ZnQxajPYY0rfV8lsMKyyAA5FfPD7eDpkwJbPsqKUi1gN0TX7auq4
PVm6a3eNcXc98dqb9q0oWAmZc/+TDiQEPc+4AeJ4+T2M/z4QKECMGizOdayR56XzA7bSrWx5qQp2
KSxF5V7livJfazNJ/cOfXfgAEX7/tt+HZPlMOCnGtiRqQTrxP5kdjY6FGbP97Fjo9knmnEjiFbwh
KwpAsYJvtZOjeLMCuDSYBjZSzgC1nPFgBg2aAdsfQySPo/0+cYRjz5F+JEPwXxKmNt2X0Sm2h3tS
P5mcPnaODh4ZEYMLSWC1SqagPzeW6W8zKgd3Ke4KLtdstl+JFnJbyhCRuhH2fYNl2kBEX7GstLiQ
8WPLyli3kXMn8A7ifprx3HIhT0WQHEYnio8kZ98bZXxNifPjsGwAamPcaj79IH7wu6n0LckCIq7s
zSwgVaR7I3aKuthEBBLWMYYv0r/d9feBg21AzhDCRoPdsfkKfeM41/H8qrkPDcvd1bTtcTO7/pm/
4McjK30rwD7Wc9X/rSUQBxi5Ji5ctkEd5RB+aMTH1AdZ2nMDjXkP4iMa2EMW2a6IgVwteCbzWWac
tYeofsCYY9RMLqD46j1eRfdBm8FbP5nYUMEtpHX4yqLvmYqsj5I9RZBgoHXZFeLk8lvYgiXv14WS
IQl1BhPr0U+VsJ9yJ/3ItTGBDVbxM7aYLG1BtjsZ4yfbOGMS+wqaAXflYnGckgkEMPEnlLlTn8+f
Zce/xjXze7Mc3jtWE7joch18u4ZzEfV4LQP5VVOAwhow20fDfBqDTnKEvrapcXA46uLNcN5Kf/oX
uayASbCFKxL2YRr/dLHIOdIZN8+anlGir+ywtg0skUT0X3BEYqD6xI7ObLeIELUQAwfNdXyMUXMo
OpeWv6q7e19br1XkMzc0Dv9af15x5D4RfjkQbvnu4/onC+U1Kb71PJ9F4ZHAOaaON9IUOjxKl2cu
Kek3j7zzaDG1k1vH0TkuS93paFbzay+d7eRL/hTukuBUW3ylcqzFlqDdQ+DP70AQH+se0yLK4CFK
5l0u6j8Gb9jM9LABOkG19ixCq4I8Ca0KpHGgSeNnpW0cfgix5b9+WL9fQHEsO3b3FA8RDV0tEZ4O
PelbmOPRB6rDIQV5udDHwPVeoamSDUCJgft3GmKkCXirTcARZtT9YzFTnhbAr6zzrziZ3DWwaCQ6
jFg9jnhqqaOVQ0kdVbkF5quy3fp28VVZ+mWa9TfBnXXPZ5mTUDPrreMpAAvlFvR6AojSO+sIq5Ps
feZiAsI5hyJL0BRA4B0Jo0jOqTDsnR5QyXPuW5MHYI2h8smOeOe3+uRWznffmx1FVSmyoljgz1+T
pCWwrODkc5a2crlmf7SXZfIyQYTyhsjdsIFa5CtQMWwm7Q64QTN/p4pOSEz+5xqPU5eNtwHzNkLZ
qfIDVIx2cjbUxZwmJxwgImDwJ1rceeJlql858D6VMXRFkvKsrHDfIImA4VGXatnGezB3eZt29dZH
q5kViPu5MB9FJz7t3jlibvyMOZzP2MttzIhpOj7CS7p4GfqGyO5o349tNZmrtjfeDEbjKqUYZHLO
Ect/Z7S8BwrrL3qQyZoL5rjWw/ztTON70vibSBcPbLiLtbQK7sUppRdV914Bs00KD3Bb/424go8Z
R2hltvZqHC2ksYlXhz7eax9gSM5Kql5dfZRT9AByn8MOFklSKOgu3shPm1HAVnE/VmwO15GA4C2g
vQf2rfKAo+ZugcxqnhstHhobspnFaXPhYsFGjmr2A5i/eW9Eetr69fBI4AdsbvwQGtkxCKprwF3A
ezMNBwtKdsUC8Ggx9zSNeh2IY1JNia2YNVBgGLekpW4klThLOTgTrXIA2PCxdD9Lpgw0BWGfY9hk
AMoPzWJkHSjBpojhTqS/WGMz/uuAX69AzsGr2nMC2TYJsHVEJbSiXe+3P/C+Aakh/KVgb8sGB/Hi
upVIHdC8I5zQxJc+Zy7aykANnazPEQP/miFg2DrpvKRZt+CKrklnXMhW/rhJdY9r98a2/NjG4UOS
G0wMi8TbDsRzpjWQ4D9aBXhJEnxlvHwu/QkYLAR9BvXCrzMOE4cPkDD2UweElgkHxihJYoI4LkQ7
C8OrlftgHOb0D2VVECQMOgBepJ5ucYF1IYV6FS+YaKHWeOX+hLz2fZ9dEo3bZ4v2dY87n4iW5TxX
CNQ20V+sCntZ9e9Zrp4yIzphDjgpIjd4mN2tN/icqOtH2xmPE/vFTd6GhFyUZD8hHgU+zJK+duBf
7O24jBh0cSym7R6niJmT8je9ngCJA8QUsRC3yEtKvYGThB74+Yj+9erT70W91Q32/K7gqs/tU9qn
Dl7PyrXUPQYtT6PQU5f1R190e66GLjx5PHe5f2tM9712Zs7r8m8iJBs7VoOQvXZT5D8Mbc/AF3Lf
c+OPKuCk2fJ+VZJ1oXb+GzjzYzHZ6XIf9N06q9xbreQPBoOej2hkhRfXqK6GOeMgsaILOJCF2dhh
fzjUpFeyoXxgp36mSpx/PHozpJ/lktyWPtNFrhb60Fm78JCF/ieasD8sty7t46qEKrmmcwvx1qy5
YGr/xfMF6rS1FxWmfV36D8u12s+Nh0yGryKNmGjzH0BwP8pxXyuV0XBB8ZdFDKrPhqe0KSlN6+11
OjHM5+RYEqrOyUQUF975L4rpgfn3vtj6+5k4rnPPSxvphfgm5LabN1Q4xpuZyY4PnmOHL5bD3r41
/wbxgQpdcHTbNM4fAG1mG6nGbF+8e6b448yAFOcJe85sXhjgdjR47e0So6qfdHirivjvVPf//H6P
Z3scNb5dD1Rlaj5Z8A2niGFh6titVdMrHgCc+C788pwhhCoqpMq0IseNg7sFFdFh4gyx9Qg9vYzO
U9csLtssoVONCS5o9HsosQWyT6FpmuOy6iiqh0L/4Nv0Msf5tUzw4UeQqlxTPKQgGbtEy51cyuvk
UqJnzAocYkzvc5SHjwXolfBBwNNsiOHsWybQCjxjbdRfcycobDPqz7Qh1TaXbPe8zyGfWQrBIGyy
o9X2TAm6uMOog1ToIaP0wWf4PY1WsIs4Hq/84o6huT3lkX+QHiif34eSvOwabtl5EH5IfTUasmXA
LVcKY8i4NMckEayXJkaukBOaVtdzPV5lUGuvvw8R7KaKLf+eoP9N9ta0MJHw1UPVWr0MfSRwtXrl
BpY3mbi2i5yVI5pih4hhtSQ7QlZuq1lO2cGWP+gZPmZVjyt1zpoyDmiYecknHQAS1GThSMdtCjem
7D45KoWNESDyK2xmOo6Mif1Z2e4pPncxG5t6q5T/0fbFuxVDrES6B9bdQ2wL5DcWavucKsaDgpLV
dWHRyzMJTCwVxsaKpulqUjSnI9WtJo9oVZAjA04l8w1TidxM3RTupnx5aUc4UHjfOcPEIy54bour
PsNkvXivBrt7dNMAIWPKNXTk6jswM3WghflgY9VkkpwPKSXV3SibtU+j+YX4dhzWztoLvPigoQDv
VMXyBQLWsvk0noL6X5zM/9KwnQ7SJGvEmnfjs7zIvDA/eZw+VyQyNCcoxH4HW6oOBmyXIlInPab6
kESGccbYJmnF85GFFHcmKGwgd5DU0BOi+F8fEIGgLWdblos6PpTvkzFsgxpaAgjQpP4ZfN3ugWku
0j06MU2T+4ER2LMjrjxtYyDeTf9loFWx0CEN0he5FDNw2mPltgMbRBUonnb6oBj+2aknLcf32GsB
DPp/izT6GxacD0s3US8toIdHVrCYIoc/tcrQeSzQqJIN7jly3L9Zop/SzjtS9M1nMYTSHYBX9LtS
PhnB0+LpDEv55WcQ1+hO8YnyNwbM44LRmTcjvT18dJSxxX2060QqbyYOVj29yoEu+Wpo9nbW9ofK
k2eVvRqlsl9USjVrkAEuGGLr3QkMF7nSHvdjIHPScs1+JDS55tNMQp0CcA5jp1IL2D3hUZXup9ur
fzKHSO06+sC4CT172tMGOjxCcViuJk3w5YXcS2Rh9XuKOSSM8o9Ki2oTVqDYmtJFgMkGzOY1yB1p
w4jkyZvG4Jwa0yeWBkLw2RcwLbyVaQ/2Ase9BQjjCaLEi/bZewSuma25pJurxmz0TSR1ch541wSA
cum+M7o9AybUT04DMabiJPljZFgOvGlcmOBNePBiR+0W9LkXZnsQ9f+1CTnMdgnFNKhhfMTGg3/o
bACzAbwLE493Uka8cvOjbYXUEYzzhXf4vWN225VlbzKv0KqQiIgoWjSn97FM12jB0fvQ1PTi1c26
UDc2k8YLH2ULw/h8SVCkrz7vDkKbAmRvwCgYUV6XzxPlB0X4hC6HPrR81fRJs8HE8BgH0XSkmPBi
mMz8o0V2p1PGnZ0HB/Eh/qupRj7M9DqtZBNjG8YveZtUvUSwuFc5JtVBcQ/lYzYMghhzf6Qg60wF
1B4sSXmImNGhZcH5jMirmQNzaQlJejdSBXGYtBGeojRg75mQlrIHVD6m5/HUTxR0GmVXHdxg8i7T
zHMIoYd9zOzcKhtufmg7oKAarddsuNNNbCby0GoigROukHIC6Nc6+u7D0hQ2gnaS/GfN5qlKK+5l
5vI2ThaaAKeqqPJeoSG4nCApXWfo/Cs93MKt02evYXvSts+qBprbE0pMvuXVKDFVBiXSkHqAf8S5
gL5sitMAi6RTbx3EaGcQuDM246a0j0XL1MCS67MNJr2pJyEvejIyyiMH52qIjirzPuhuLiDdbTOY
+imviB9iOn3QjV9ia2z6tRymaYfkl+6MHMRFaKXxH/l7riNrzp7euxF0Kk8c5/fa0e2PP3uHkr6T
f/SY8VOMzhnB63m2XLF2nLfE0iPlLOG8a10fmSkq7JvuEaWTbiYTG//njDL4E2dMPWNoqfcMbOV6
wg5BeJ0mO+aIZMNC3nya8U1uh06Pt8wPcEBX7Slw4vJc0ktxJqrCF8SdPByZG0xmm5b62COH7m0H
FOxYewT4LK6jZQRm0SCudRpA3Z6ssfpRXh2iB6r5/PsgrINuinbte8VLW3Gv172iDQIIBmeaKqFP
iXXnCr2TN3rqYKMnYR2ayV6RH0znOT+j6vz/D//3PS28L1MN+e73d7TTOO/tSl1CPA0syomgnajY
hoxTrJsY8SmIs+GsinY4l8tDFQsCpeTm2tRkA+5YwyZInOrsG20FTxlfAkwYJspS5DZhpovkfbt1
JlYDQsURXa+8dz2vwMvj/TVqrCK29g+/T15Zhtu4KgL81zyV80i2gJU1hOss9tyDAcDsIKN2L51q
PMfLg4yh3Ifm8+wUIQdVNzz9fsUwGZ4aroeEvswvy3aK8+8r9PvV759Nr9s08Zv+79fI1ZZcNEME
PJNK8dws5VlaUXKmXkeeTc5WiOe9xwG7Y/nruUjcyT/o2HqHmI+MYFvJ+fcr0oPzOkhrjArtC0ap
+GFYkuDc9WhS+hv0KWu4MjKZxyBoYHvyHwqXKZuYX7e3LfEamdY5T8Zo62bOq4nXtuMvJt00Ozjy
ypSuBZ1xFIpVkD78PhSLsAhIf93aXDc9mbG9IHmAvFKdibjKwEsvpoM12jN8khzLwd8crG3U0CdW
ObvG4hBaVba58Wss035Nk0xIpGqAP95jwLfivSXkj/Rj8dApZtbfryTsjL63EaQTjL0yNsDO4dey
wIQgSvmjfRLsgNgY0mllSvCGpi/xNGfxam7TbCfG9o4Ux0YpAIKHlkFOGZkfu9IQXWBREJm3DeiW
Rvw3yOYrAGJ4wb7eGvgu12lecejr2wcnJ7ZFzWSwzzBlsoYxxBP1YvVq0CxVGkHEO6n1uiQ3wtQ2
f0+xlSN61PkFxzJFiE18QoDoaKbpaaVrovc5oNqGM+E2lsFPXNnOsSH7VLUWCFjBz5SonG2XWYOJ
gigDkKciu6SJSWXxC92K42WkH2DVDQsxoKpKfoH0nBzprUldeZ7IJHxM3Xc4pN6b7zXVhSIWl1NC
2eCKCbyz0FmyLQbFfnu2gPO3xfDRxj3nO0O/pL0QJHUJRYy2239UYTrD2Cyyg1+tquV3Nk28I/wB
/CdmYDNFFf0j//aOGb/70y7kZCcgqjRTJegm+XwAbp/vUCf3eEDsx6xnKeyjKS122AeHLO0NByYC
5Vx91alAhJrqM7ozVOR6/CNZji8d5qT/cONQrOSzwu9tAr1vXtHb31IzlcthkMdgQLY1I4/esIKD
rU1dIcQA9yFiejsEEGng4tew4qGQPzY5hAVwv91fd/6wa0Hm3Xff0oK1cF18OCJvuGp5DA446K2G
hG8X1Cl+q56GGCNlGGuDHnvAvozj76ZJcJfHpEz1wEGnsiznWN5kbs5rkLTtmsI7bnttQX8sjK+6
M8cnGpiJD2DKfRu5fVrM5RN0h2k2f+KOmJSTUmAAWwP6c44tiUapz/zR8oPhOwMNtYkzcgk41JNb
O9osgmorvGN6UisdAL0Xk/U89+NGDIvnYuSZn+dNJdKa/VJw9uOWlXWgDoaqmzuLAQxvjhqgAoMt
V1Yb7GQd2pc0ockkrIr2O6dawUvn6s9AfHDHJ8A6Yk6qmP6WhEqd/wNH2X1T3857AerGdqrDbtO3
vHqUIrXbzrZJ1XvBsI8je9oPxbRD5xzWM0rJHdAGqLSygnESy/OgKuCyuis+u856hch0l2LKj3Fn
7F1R8IZryq8heaepnqRDP9MlhnrKDXH5b9Bj6FZgxnj8/S73Cs1JN/5w3egzargB5XocTr8PhZaX
HPj9vjAyGy0fjkf2/776/R5QmY8+mQMCb+Mrm5TwYoxIAryN16NdRpd+efj9/u9XvQtiNS2GZicl
6T8Y1rStLb8lTK3y4spTNjkpcXk40tT9bbgtNetwCOILtXEa0Zn3aTLuKqtCr82T7STi5jp1QQit
MwQL0eXnyNPuKXHZy9qmsWFRuDR0ey4MA/zBV7xkxRXS1pYX66knbwVNjW/ny4NXdSxV2xEfXjty
buXc9vt96fv/+zuy5atS1e9z390yj+o8Sqrk9fdhhpzGTBlkE9dtRjrabNjabbTNP6Cq36sy7K+e
mHpgT9X/fhXEQIkVdT/rIPnIdHIHYAL6HT3sQIvkFfQXMg4j8y5J+Ei0tgHLesy5g4F1m6U2nkvb
y8/M29u5tZFHflifuEdtdbfJzfaYJqxNBRkDMXRaD36+sxy7vzNrRbfWnPZdQeuu5QzOWbqYidoe
NAYotXTvWaqHJsLMnmZpei2WjVjk3lpEQbevw10aspGG4De8tBbtkoFj3k2oxs/KuCkKkokLQY6J
rWPHLhlX8TO+22A7pBWAhXw8iGEer5ExnFEzP2O7IX7YcyxjLrBeiM+7d2+ywSwoSjSTND5WSRQ8
lja08Tq9EdB5KkSjTuVgRFBTMLGONRsnK6euJ8+ccVcPefriibA4WyJkP4Xau/eNodzQkZ6+rBKC
7M0aw1S9KlWhznEa/XBcgM828/EJk//EoNwTjWIAEY21qbj9kkZml9j5iOHsEjtIILExcnIy3HeF
X34jmnS+ysgUR7c2Xc7pKTyzFJ+tHpEcymy6Ap6I8aRPX15rWXcCsyReLfth9vj8tpbxBer2yp/d
3TvTQRcpbNoSoTtn+MjwFSLiW6y7+tYINkGt67dOCjxgoKE9rMo7pye/QA7RS9WPDiglxFkKlqPJ
IHL5/ngpS69nlcE20B3uuZHp57SVnxJ0zjqkxw/bQWHtjQi0wtT/64lgrzJvzM5F704rr5AZKQi9
ZrfunHp4+/detYQumOtPdZM6mwbJBwwJJKxq8vRHiDs1U277RtNOezDJNWSzubegHqoEHwjGiZqI
kh5h2x9VNw7gOaxuy/bcvud12x3JQS4tX8gdSdL8GLr7MwUJM+vkVJQGZjsX4A6U/srcV8T4g2ZU
D3ZVZFfLYYc5hR3ISb95zAWx2oL9Iq1HAzd+Q4zb2PDvjTeokzcQcNVzxxbSS58pvU33BZF40HjJ
gGBUNRsQyS5b98hdnNrulTXYdM3fzczfBoOdnHE8KMB829pUHPPVczN002Wwa/M6UH94iOz58/e/
0gx4hYrMr0LYMxBlfgNZXXgnVlGzx+N7uCfsh0XAIrvZHoapxCW3bjuqJNsRb8yE4bjv3tzFZE2C
NWdjbYSscAPlXFMH1BbjwB8vpzjID+p+E3XAcYMCOJjmB3Kl85+TVOygp5CYSnGorNTlUg76I5E2
xUVDju+4rC95MbZXZqD2Kka/5YPJ2V14xyZS0VHa5fQoI8ZcDk8UDjgLGm6OLd7RXXwcR/FhMZcK
1G+yKerMbMjcLU199R2lr0VQ2FAxw9esHrYiYhUQV+KFwvQ9JuRiM7K8rKymvFUN23qGI7E3naq+
+rNqOTWhhRI7OTvFcLa14nQeglzpx3/BzM64y8R7OFDRkaJJJ5aXPkTe/zB2Zst1I1mW/ZW2em6k
YXCHO8y66uHOAy/Jy0mkXmASRWKeZ3x9LzCyOyPUaVH9QpMyFeQlBnc/5+y9dkYzb0B/NdNR7AoJ
KS6dCRNCbsZr0wDUiWN/26doD0f0m1gW6/RW+stWKDPrFjUPOSdk8d1MzYIhqr691SP512lnV4iq
c+/ex4SMA1/v7LGqd2PKgusawNbNjgy2sSUsoTMT72j5AwdAHN+6fMqisnrB6AEx+S7OzY/BSMdv
I1E7B1LwLDSJxm4qh/4bUWozqW++OFFcVyhj5+FY+tNpytX8YOSZ88BDg21GjjedibchHLrsVBJy
sWkWuknZsPrNLRlArLFMx30MPg6AjPu5Uy+SJ93AcvscCDHdtV3xCy/X+MI7yDc3925fK1xLif5W
ag2Tu9HhhWYTEB3ViLODL79q228Aqp2LOaKp8jozfBpcoHJOmO1mBD57gwjeVyOm460R31gjDAkL
peojEYT7Ds/JloBVSdOZ5mYbIbqKh5gkTzNT6yGKfNgu2XyquzB9pfUOKokWbzoITazcNN/2A3p+
aen0NRnwCemZWYEH3pPYzlqj/jTfYuHU93nty8dhtNHtT5vKDarnsGK/w6d71sLWpLdAzjKiJjs7
QXluopYpgIjjCyapcDLFS23tv+4N3DhYMfzwDDAnp71CngMXTVLid8OGw14GKqU3SQdhmJqN9U1M
kuUyl7f2zVj316oqH6dRRk+TpOGkdXdQOWhuo+HW+HXW3aAW+NQ+9ph8uVte5GcPjnJvAi+HSMl2
cNP0jXsIy+QlwyK5ct05eQ0mIj76ZWY/aZTPVZR+6+2nGavQK1luEqFif+4qrPVB7TnfXMVWzuU/
cmJA/t5Mw2s2V2thaP+5CXJ7D73wF16/pfbNw1fGKtaWcgd8w6yck2hrmEGR+SingiiHcXK32nJz
yqKVL8XzrB2Djx5rNMqgbyBfv7hVamxGywxfl4oBHj7xhl/fObRPNvl3R1mjuPM8RizcS7S7ym23
NhDHg1K63HV5U++1zesWIKDK6hfM0unVaUz3QNiw4nFzL1bLW43NOD2SfrjDC0dmKIHO27jvilfQ
qZKkwmY9GugLrJmELoSsb0lZDPe2fA+sUd5hBn61mC5fTEYiK9GUxCwRv7gqDdYBY4AuOTlT9Vom
5b1ZCY3WtiXWgkm20xjfh9KxXsu5HDaOlDvMSe0+iPr0VTI8bVR7RtA1XamIulWjIH9lSn8n7ibH
kXGd7e4jLQJMVglGJml57wk2uCjV7iFKos/RGO4Vg4aHrlg+bG//EHUdXOiLeCRvRuAPMYEDRQm6
V2qn57TmHWxRY4MD6K8WDcF6UuMrpCpjN3fpk5/VKKoyiXPJdu4aLNAPSvaXGtjFubVjgNh86rr/
0bFvbyeyoveNNp+CGXJJMY0XrPfDcVoee1Isy/txbt/dspxeUSP3ZjRAcau9fRTlxmvUjntBRtVm
Rmy3z4Q3sfM1FEex07yGZT9jNxwMuoP+SlWz5OIxfW9mUktIfiLaiaOpxf7L2I6PH0v5oZMMwhet
waOpWMWjrgKZwUNrV8a1VxAQct8TFxzaJDyaLACDmzS7mkJ4IzjDkv1FTrKQxcKVJTm3m75FOvTO
NL+6dTMLVoEheHYIQ1iHQdzfIFzJ9qSLE7/H8CdzB+NbHeQDBm1EmLPJcw9SjGSMtrxpVByspuXT
Yfkx7orQ1jdM2u4xOz7EY2m9Bqj395xQ0CMLZb4ij31msUfZQo1MEtBULE5PnM/B+FoXjt7FdXhP
Qx2qjjvZr36YPvrF6F+/tpDMZxMI++KXlWFWZBSHLwol1ZrNgd2qR89MP5vZT+7wLNXRwRxQ+3NQ
CPYgplDJsYlSFsECW+6anBnDm9qoj5OJETKueHvGUWzomFXPss3cS7CgG3Na26+at3OLoYQd3Z6j
Y2oLaIugzlQUTS9WEBCaW1cpBEjSUuitPI75h6gpQ6ww/N5IhaRj+WXAM0NjwzZv3lJ91kdZUCDh
gfj6OMmCNumIbcpDUt0imtxO85NVjLaGeC0MFRPpbsybHBkjR7a3KYSYiFUtTkRwJQ/nXiYLdSXW
b7P3CEmgPQKT05uS5sUWg608xKa8U3me3btW+9gKm6jvFqJuXicvNGiGZ6Onbx70BnFm6FS5o+7V
m6FBxV75ZJDC9EJPYQkNBiIcVouaMPdvpp0H6uCmlLgn7DydX+OZ+c1IekWv5xCgtL4HvzOezKx+
j7ogXxF2iuLP+GgTTJ8yYacbUSkULvTe9kVzmKcBa47oHlR/1H6wiN9IM4UH+Oob/iM9sfoTYSKj
JBSdmuTMxxn3DfAUlT2nHvdkcofwlsyV6UiiyLs7l+WSVsQxcghRVhEqb7S1cZ9i8FiPabhvI+E9
1ap/1Bj1P3XyvVbEXhbErD12afpIlmGxSwRrEbRhdE5wp28sK2VuljLeZXDNpC7SiIjgziT9UK4j
FVb7tCvLK/UrcAU8kletvZewSu87U2efcqYvU6n8pzJksDY9CzVd1ERHp2RQ4zIqvRSh9g6KMhJb
itgn7azuBgDj8KTqU6Wm+MlW9YMtyMEEPPjIGRihHBn2BS8QGdDWRTOavEZlSnSCHU93HcKKhZeB
EUwFJzr7yQU8G2bO1oDbadnlbgR0gpCiT77jXLzHa+HQHyUddCpQz9VWw+H+ygowvllww+mtjsGj
qA13i0SMaJGBG9UZaHzpobusA4G46FKAlnTa/iESgnvpsXlUvsZkOLRIoUSTM7RAxEcVbegCb81c
/qLT3n/I2vywdZV9A8hJlKBlP89VBhseRsUeXV12akWWXbLFBauwSjwyO3CQzjXhKfVyk+kWzoGW
pKYV//UcNMvv0VV36WiEPyqLmVySJ9A2YWwewYnIzWCQPYcJ3NvL0QJdKjlWhhPHuiorxK6e0pHd
KUJy47ApqDn54UjytQawjeSNhowdLZpK29rG1fXH3/NqSPb9aBWYhT2fDOUuONMH3rPc87cJKPmK
NxZwXpDY28SJo9vE8u+rTdxn9TEnxf4wiugXb7l3+frCc0Q+M9barcbhTrk6MxEnMAuc1WRccpXj
wOmjgq5ENG+tCLeEatUlFQOe1QnsCEe3+DiMsTg1LML8s5pzvVFkt8ISJhAj/OFVomfWTHy7rdUu
tmo+9x//Y2w9AYtybyxbxDgPNMPX1CV5hu1qEw55ToHHyhIaIRinOQOru/w+TPmj246I3kvfPQNQ
wBlohAuklE5Fb9JlsprExSEaIsRCR5DeWllMSeOiBO1rMCBBwq6FRhKFUDDCjlr+RLBfgB60/RQM
bYnmNGvEWUZy+8e3X/7kN7icfM+8oEKxdlPh4VAOaaD0ZvHPL3nEFSf1nemuab8hPQu284x5m6iE
54a7toPyVZ1mlGTpKpKwt+aUEVbnIrUgAILtQnKEr+NTXLRITlrrrpiteQeeKzvlTZT/8QXP54T/
cXLXMzmIeYnNzoo5QlEHUkZG6MhpYznMBg1EyrRlTl9frMF5EboyttHyP4kJWwPPDX5b3WIChexd
lEZwtmN/78ja34tOV4cx7bdx6lTmVvfGfZCCi2Z0vaDdSDwqVXYcb50qwKwCUmAldfyLnPcYH8oB
5nB+iowKn7uPEOxLLK/1rsaBM4p2SezMwOFVLiMjenYMKB2yC7yi+saoeDqBsm92iGOfGrfa5QzU
GTJjf2kgSW44NjtwiOVz1o6/pCb5TES4JOOMMiFY+McVJDbuHaDg8lfq0lxEjV5jjN0jN9raJQ5r
rG/2IaZ5zNJUnbwmePGDMOA8UAUcN0yHFC6wX2FYHS2Q4StZwkDM5qE+caXUpuSu2Pm4C4wl0J0W
X8bF8G0ft46d9CxwhNs3DSoZ08ry09efigl3DrrH5c4zZBZh4q07d9wRCjvvgiG+orysToT/cNTV
+toMNQ51FO942d0Dz/uKRT47omxvF/QDkLUVDdNgPVuWXhsI/9YMgDGKLre/IeJoBSRg3tQCuVQe
0dEyGC6yok+nMYxKLEFjsqbjcE6rIN7Zan7+uk9Do3YEKfrQpJP7XMRAEJgK7xWHf8eBTpzY0Q+Y
zMygrpMy4lM7bkvVUXELC1GkE5wDCDgnsAdLDB5m4jjI/AOLx2JUVGgwWteifSWb6GkMLGet1FAf
yEYmGdKw7APTPkFWH6s4z2+MC1q6VMOzuHho3GYzPg22GLeDJ2zoDQw045WeuCETbgZepFSTiWhm
20R70B4qsGvKoXDzUeiVeXeSS6f9608VUfbd1IN5hLa4xaz9QZc+34hqoqYCChqA3XX4zlj4UmMl
4VGvv/47AB2QZsfM2owu7wbUqt1s9VCoVEkzMPKPtRoRPJQ4MtDf9oGNVdyZj7nq/ri/Y4B+LY7a
59SyIdTJ8bUQMB3rpF2X4HO3re6eBr98TBIG16IcTAg8Lf3rbEyAsW1zr302MpeizKxf3LFBlT8U
gINL3GAOA3bbX6IKU9CR1I3km/U4FjvHuNKchXabOOjzbSZmzANr4qDq8oo47ZyMhYkrDHpFmkYj
gPWCEoX4ztRFC8XLzeGFko/UXxQUhJLZ4LSg9bqAPCrjyYn7R9zc5tZMnLs4AtCfYtGZOGalbL08
J3I1+ORtB0ZwZ3cTG0voB2unBt4gbZVtU0xFa4oIwlYGpz0YBruhyZGVJU+dyVME09IFdzItLzke
jhOP9zb2eFmLTV6jz/LTS5nRvrOIYlvh5TwFWJOoY5pLIAoESWSsp32TAndbRw41KfUX6caFHM91
TXHmwOBNv4th3DsBlm2diQc2L2sVgi8gkJxwNcMPBfcfk/KQydMErGw1mGJkLB2J85idSXVoD64l
npED34KJTLZYabDAuN0WVQoJ7yodHowQpfCcOfSGTXVwlPduQaVJkr76GObhafL6bqNElZySFOFE
Q1Q2wib02rJGlTU4aJp8024Py4+Q1PnY1d3gKEUZrKsYrQn36a0efowoDtju0ACQN/2QIIDCw3Cx
Ker2jXyuZ2C7SUVOsnqPA+glblugyOjseE/vrkZYw01sZzJ653jfmTNVK+kpp399mTXb1Ayra0Uj
Cgm/k1/TRpDcJuGHMlsWbv3DDkBsomrAyg2xnSkqTc9127McYYpLoGp7X7vwtGtV9oi4iPdLXhky
A+Tvweb5MXsiLF6iah1WtFgSDUh5OhJAXgwIc1aydYwTh+Lw0LKklg1/y5cvlaWPcVBXe13fea7C
Zqn55VTstBsdlz0PUschtIn3dQMUu4uMPbQ6bt6Elz0ROTpr9KgTejl82mrPLCugqW2/j9MwbNuA
UGRE2ybDEqDORUeAOlJzV4IJ5QjuEslr1+uv74c2OOU5huQxxIvpLodlQu3TntM5jVYsrEseAM8N
dGvUWS2LfzQRaTA34pdXkIMTpvazNU3vbUcDi+7x28yxd8fs8tpVjrXXMTotNbKsZbjxvr6TjZgR
NWIVbdGWP01xiMEwjJqb1IOTN3ltsBsIl9lXnnv1XeSbKm6fvXjE4owdg1JthPrlDT+ahh5ALOEz
xyXpIU0yHJXGKCx7tMfzxDlgRcHrn11MUkNsRxhkjPeB7NK9VU9PLfw14iSAkRZe+Eybi6nM8iXI
TX8XJ+rJdJqYXJq55kj2pLOIkIji3UfXSypNhuNycWJHYHbPX18qJgncDA6hbQr7yY12mKq/D5lv
75pcvhVt/8zAi5Rw0tZYWM1jHuPzy7wWDq5Ze6cBPUukkdcgiz+rAvE28MSVMkPU2zQQjhNhRKWT
jOcckOshnJqT3WBFEgkYDVxrcNAd46bJ8ZuSvHJoEIX2KXbiMLhPia4zxhcNk8c1gc4aJnSWVJf2
biDXfWVXHLVrS0lEgd6Grdfdc+YZTiN1BymprCFR8w1VMtog5qXrARkdD6d5B4ECvCJR4JgcmOXk
Q7blyUXG2VEfZwXNbc/FRWoWd/aQjdxbjpb0xz4zO6E50wjaDwXFLQxQfWPTAzjPilhH1zMu8zyk
T579lCjkXEmsJXoQp74r833sB9c4rqzXuaceiksRvuhAJxxZWaZ6k/hfDw0e1niJlAPqxQZ1k00L
+KZsZms/o7cK3WxYdQlGTrfV392uTs4Q67haCWZUhrxkfONLjir8AmUKjjlH+DmOjxAa4A75+uqm
wy/bYBupDeKDVZjc5EVJ/oLtnYKxf3uH+xGvu6CcQUER1dNHRHSgLchWyjsTQGrsrSz5RWnKtmvR
4kwC/CWmdU9P5i2zm/oQBB+6ahkWG3G4rzOglix4PPI8BrHVR5tBh3pluDXdc2us7pJQ5qvRfRMu
SJo5MiH8KjPfBT2N5tS3n7pMRcQ0wEwZAuDm6SfI2uiAPvTXjG39ZrI4ipfodreT92mICZDpJIhk
MuRE3AyDywG9mrdtOUGRa6HYGEomFUnKQCXRd0gAihPNLAPVNC2eMrqwAdNvQMKyTYy4PyeljUCH
7exc99/zIGVVnXqExS7hzUBgFMIqzNRpnXgH37OHXVndD+JlLoz5tsxRjI2u2GXc+UGqeCP67Bbq
KeriFKtDPP1gKPaTcHc0skWqj2mIiDLTv/xWeTvcHwhk3LQatn2OiZTVDWcBBqMMQ8E2oFylg7O4
2whtXdUmtgmjBLnh+IDExpJSrY9OaYTTepqAOrh9dgmyDrdCqOFkTaRUO7KidOfektOBIczx/FsE
KLCvU/vJVX37NGRoE8BZNj+tsN0j2kF/0dQg210EcHVGFLr5nrZFd8iXZRt8aLjq2g+PRsqGOXx9
kPEGtsBaJsrDLpaxrfjOrzz0OmbJ1gsFwqWL5+SWwmVtapzngVc/AwJoFj8+ARWNbz+qIdoYde9u
JM6R7WSOJx/qOtZTO9g1sv5VSVHs6XZsjDEmXmxsHUSg5j6o2pTTMMzbPsvfg8iGs4gJkxTLXm4S
bYZAV4sLVoLkAsSLdg0fLmxnh3wDZDqSUNyNCPUEmyH9iISfno3AeRf+kpNjNTdYd+nBON62MeZz
d5CN+KAlT3p2R1+eEVFBUiouPMziIC6p27jEYNzoqGapt5aLi8NsnsahJDi3sDDPTP2+qdDFQGiS
WEJgWYgZ124k7vrgYxzH8o5ry4/GCdBacb1vWdAI8nzgZaJpJAikUlQq0dRupswOVxCinM1Y6usQ
Ge/pVPAGx5jFiTHw12Hc3Bp1JImutYj8bXrulFuiuTCR9XN4DY3ise37T9F3JyROxGkSrOv2ECqq
wNr0HHTr0EPAMTnV1cj8ix1agvM5VDC4GeC8hU8OlfNzinXFAQbifuQK6thpn4wRoeOVcMhXhM9B
BCCRCIubpGVmtiM59OoYWIMFSFG7PfdMR1e906mt9OrrpDOeyhjbgg5C5uFBkK89v7iIuEWlzcu+
Vr4Jkg1kAxYSeW3woB9aV34qYWyaLELjOHghgeR4Jfu3klzVDRKbPUZpve8YuoAfIpIcBH6YYz7R
DMf2UzZ8eLr3L44nn4PKMQ5Bnr+2RXJLbirQBgdbVY9ZMOax3HTKp8cPt5tBOYEdVsGkX8wbSkME
LGReIL9aj7VVrZ0iJ4inGeZdRNlWt+4niXs3cR+h+nY/CauK7yILrkboJAdw52TTu+ZBE0HQzdMb
hxJQefUVvRFmbgexQG44cNMYLW5Yl9YKkfK6EQPKL2rrLDNa1hIUllPY4MZhtLbVxKSuRnqkq3kk
5ApbRGGX7JFYMBOQVJ00sksbRLDq4RmQzUQctzs3vMNYIhLMzViHv0VR86MsW8nDx7Epm6Ei1Hn2
BKkDsmKAsHUYjpmZkxuTISoLPXz7ecAZJSZVvOlfpxgioBc/MEausZ4omIcZlrNRjWvHjR3Q0jAJ
S1g1+pzUzQsBR4eM5tPGX/zXiQlxnRnanaZs0Go49rRqCY9h8tQPxjKtvmae/p6E83dlkwii5sJG
qhLz+i0BUuFmCErKcNEBnqlcwDPVowGJYUeLuFj7U7cZqvZursYCTwSSgIq3F7YefFnVc8wyvMha
27AeTszglwWJUG0Px1IhffeQG1ZxqmFpw1QjvyW1Cwi2nkz3WRvK/b+aR5i6XkMILTg+OCb7lPHY
DAbzVOfyI6QDgzcfO4YwOzoF9nzFjmdszDC4y2dyuGqsdXRgwJyo0EP+Ohs9p8DqMSvmjTt75bkF
X71pCUN5U3bH/tJFH6oj15MEd1MIm9SB0TrpLP2wiK5xCswyKc6ojcK8nUxds3XqBmWn1p+omvxb
VBQs4FEffS8d8nrcUwO+4cVLg9dOpj/cVh2HXk5XP7mymPKi/TTHyrpA8y2yUh6QveCFWxaEKUzB
JoVRvabXxGHIq8qHYNcClBtK781D8/xSsszg+W1XshvEA76Hd4o3Mq+1E57LxrTobrL/d5iS7jJN
pJZbPDlNBQen7zXu9zrcFHO3M/sKG4RnWHdTIZ4YOf4sa+/Vy2CA4lekqvNDLz2PLXEASWc8zEOL
8yakWJ5ksJ1wNq+MeGyQXJfH5Mvj5jHnNWn/btw4SA5cTgQ5bsl5GkiNEsOdNaPIxax9UWUd7GNs
FC1e49LK3shXux+znAaKeaQhANtc+4ixUifcV7bMXnWAmJVjfuLgoolMF1+Ydx8WxiezbtJNhLcq
XV7nvovvvW6pnluhVnnBPwwsLF2R7VkkKBxnPYO/wX0sBy60whYDjQGJD46qpQjysD7U3RnHTbuH
88DGVO+nknRZWmB37Uh0VzA4zy1nhDb2BzKrgKBYUfINEcb4AA2RVssA5yEI/UPqkY/APaS/0RjV
xhwXzg6ej0KlNE4Diehm8Kxj44G/YtyVUcWl1YaSatukDruM6aeHvMdA0nP2Nik71rIIjhExEwev
JMG+4/gzY6wm8u2EKL2Ziaqzh5LpiDnuyqS38PGiK3PS8Y1zslhlaNHWCDauwOkX6Hm8b4iB2DoD
JqXlSU4anD5RyT5fbxT6dgpZkCg0tficrJ/E64kt3b5D71hIiKqZh/dcGQ9ZOiTHwOquAUfyVRfr
w4Q4HGuc+m7775VLAdYrIFwOJv6wVczWl8XRwpw0Ml/agny8s5L512iW46bCIheaM695Vnw2sOSs
dIFloGkPJgR7MqIvxMjKxymTU99BJCyceWeH6t6qy3FF8vDJQRxetN6n4zLIlddoEg+S/gdIffBu
c/7TbHHGq5s6/GgjJL8ZEpZ93QXhsdXFQxcofu28cdEjJPnhiyvhATewTIRVRnkEtbDpQvJI3ViV
R7QAv8oAGxz38hbNnUTpF8RPOq3RJfdGuKmKJrx10Fc3gWd/M9Fq76YIbXWXePK+AN+JJ5HX2xia
/Ox3+AHm4sGZpPg5mxppOe77u7SckjOatSWCYCi3tmNxSEwx6dSDf/AjDm9zihYs50d6DkFGObNH
qzPNQxGQD5RLsWOoDOXGeTBhFBVt8YhsnGlknV6xet+M9PUc7nAvMA8VMR1ThMrFmsdcAiiDyPYo
sQj6nCNMj1R0n4ZXNmnkt4t9a5FVxw39FMRkLkkZeTA8Y1NFz2nYP8xt1NrPwhtZJ3s8kz1+GMbm
2yBEDi/Sh12Ra6oxWiWBQK+TzB0H5BHvOK5tWsHVy+xqOi6N5LXArkDZRm+asIhVu3zAHlv8TmWX
dI7uY9krfhmyMCSA1F0x1owXxPwWzM1445mGhxiaCPc57dyjlsklYSi7Lt2IjJwgtG7KtlqnmagO
wdScTcu/USU1hXIhvvR9AYM5mqEiluG0KsqYNtdEuwEyIJ2PSIuDxvi8CowBGYCg1RHAcWqDy5hY
b01ZQY1i/KnVM3pZarsS72T0M7BqfDUKBUwa1T8n/ThYRHmk8pMuKsdcOZ0ii+NOKpPvvoXFUNi7
xLbYz51FcbMUu4M/pxuedwj7JpEXzc+w7E6Z8VhxxKRjPU4Ht1Hf0eafA4/8IRORJvAb1jhU8+i6
AbmGpei2uF3bYyTsN7vM7kSNgx5X3ZZGxbDKKsqYVMfP5AfdQG47ajU+ZKo8fe8My0TySnx9BmB1
3Vho2LyqISvSUgNSiwcn8JgTztWOXA9+ouNfak6HWz/BbAbGn9BOQPxNK138Qkh/6fiFWzllGGLY
MwL77PLQrb2yBBkdQDysxJE3ujz4YthrKA2YU9U1GX4VHqcV1HU0QEh7PY/5lO061/zFbhjTXfPq
LRCoem+mpb1eAF6bDO73TWeRkui6Df3V2tjT74V1ha6I5YY0wijBjzDkxo2pRLIxOy4IA1hvX056
H8DLXysP/aiZxLCpvPGsnJhugMh3YeATP9dB7ImngXn6XeY030FMQj7jaHiuea1WzdA8NkxlauSC
2yKUJJM0/a7usdI0WEohviFaiVq4GPk5kje2f/Vl8zpLknZUnnlnEbzRC2Way7G5yLzgrNrmXbf9
Fm1xeRxh3u/W5A9zV5TZfvNh+jdQz4p2XGpvgL5WBdZBJcjqWDvmHOyo6Zn2gx2Kl8FsKbJpggq7
fk6HZjjmQ3SoiuGu7sSrzqriYBVEp1eEfMaWJTbkV+ZEfu6VmMZNDBsnDSDeJTW6UDqBWUbkNiIA
rB0yLg6y7sVagksfJqZmbT5dwnY8MQFbVYU6Evi+XMTdENHCdjwxbVqnpo9ttjBGiftiTVvxytpH
DIr0uZewlLaUVwtwhpB76MAA35KemcfgP9lYg3ex6i4cv16H8Z2Ug2pDfPm8D4YByku7M0GhrJFg
uOiwxXlGYYCMsTy4eMcJD8f6IW1c8RHhwFXV3o6hZ3B+SFpqCbCKmK8ixAxzMj+Jfu8zydohx/vJ
82WvvDj5rOjIgrL171PDxSeHQ5Vr6MdMQb93bVbeQcSNVlbebL/I+0soQPBR3P8Brm++UPzvRTnV
5LS0v/31vw7bh+3/+kuMwF///X/tP4rbH9lH87f/6PK4e/r9H/zlm/Jj//mxNj/aH3/5yzZvo3a6
dh/19PDRdGn75+yA/9//8398fH2Xp6n8+M//eC+6vF2+WxAV+V+yBjz377IJ9l2Uf/wAedY0P7r/
57/7I6PAsJx/uI4rLU84tukqrf5vSIFhuf9QJs7rZVanLUvaJBv8M6TAsv/hapNUDU8oLHzK5YM0
TDfD//wPy/yHt3w3z2H58aQmv+D/XIG/3MJ/3dI/B6kIfkb5r4gCucSn2KBulGnxGaUr7b9GFLAw
ej4drjvVersBsaWTIFWpkVRQnf3qR/h3XuXgjOi+68m+9d2kukk7c9g3dohfIBDRrq+Q9HeeajAT
BG+MpypaChxrUGe5kIX6U9p1KGoSuOAybak1xjo+u0hHdl3GiD3qC86B2PsODBkhq1vuBpOTeWQc
JvGXeYeS4VMG6o2eyn3V/fBr3d8pg5mRb4RroFbBRhMVd/zTnfzndfrzdZGkQPx+XQSVvy25OgL9
NgESf45uSGqZG14T3jUa67BrghpCek7XoCYVBWiBbV+qMVjgillx0FFJd5qhkc6hNtmyJXwOzVEW
aYujh5sxlp0s3IsiPkJH3CngqTeSBmlZGflNOfk/il4yfFSAsAyNcdMjSbTy+/gmEpA7w9kJj9m+
njRpwxPIPxmqlJ0C+p5CiFsTzXzv65+ul4LI4WiVccfXc8cSYEczDjq70ZtCOMDmBP1P3ZR3wFOm
neP1N3WDkAwpl81+82GMiGDjGowW3Xvwm1W/1p0T7cBm//21Fea/uba2KZH32FJo2/4tFsNepC69
uwQ5BMT+1Q+NRlwSzLjBWtM6ytGZt6QtwmapXhriEAwkoN9IsHlSzMVS7OGPIxhPiiBiJtKQLB6J
fjkHukDWbuZg10IbRFq5s7Kntsf1Fl8EE1Ba0mAK64D03xh680rVpOvkkSY4MM6K9eQwYUwRKItx
tOnwEZ7p8X6ioxdblCCosETzInhZ1n9/MezlQfrtBRTC0gqdgGMT5fjbg+YpZ5oiYSCuibeYQX1G
iZXeuMmnQKRPnxMtDsAFGinTNZjEczkwOoqpE+Jx2hAhlUwDer+2xKBG+zKKiBcLJ+D7dlzucNJ9
VnFDzKwmsij2o/GPHeEvG8Kf3xLr36weQihHCddGqOQ5v60e/YyYPJy82zir/Durq3beiPZp4SFm
KYgvAntW3cIzaemhJ417FiEljsc/ok5t3v/+Sn4tVb9dSWlzlhDCZTH7ynz58yvrVnXdCBXd2RUH
RS0XbERPlW7grEKd4ndblCfWdvTS4hFfP9PBrmHEVP0YY4oL1yviZ1KC7nOp9gBN4l3vqgttFJzT
zTxcsYmyERjujSeN2/vVpMfqCVHKa6QpOlVKGktLvgPwFX88ORJcC2xYWHImjLvQP8Yu6fPCsH62
Y+Sv0P6Ux4oKESyqRsRCHtcaJZDeDTCvMjxgyAFx8awtxxkOMEwVSWNw0VFNyzA6hyRl/P2Vc9hN
fn8GiadRDsceKZdt57fFbiqMXtTitimGcldl5GaQZ44OTMuDXih6Ax0qCRGyMzr4AI2bMrq5zQzm
ypLEBXzHUBfw6yQJcAh8kNN+jukxubgQyubG5QWcXVudjIxmrkK3jwscYAWaisPEiWaUBXWpMvS6
EqQdYoUZzEeXipQxP8wzFtVqhVGk2Pz9L22x8f7+SyvTdE22UIbm1u/hPE0+6UlY5m06jrB4ezJW
THJhnRE5AFParUIKtJtwSKnq1Nzho3D/m2XQWl6O355Xtl1OB6ijHVKKlpfr/cdDRLAu2/z/bEYk
jbXv3LKyQMLu4k+nOLiGyLZMY665CSBosOHzxeYTV+5EBLNDi+y/vQ7Ov1mAWHss3PsSR6X59XD8
6WOYQapSbyDgtsn3DlXEthUf/5u9M2mOG0uv6H/xHm0M72FYeJPIOZOZyZnSBiGKJOZ5eAB+vQ9k
d0RZXa4K771oRVWpNTAJvPcN954b5KF7HydRxyajuTPbGq1qZT/oZfDGllUcuzZcAihDxw8K8Pxx
M8h9z1rwbDQ8G26Q8gS8Jm1uQm5Fqkp6JKI/NmQrjUUaNCgkSzOMRm+J3vEsZLxg137UQQeaIRQo
DrtubUuL5XcHQfSvv+/On329hslwkOgnwNZLjffHjz0i23LWMlDHMfBEYwAvVJTFMxNCklWwzlkN
s393IPSzcO+hpM9Ap9ycTE2JpFQ22RGM5XjJqcpxfPLdqHSOvbHifCvdHNV4dvHMAcBZ9tF2rbvT
MWMbBSmb46T9TOvU27HSmrAphgLF1QiLEMCFnOZmIwRMfMeQezql7zqzJMiS04Zh061CB4+zKdZY
fApE2FK62FFRV1kYihmFeOOmt70XuQsYUUHlZwHZ1aeI7dUWJ1C3ZuROqJo+e75ZofwuLBv3Vxhj
zEaXsTY9azsELHJiZ/Ftx3due3GePPdqh1N4rIKlhRYlHQjoH7fYYbWptlmcw6wb+/TvbsM/uVAc
0xNL8Wvx8tlL6fCHhzEikjGMtf6CeKXd615AzLBRfi+cgfBDk1NjBuixzSvk0B0S8mqJREngAhQF
Ye1Nse7rqtqWmBgI0MsPjNoBsA3xFjpqsYPEAAvC4hh3B5YvXnb31w/Wr8vu9/dZLgfoUlIbFGn/
8++eKMhNRdZdpBn9oPJozsOsb4ZBC/3AYe/DuIVMVTrEGBRs26tjP61w9wZOl+6ixlhGeDwYyN5e
yz6F/VznO7thoVYF41VjqXgJY4bkTWPsk6YgOaHIiWPQAD8bzViu28Tx9qbCEOOlbbUm8mv5lZE6
/vUX+Sc3BU2HsKhXDJ3//fbyEBJgTmAXLpPiJhAj8TJclf7cArOv04e//rP+7EWlOzIsg/qaddxS
ov/hWahgyCgiZog3GqttoMVfGmbh7V//Gf9SNIil++KF4TAwDV3//RDOYZYozzTZ++PxwaXDHDjm
JUX+fTRZE4J85Fu3BPdMbI3Ljr1RSu2QtszqpXnWMGhexRRvcrMLNwJ7jdDkTveiitm97ochaOHU
isShTE5I8YN+KokDDjJmOOIRe/j3QGPsUk3xbUr6cj0YZKV1YUk9vtRvDQ8aw5MrGQso3aaSii7n
/zDCFY1oj4gYkEzHG8/dzb0Hm7bWKSGt/NygrbAGOT7AB/WLu2BoaSokk82/+ex+z+DkswPUSUvL
EyEkrdL//AbNYF2aOq8vntY8taEIT7iiktVkNIPPqHrXOhANPKGlfmXFSHAd6vKimF+srHiZ7AxE
fNCy1bD0fVWah6jlHZVulq3ZsUOxnDQ2q8SDV/R+czKiWS6arSb43jhBDECB7AOsvxhBncD2TRv/
ka3F2jZeYlxkp50qC/ibPvH97Ez9JMvqvmxhyBgVsAZisu1dyTu3NVJPbds5S/etnnDHDfqmcbpv
JeZAsHVQVVM4TXhXiMFmzfSNLto5jab7MTC4BesBKc425emvP1cuIz64P54kywcrqPw93XDpTX6v
x5Bx4G80MRcnGBXizDQeCCjHj1Ptm9w1bsoG3RCV43/dxZZsCStOwYcPLSopnSl6ttBymiSDHJ+Q
CxfLwIHaRuAJ7WSoZLqqnapn0GrtoqRP7hrA+lUEsXZuzXRFRgpkKZQtG3wC8YWRNya/GgnYnL62
njAOrLDycyLQ/MXie0Q4yN3M5tw358YAd+6w5qbzX1cxp/TgtqafNgzdR/edQAdU+VY3rZUcwT0j
L1OsXDyT8YEde+c66o1t7ZY/0txE1d3Zn65TaZQU+S2c8dgb/F51780nHH53xqx5BEK1GeIzuS5c
l9J7WwEeQmQwGbzOfDlksoZVPdF+xOLQpH3Dsnbk3ZNxva7DgqgLNz5HSflzWlquGHz1NPAqyjJ+
KKfC410ujrUiHMhWebSERv9cFnp9gqcZI5t+NI4Rwrljq49vjGt8mopPkZBmJjuADRNXawP/9FhD
3rMZzrcRbzHbuqeAT/niEHPjWzp50hxKB6tIht1gsYkp64BtA2GBW2lF7LZt6R3YLK4tJ8+vMq++
KlPbQywz0feyxggR1UFj2RXE/KKLbi/28NFYNnlVS20SohH+m7JZ/n4DLM+mh7fZ0smp9Nzfb+i5
GsXsVvlFSxOF+oFTkzimcafnLRlpMsh8yT4dBRf1O0ldZFda8inQ23g3NDAaKtvt1+PIW1yFIEor
/VImZG57Q+3B0KXX7XJNBx8GCnwy0u0E45bp2Addr3NUuKDIGQ8Am+PxN7DfbB3rkDd8tq4NXq4f
oIaL5JgvmgXTrFiWk7SwRlPabtTyIE6J84iwkgCkfr4xgR/3sZd986ahYC6CeW0Q8afddVhr+J7V
eQGScEzueshVKLfJeNa0Ab2ycEu+G1W8+5u3/vepCB8s6nxJIW6ALHR+70fiXoskq4I7kAr9slrO
/Zr9+Vqi1vF1J90xSrP8+VmfOvBT0d8UXsbv867lT0dRhfVXGBbzyOUy/sNl2wzIHjTp3gEo8ZsI
WLiRIVZFf2pG3PR9gve4xCD0S4eAmvGQ5HxLSThA+BR/Ko8Z0+Lj7WekhOh8jwb+rr/5fP7ktvGY
eDoAHYXJ4/dbk+qQERf3AHvYxRv+aH24ad/Bqhl/qI6/SpnrbIVxjCFVnHq0Rt7EtMia0haV+rSa
Qk9uw95cBRcvsIu/uQlpFv/lyPZ0XRegWqj9yI/9vYuyUWkAwIXGRe4XNWKwQhs6PEltuOp6MPNY
o4BuHTs9EtwxYXcnaY8RCa4+7pZGa/ZmB4oLEUAUozxp5ja8gw3vvqTjD5hOyFuihaWdZPj6AxwI
nnuuZgWTSdUI2qrGfukNb9x5SqLeU8J+QVCu1gSD2sg9x4J2vZJHrwldeLRIDlBO5y9ZwguImFo7
E+dlVLr1EHU17o+KzM5f/ypg8e51jSI6yLBPS9yHJI2qJ6+6jrr3nBtF9TgbgzwokjF4VVz5zUWC
ZtRW9T6jUIsztWDZ4mjrmaLgi8s6v/+VAAYeF1oL6VE2095ixi+ZmZNPoLtzNLo7ipngZHhTvnPJ
0Ornbs9OUjtFqEe5xfD5TRAM9doitEojs7K17X3fIaJBXun03nac3Tuv1oJbq7DBu8JW+76t9+h4
kodoMrmo2I4dbVCwL4WOF6hB7X432H31QlrNknB6N1Lev3WLKG9y0XsMcb7NBCnjYRFHuwlW/C6o
cuQKxufQ2KjJ2Ji2JOMZ7rxDVwyTVs/F2qoJH0vLtWgcrI7wKUBGrqemmM4iNB9SN40ZqsNsjBoo
1ggWIE1rai9QIOA7CHaFnchNHY3fXSP5ROVvriOcm1v2f/eTffJEON+4Sk+u15AIYQ8878rZCk0P
jiP0465P9tZo3oB/ICKSzcbSGFMXcfugRvCDix0+sapHPabTIInzIzJQYZkzIxinKg9KgvIXvfCr
PmDEGIsv2xHNFaXvXlP9VwKUd9UR08hZpkOK6O5ZKT7gEmMCPmMZnROQ3luz39UFjbCwf5aW8+iq
6QM371Wb+cVqYkInaE5YfCEIsPjMuIIfdPJSSCwid3T4XrXBd1DBnD85wo1Z/bRVDSwwxXuWuE9p
3jCY6a+a63hrARodnu+WWK9vg7RJUC18pSiUjb50MXKFl0gRvFWhoUm67M6TyWvjJe9c6q/Yx84Z
pX4xgetrbNaoAWP0sZ0f8ZUfZdi8jzHadYxEoc+69vuoQ04onDi42Pn0EvMgIeykSfVmc+UMjnYU
btPvc5DzoGXTTdO76brVmkctctt1YpMLa6LI3USO26HO8+ZDGDEqBd53J5ocgKbWv2ojQk9OwHmT
xi4kmmxgiLKsTLQ2rPxUa1M0g8HeaUd58baNxyLZLPmcYOywTebNSQCtXarhQ2lyuHSST3JwD25v
AKUsYb9m1joWytq6oHEWZgPR64DdfGtuH8uEyCRSZQp4AJwqwIuQY6wsxzhO6HPOaakRzkDxiebw
alSmfkbAT25IyMQOWGFe2TaBXemlJnDxVJNdUWoyR88b5RsPxb6fjyvh0e6EzK5PAxqKaQzfCLqE
WhVH39h482rW+ZXUk9O4ZA06hoV6mA0UUiH6GM09QzDtoQNUzjopAYcErlWtGyArGzUH23ROPnXE
E34HZMhX43jtm/HFboFM1qJG/7IIHKbDFMKKRvM71NGHVrtiDUgBpTOdg9LftWzSd174SugifJ48
gVSIHDMqQAUkwXxWBNuvlu0r55g8aVYHIwvfleO9mSmkLxZZcQzdGt3Cdm6W9KBG/wLy882b2S9j
fzJoTah++/Q5nivixCrA7PYMsgfRG6M2dJkKidaemeVj6E7JPpi4R3SL4LOw/EnQK/mMFdD3Di4P
J/1rUCUKWR2PUojLk5yNb43rfCQm9TtRQNA1cGIH8T0+rxm579PAp6yLONx4AiFemr5aiyXQ0ca1
MZRsFWydgFTjDQIADlX8/WvDLPdFaxJd68BdycPRvBpNhNLNa7dJkKUbodmL7o19ttPZYh+PB44v
7UFr63cGSixORPRzjpFFgKbBfRuG3+IuVNtJVF8lI+JDPhMTZSFpGLXhQ1jN3Yhlx3dTg3eX0hZv
7tjsyL19EWmeHA372oghuov7goSxGu32nJrPSJ0kyEprQ3yRadfVvg7CfJemzalE7UKGeEY+eKdG
BKpJ/cgq1KP7MfN1keeLM1KvuTE4kD2iNCeyiMhYSioc0QC7OkPdY+/zltPhBOHjGxNj4WPvJ5Yb
xj5ShP/+gQKckMaQuN6cTgO7rTkfSUt/Ju5wakedeT8LD4tET+hNJBmQu4Jm9tcvaquF8f3rH3/9
dmk3vjKedDbJIr7+9QMBde3sz+FMJiiKaBUHRLT9+hmxWIjbjKSuXG70pnqTE3NuBsYhBeOItVkV
kcnX028cGwen/Ujk4Vdn30+9cQmM9DGlHmKszJ8/E4WRE1oOtqDKNjkJBceicMwjJKQXPW267Wia
33rZObSEgqZOi/ABVas2Nl7NkSx2xHArKydDfPnEPeLdjvaIrtbkF9SlfBobGlE5bwVG85WhYfEz
Fhwg5A4IzJEOSp6zcz27sfgWG6gLC/dOUZ4f1UjGM1Szh8nwkFZMZCTEHgawsqg27KTYVjLpHMaR
2Vri6HdUBK+ZyZQTpxtlgTmuMidAjCVc0KhexeitYs3qqEFcFuyVpU/Qy/vm4O3webx4XR9fCArA
tuYiM7fGtXTsZ5uuE063V5xrzXnDZ08qggMDpyOZCdvZl9bAqmK3PV9Hy7gOhOFtmcfeKnc2fIJT
CWGw5BvUESp33XzJUZjekvbsiNq7a9hcDxGsALoRRGvCgovYJMx4aWrvqHZhF/R2ufFIW7fb9n30
GPrBaSYrG+RaY1X3+LheYisMznrnaofcAYuZD1Q2ZdP5rh4udsdQgSmSF83o1bYOrR17829214Bd
wL95z3QtOHXSuHlA/++rKTw3s9WunUG+12jdwkScmVZme5s7fCDcnme2DzCld886wpyd+GkM2ZMq
unSrdWofBU57IO7wVbfBNLsTTnBlfUg7mNdYPJJ9JhNv303syCo6mpEF8fNA3DFwJRwvyXnCP7gb
Uuz5DsMwK3zAPXfp+Z4bYFaBq7bMRHkmOfnVxaYmnZPGJAKhCfyGlRoc5vQUYeE4/fonpzNzfxaM
h3nG213iclGVc/BKJskJNpzYYNQfmWHsHEf2xDqkP2LLVCtbT1CgDvhUi7l+mzHSuElW+BbCBn8s
ECdZ4YxjXNcOnZUfiqmvwFaOj95U7POpbHcl7f9qZmVdxhU2tcD6TCI9OwGcOWJCza9OLT5BWAgM
0CSUppY9nYl8h/QDFU3o6rnCMrmyZFx+dbWo7uo+PbZEIt8PU/2oF0WFYjcZ3tQcP8TlmB0NxKcb
OduUJBhb4FOgnJ/T+AwoL1inTk3OjsyQ6rscaG73qph3HCMLboee2zvScOtGvjfajx5D2UWP1IV/
D85ujTR/hFQW9+ourxwW89gQ0jl6UHWK/pQB1EUw/cdGp6+VQ4C4KmvIIyghUdFWV4v8VhCULUL5
uXPQAGpHhwimfdmbMRBDUx6chq9XA5Lz0DnxTzai1VZhu2OcXGVnA5wVTmDwHzUWsCxvLnwXgRMf
uLYFQq1B92e7femjaV5pLRddrNo9A8Nxnc3W0VSJc4FNdc3oD85FYZJsqFNWu1TZrGMNd4WfAqoq
/12COt6UfRD7qKszX7e1q92NOoRw3rMm0GHd5v01MJxyw4uWHlpXvaPwOXGDdX5C1gga8wndGxAv
33DjS5YjIJvy3tmNkoiSpNfg5sTV2nZi+3kwiX5OQPWCq0zPWsX8jlHyOdVBFzhd/Fiopj9kJKbg
WuEAL9GHhG3r49QAEifEGyjB+pjo+ffaQ9MLk2ajLdrtsLUfIq0/xbZ7S1wtINvNOUfgIND5Wull
qinLOCatuvLOBedoJ21a5jZD/482A8eTL+q6P7qSTLG6If0SZ5u9zQaIw7PJvBgXtLEpMZfc7G6Z
rrGJnW3AmTmhJGOgdacCV+F6YLnos2rFV28RPZEVD5FRxs+pUmjl69THTQlZhecGVSCpDolWp7t+
7G1SMmOSESM3OskM8MpyDdyXeaDfPEKLTOwSPxg5kFnFtycOrP4SEQKNmtZ9qOgs91bevjYGhhi6
4RGgM+e9NgThtwi2idbfg8Qk3ka/JQrAAeraeBX26ZKOtTDzQu9UaNVEkkH9YfDVw3I0ObD7lp5v
cH7GAMJTQspObQroTcrpeeBbyesLLMs1sN2Xekn/QcKCUZqvYXcnavI8BofGC8pmZRfjiUpm2mok
O5m5MR3mlHOviainYsaCHOuSMCZQhpFd7PVC7y5M/ndxSttUmuUboe7R1SnbjATF8po7fbLRzcI7
lyMZchgMvsfudwNj1VnpdJGZM4I0945M6fVdJiNyZbSSzMYW8Cz2RAzRC14XFAXKCzMoT5Feb+2x
D3edLB5h7bqbijFBmS1BfwoQd9c2wV4ss5IpVMWpayXMSei52TIctka8+7XJdR1zkvhJ4fHRO8bM
6CH8hldEx/ufEFtZvlnOoO9D23kyzbre8pS21JwwaUw0Ln5bad6VCTfZRcWllXP86rbgBSy+eJPZ
z04shwLrgljo0WNI+RBp7JqCYcRIl0QF4JfQb79SSr/HsSlOLqDiE/VxR+MUJPeJlx56UU1rqNds
UPPQOi5HUd5lfPUuBNBYGDfUdvO5SrRT6SRXIoPVGnKaOKYjdlkynldp3jarVhImwUHI2DwnoMXT
e/wzxL9sGJOZPPg6D3YX2us0M4qNnagO9/qs7R1tnk5pzzCkyKJvDKczSJj9KyATyHTVwnQYtPTs
zmRISmhM6QKrkx25ZkQbBpeekS4s3J0eefcKo27KkTXNZnQQ6mzIOr7gaiaTKQ3u2kD3TnyWWFBj
BqUVenhBIAF+qpphZfKZjwlx0Wk6wmasmydzKjZI2mOgSHZxgiP8hh8a4lWi4WOogdTF6X0rM2Bt
2aS2TR0laztP8OqV/TWte3dN+le5nin31kIQUJAXAcaiCHY84dmSaIkBax7elHiYL6EbahsTMv6G
gWXuM0YiVFU2Bxjq9yJW5dodZbyriEEWk2PjS3IfwFW/Dol1Qrq2uKn4qc7WMj9pbB6F8BS3EykI
XbIZKTK2cyRvlVP9oGHIN1yyOj5TDC+5+z5UzCnDQ1+lUJCQA7UyZGobhRLW9jvgD1an0FD9CKRX
RVRnUtnMPhL7u8dztuu75FXvG4L8yhh3VRedZfGSgKc5M6O5QLLqzsiPgGpFIabDNALloJEYsnz4
6WJQcrQNnh7fsXTrjkUsTR/zPYcRHO4PCGg2GPkYW8ZBZNabbSvmlhIg3OxhpCXlIHAB1dU4sLY6
DsU6C4wjQraN0efhrvfM/Hs4YEPl766BF8uT8kmkpBCKgnB6z3D25vBGXe+ddeQbK2hRLQOcStFe
pF+9bX41oV6tQiM9StmYO1WOla9gE3cgq9l3egecfMFaAkAgp+gY9hV7T9v7CHtqGryg3i5byCXF
jHORuXqwqdK30ej6bRTAz2uy8NmJ2I5S0mF7MMIPI5tekDyuRtHrPLbmk+jmbE+XBIw7xPMdYfFL
TGcBhc8XvQp/GgX88YyElXXI/PNmIHPqDdbKqrq2ge9NZn6jo9iT7vbLdA7mVpZHfIE5/KsA9D0i
rAM2qpWuRv2OGPYQ2g1OeTAyFbE6cC3Ztp2d2ugh/D4bFWWdVp9w34s9PkyxlaPW7FL8HddQZ4Ex
wyBkrIMmv5WLOn/WxFqAOvFLytejp8zHIDCYJ7bi7MHR4Ca/Tw4aUydMnoAMtGIhn+MvWTMl4KKN
FXkazSOzww5BKwNpZUEWNbp6WDuN3vqmmTWXuG9eAKQE29AmTYiD935K4/hJTeWZwGFUknc1h9J+
7gh1bIvhpg0o6A28eyuWp+DdyAba2f10Jt8B/401vs90V2vCeXHUd2A6gMRgwohvLe5TAnMWU1+e
1Ij5lXGyjh2ekXVQtcRpleoByAuIvh4lZeSSUDuJJ63BUsnblq6aYXwxycrYpgN/mC7QmGYc7IX1
w2NDtS887VkJAIK6BRYwHPB4NHN6jWvux6hxclQ9abTTOvFgj7wiidKno4s1MitSlqz4x65MpRai
fvZQe1r76AK2xI/T6dc4Ln8mPVjLEiIdbzcqlGNqNvp7X7v43BJOZ8HN4FoJQWUznRtxINF14s7n
9Tll5HWvIXrUTEWIvkwoXeNhGje4qMGItrJihKI+5sIyeUzL+KJTfvlwM7ttPqHoKxRNlFf9Ansh
Sqgc69Rx0eIM0av91MI9a/sQ2jpxVqxfgROHbb1W6LsRCceXYIyOSH3BmFvapzVzZk5p5B7aGkmH
JtytqTEQC3GI+qS8btNgKsjUdae1KFNYil2GGFeqhEWnja4ysU8uhfh9L627OlHLp9o9zRliGQBW
27Eh757ZGiWdq225HjDG9gO29RavievWSKfN6eaxHdhhdMTKRuxcQtzuuTA8PugcyFdnU9oKvEZX
Ix8exOS9QfDh/Isww432IQwx2/7a7c6atI55wZ9jyuE1wh48tGV9KkxxGrDB7SsrjPzCgW/X9ZJd
BHh0C/3DCkEAIJ2W1Z9OVEwMdDJuWAZO+kwOAXKzTc+R79utVDySwxLh7DyncrKOmQnXi8zlex1W
xS4ThgTXC1qJTAUCq4oHo1sHQPgB3T63gy0vSG5X7BV60pFn0gNZGbode4pYMR7Dv2EiX+h5TSCd
ZRjRJTVQaNb3Jj4jvymbl1Gx8YVFR4xYHJgbgNpUvimwY/hYMA7ygGqIfpJQG/MB3incNrdzH6wx
OqdVdlPYAzaWoWHjSbti1dFJ3fKheEU7RGihbpsPZQcdAvs7yQdOvFo4kTv8kV5Qy1MH5ATpxowp
kTWB5koEttY2cCFWGR4588RnR8ShoF241+ho1tbo9+MwbAstn5iPdS/asnUVXfqTmxOKj74MeInO
c3Pvi7xvZMNaEezZIvnDrJ7RGyX/tRX7f7/I/+YXMQ12uv/+TzfG4lz5b5/J4oj5j397/Cw+wx/Z
H50iv37FP50ixj9gMrOGXUSYjIUs9GPqs+3+4980w/mHtNh+sHonqwmRLrK5fzpF7H/YnmGjmcMm
wg7SYjH5T6eI+Q9Ld8zFJGI7eEY88//iFPmXDbHFmEcy7McTQTPn2r/tX1ujRu09aPfSACBmGPHz
WGv5plFNuVLIwzfRoGAsKLHvREWciaHDpzCyeVUk0jgvQ2QM9xQtq9HCERUAicHQ6Rh/o+dCV/Ev
EkKHz8dFS8/H4bCpXX7+D5tsTQV1qphQRiMJxmZ769C9b9M6+TZrsDr7Onn3MhicHiyOKtRc/sFD
L1eG6rF32orRpBsw67aeDOKA91GXfWDmDLc1CKpG5M9xx3tiQp0l2xdnAgsms3a/7Ca7ETdDso43
uUcRMbcfZfJGju464/Z5Eln3LYeCzDra2KiYzTQ370mFKa0IMe7Q70+Wnhm+NxdiE2QYTotnb8DC
AULrWrIT2JUzcWocZFtcAe2uxVdoB3FK2mi+Rz8XHuFUA0SZ6ZmIYRz2lAKPZXALFTtCmF8HLJH8
bQSGAiRw6+JusBQO+5KELyw8B/BYpPb1Cg1VX31QsJtnllINQA8o5UtsHKbB+T6yinvsQQW4cAU4
ciQ7KwYwEcsauA3jypj9oq/3dn5njGLTo59aK0UXFkfNd27W+xkjPyV9vLMEk3DsjhSA8NqBU30t
oe1JGZ4rdgETGQiboWLyF7A/WQ1mmBKuMF4jleY7p9XH468f7GjWVgA8k21eIucEsLALOnyBbeA5
ly7y3lJHcujDULIK0kPgNW1Mm79k3tfrmIZHzRMOQgU8jSy6t9ghrpOH5Get9RtdMaAKRbotw5hZ
Y8SyumoZzCJoyoUGooFHQGgKR3JZf9SwOUJpbpPW2jaYSDD24+6PWHFM8fyd9I99ivu2HVYDubQr
1WcTz330DjXR2ggCQ9cK1Y/KbkYAgTghs7uOY9Yk/Zchh89QwC2bgzc0g8s024EOg+wp6YrrQR/b
PV2dvemT6T3ukKoVFI1VInwXHyAxIysUwwyyJ9dZIgnO5Hf221Z5N3Pudjka/c6Mm2Mz1s8oYYe6
dPc6Uk52ibVLtnu/mqW5w3STYSR0FgU3eBvV0snNqEMuLDF3Tr8El2NjzEKqICHES9RzncfhUwRt
BeAnK1Zyn4JiehZ5wQ5hxM8fYd90vObVNMNNg3H9VKGjRs/6OpIpKpviUDA4xR3q+Z0rko2MQmKQ
gdgDf6dQAVnv10ZzIPqnG2YUjxjSsUp7PwpCUTB3qkfOA0LNk2hTpKho2JHVqDtXRTq7Owd4LfrV
wk8N4otMjGgTCMuZ3Q4LyQtaL7pF9Qlc/gE3cIy2uGWW3j3cLQ+BQUlPqInfphF54VP97iykp6nW
VqzIG8Kmywa/fP0VZePWdotp48LPiA0H+SZeGHK281VG1hjl1tErkrvJoByLguwz75DH9dB8LQda
AL5wgzx2T39nBQM7ZoIqCUIXGV2H1U2bStLe0+FoZu84yreaK0ig7Jm1RsUF/vGDfI6tQtuIoPuy
qUSR7LyaxvjKxOCpS4efEudTT8PbBXbpC09/iJvp6JRNvdHpYAoZov/TxzM4wGfKP5CqbfKtDmn5
2CGyVwHnq5PqUgy8Y8HYHOyY3yYlY8Jl0rViL+luhy6xfaKq2SDZZ6lQYTX5yOew1wKOh6GfGSoI
77FmCj7IONgSaez57ZLeMQ/mIdQiRDOkjU01ssDKjMCAQoAaMvsjyu49RR2MhOOlqJxw1wxo6dIQ
pUpNXAco2gAFZPFNwA5TQ//FtKzalRneE/gg4A4BBtQVtA1cin5mE8ruQGWarPQatN25rL0Dgy4y
BYeNiyBvj1svg3ljbAkRJc48EEQ8EwDvWcnO5K5dR+Uhy9JlmokSLNLqh1G1DhIPsBdkdPsqCGhD
hPNaiPTY1+m9R6boqixRCCohDz03QbSOixxud1lcA5bhxzGYTwEruI4HKnAccEW5/ibCg7fAqdqW
vB9b+256dn8LGY1kleccEIMY6NjgVtgWwV5EnX1iR/fhUW9F6tgrW3j5VncY3hU6zh0ls5+m1HG0
jCDtwxvSBZMjuPghhUyOpR5+KFwo+yIPVmWsrlXO2TSn+2mRbMY5+e4z4eTz9MMVDmwQ5F6+y+8L
AsYhmQjciN/k4WdeJLugKNA9R7ByQjM7gGnreabvZspyZdMpIrPeNLU6dfgziEwXMdpx/PCaeUgb
72FBBCfpY+YSNWyTOL3SQLnOI5ORBkTe1kXBGbuhR+7Awr5U041S4gx4e+CgCPqtGpq7ILSs3YDU
7eiYzx7BG+Tx6C2b4s7we+T2pu0VO9buBWSuFdkriNfDBuJMAWRq2fZAqmK8fvCwMW17FN68XDSl
BqGCqJK0tSAZaiWLlmzWkGYJOxu5whAX9haXxsqlhUAGc1Cjld4qckqYjkm2FuH4OFQ2+sMpATDY
0DiHeJ6Ctm2vlTeUBAAFH+jvwL857gZWXfBsFSORCWuj1MSuTgYg6A4s7RBY+wx6aidn7JFJi60D
Zo55tYkhQB78HSPZzXGiV6BK8Kdk8dorvCEVvDQMEAYYN8nitA+tbVrA7OotEHDlLAGCCu1tckqG
KKBnV84yrJC8ODqicfZsrO4TF3Wp0vnAtAR6Xv2SJuIm1GTtU1P1m7YeHzJXZXu3lJFvKtNY2+xJ
Fttae7LJS7sUff7e1J0gL8AOWHYmLwxK6VWy4lObjJkYI/M0dHOytYJoF2uFPOdMQlUjt70emOvS
YiLLFvVh4mZ/mOs63INEVayKrQO7RbFPXXffCCNhpHKjimvvf/2QlBKEFZAIvD7XQY2AUgf0uaFd
f7gocIasv9XuWXrqvRPODiztquiXv1C/J/XGg4VKAPzyTvYeVJ+8mahGOnGYMes7A6A3rdy53fje
BOjYCz2+NuMXsuG9dI59Mp7hIAI9TV9MqW2m1NqVHuzNxjtNifblSWyCGn2t0c9PwL9+AAe82uOw
U4vt1tJIuBB67gO6emt0EGPRWB5zvZ72buOO8DR5pSbXehTmjv0lcPM4eEz0KOUYKFZtzTQHbMpY
9xvCePuVWclbjxj8BnkICuYGvQb3dYdxdtSPoRVdQpZB6zp3j6ERgcbkF+MsgMTnsKzOxnpbeWwR
9BJZgvmfPJ3XctxKtkS/CBEoFOxre8uma1LkC4KkRHgUTMF+/SycG3FfNHNmdCSSDZTJnbnSKm45
zWPgsaD/FuOXMRbByu7yR6eRT6NbGCjGA/M4cHJx1/5ZCtoBVnmUl5/S7p9CBF2ZjIRXc4B/p6P3
dUM2/dUF7T3eHLd+l4n3psf2hOG6PIaz+0Pr0GVkgrHSEoPx3GQXi3kzwywuHEP72zB+6vvbUPYH
9AZcwVSsbqvC/Sv94QTm8ap8qAojJOP1YHL8nYrocYjYZEbJ0uNMzRM8opckSa2Dj9NgTUDrYCKb
3HwYbLtiAKcuym5DLMneuIOEJ4nSCvzwjDVvAirqf+uaXAIht2pTBAsiJLSrl6piAogYEBFkey7j
6Buj0lI4010qZqUXFwUx4Y9dQ+iBL5MlPIbXmow5Zl8HfHTpbvO2Jc0bBV+JiWM9sD+nHMs3qamB
MzUu5J7m4LWDzbzuMWWFdc6GRtvJkcovuVMqpBmtdNmnS0zyCDpLxxfim409kIIEdYgTZ1nQynXS
yxAFDlE84VNRrn2VSfpiINOuKdf6EGawb8JZ7YkwYkBGGqZahIB47NOra2mYZV6o97j8pFX9KCpb
Dirxp52PxaqCs74Gvc4PqEXbq05MbPEAtW6xsOA5hEXzUYZESckdGlSADF99nBngcqlMSMcfFn2b
sLfJTtxHWxn2f5Aep/V//zPIhL+gEBF+AaD0rKncNzySqv53CnWGoEvxWobjb8R4mInkEVoIs6f8
pIjugl+E8D5j2dr0KVg0sw00ZUHPOOqzTVcplv82faIMiGOiQUOIzl+hlcXc2cp6J/wSBhr+EUp8
obOlQ5TQxhcQaEyyH/zo3Yo4PvZwLCT5qaod/50Y5SahyoeKbr3tLXCSaRbC06S8gdeSJoa5dffU
TqHh5sS4E8ab2HOTFu0ZBfJfE7SHwecwbgTwaAj373vTD9FfmcZyD12To8sJ9slnSG/8ppU7O2fh
EloMoXk27adHJObsY4TPA1poc0jxTio+qaQ5Cy4Jp35uiF6U9NmkoXcXBdakPvSoKR8v9oQm1HDe
E21IOQH1jcHQtes0NXe6Mm9j2k7XgmtfXAE+wSFKyXlJj5DHj6AsD1bovWEiZDWzN7AcrvRWPphp
7FK9URb3uBy5J8RaHNvWWU924r4Vw7qcm3DVkXvisVYfQV0XD83IndeK8OLjDdyJCPeQken0ZYp/
2/Eau4zrAru9MVtaKSD5C3eULaf/9AcAFXLCI90n72zThFGAMTKcP/Vx+Vot1NNR1dCt60JvcYOP
VzbA7OTmIbaIqZwfoxDD1qDlj8DmCNMneQel8FoaX1nNabxQ9W/FCGs9xhDkHboeGQ8unk6SNEvP
cB1zSCsS8DW53ZBET5XaNo0O1m79qysaHxwvv9vzkn3p4E4NfXbVVYUHu42LjTxUeQn/SZB9CkMG
hGHdIOwtXJhg7JmMRic6r6c/TGSeiRtCwnDbbdyO+d5hseUH6p+ojTlHXkWylsAvORTrrnS4C0Q6
IbuEG5QOhGISTnionXTt9lz7WeSmbXRnVR2fGmM5wXl9t63aF3hZn5iSKFdzrX0r0l8LvTAwVL2K
GLPTdZ942IIqZ7hxZblYU4ZbU5c7XpmPbuTxyTMIWi6NJmuwl0cXjxF6qXMqqPa4+Cz5ityWAp7O
OM45LDbz0Gl2KnM5cql3zITDPq7Km7IiuSLFNF0ti3ILZrU8bviyIuMzM6D/F5AzG8uf9oEB16on
yMDlCQ5+BvYBPbbf4oTY27C4+JQMEiGTVWNMScBieALdQ/+UEvKgqv8ZYNrkzNI6SMpr3IXObfJX
Q4QCD+jAczMFB6Spt88dFe1IW4l+SpfnksYjrnrDFmHmLeWsY3TOW1YX/CD9GZQW1OJVbFXWqiGs
5DJmjcJJMh+iyA+6WVoMYuFUYNep5q3f4HYtwlqBo/jifEFjKebd1ZAa8VaPg81NA15YmdfFyuXI
ww3f+4sY8uj49l8v99Dt47k7Vni4s84+jT3FkxzhHlTGRqjj4jrjd+DoXb6he8FDRZvvQg4dlK52
K+XBT6OiNVp5RfapYdsVZcH8n8MrSac31fR3vzRuMGL4bbq4zZicg7n6QX92NkUebgx6tfDfDYc2
AZpl2MmnkuVbOQFmxsuDghWA98tANTaeX3MzI9hc9tQdJH52VniaVrkileAViXUxo+479DCwlEZP
s7JgKXCnf9qsAAwvfPbUyw6j5f5VaUvyISMcRFvWCapbsMkwILfNCEAzDc/UuO17Oz0YtDeWMjvZ
GRWtLtshNbz0UPIexLr/0Q6XuXkZk8ge9DUXehsaXLT36EELWYfh1ITLVNppVxO8WYu187HNDCJl
dn7DwzseLJrluEc1sF23KTuxD6tQ1MYOV8cvjtcFdujO+x5T8yoY5G9Vh1ihhX3GuE00iU121Q8O
CmIWrDRgqhnn1MpPantFnXC2cuoe4N631vqvvfRvWpwoI1PBn5f02Bv83LRzC6vkklo+b1Pzwu7U
Q6A/xhSPUznov8a9hb+5dlYga7AbyOHFt+Mzcmm2xjEIVc0Xz4ooA1YYjoZ+8K2SjOcgwOYRxxGU
nSk6h3SgJIaFUwxXtSaUtWF3Z5+uwAEwSfXJQVTUv2F83JguqlsjxsfHycF+JBxn8cDyHDDAkxuR
dntaJJrZBIcRY5rux+Bh8Bj0xTWmTpJWrwCA64PtWRfMBa92fGDIxS6hsNwTtPnAdqgOU06NXKfx
O2Yc9ddRg2N9yhuaPgQV5l6zl8Mlidy3yq4UBcUWE3qqt8bOBhvnw0VL5t9yKYkqJ/udqJ6xB+T8
LrQ4zKI7AqM+2y5XAByw57DAJ6sHuARj38Cn9q2zxTS1SzehAdEnnIPtUCHkFe70azhnErtPmMlm
vKqFS6aniLfIyVgqOtqFcpTDbolE9u4xngj3DGGBfc0VMVkU1ODAYmuvKHvajO1uavOb01p6R5lO
tKaMfjV5YsGWXBpaorRw3mNrG7icjR1+/nhSxy/NDJLboBVxTeT+Zrnyhp2AuxbFHpb9GRQKd0Ds
vBuY4t0h+o4y4iMhofXItjmGkoMDPgqfY2B/JrJXiomn0T0G0qfPyw3ucGKfU5/XhXxlg42OjwyK
NMnm2Y6vOEHxvoc5YBROVxpSPu/dXxfbns+207FvV5I+FovPorD4pIvJ3mazfKQRjoOaH6zG1E72
Zc88yyjyh6SA9NSx1Ppu8uVj8K0Fyg/OJTqSQwwOKWVI9NPUfvMzGeWTaZAjklr+2p2EA9N+sZGL
C91BH3YbPDuBveEWN0Je7mkKwOnIUmXwIfUoWIWmQP2fBTwBrvh4nwuD34fpi4QVGwzOPdmihUWu
42JujM8NZuJb3KzHwPj0RKUeI8/D7sESkDf3Jubwz3hNrKF7gP+dMnEuZDC92OqZUUGwMRsTCPjM
UtYP1iIm20eO9udyzrnHW3l0SDz1x53JUEgHVTGLsm3a2l/1gD3UTO9hz33CKP0flXufxSTgdSx6
lEOZXbaV82sv8HDM74ExeMRWFrTuzMPTyRm1lLoLZoHkXZvoA1UE+3HF+L2BUtAL9rAUm880Y8Zr
HYIvYdO8kclGxKWFMspnwNEysJ508eunwcPkMRa3RsTN0cGSAAb0MIdiT62cuZm4VLBBEw8FfEJx
ezuySFu3xs2pJrEdvrz+Ho6O8YwQS1UiDk8TjLE9xreOkQZyO6KY3ULYTN51Ebjr1KytnTTyPW/k
KXEwS5Onr5ysX0W6htQGgjYqxnjT2xAM8clxIQ9cwqHRn9C1HsZadhvPQj5hMG+MlCyLRF4Jkv0U
k8W1kmJ7VLr+5HbYFgyprmXePfd0CG2IglZr1zK/ibel6yEtj8SVgGBMD8Ia15wteVOpbiRbtdPz
9GrZNVV1Gf1xZskKWfk0SKcJWGzuIgpnTFTIPWct9gJJtyBHFEt77RnIOk5k2ke05eJ9K747Gv/2
udS3zNtTmvSE2D0vZSwwNzkcJrB6zlFMt1sR1G8iNx6CDoGmD1jAXSArfVE85KHyHlBtt6PjDlw0
QV6OXf2V5sxJmuS1ISTFhZaUQ2NZt9T0KkICEFkIz+2CvCIi6+C08mvafmZ5bpI43qe90rA929++
QkiZ5sUHqHatQSFe19mU7+DnW6vRAWc+SGzAuXwIuyhlzzQf+y5OLk00/0yenWxLO/+isaO+cRJi
LAjr0ex/WW39AnOhX6GWuoWdHFRLc3VXD0iDtA5GOOGIDWXGT+/MMWo+4sm0ZJy7pDoOTfltN+Z8
WPALNcjSuJJn0YfpJq3C966+RKkjV57C0D77tGrAhiS/pDfUZbQbZiAWJoL5hfn9T6rENhpjfaSI
6q7Jm/IOHETndrtJy5ufTgF34fwlNgAIBIZ3AEhO2Uf7E8/DNe9TLtM1p1mtoSfn/U76fGSpbrGL
tO8ZswdQF+hqTM3I/iEkduNTZstqPZpLCLr9yxgLnPFsDPtGZ9k6a1H2C5L/edpsYsfCEKks4psy
3Hh01CH1YLAqZLozVNQRoOCqFAhOopOVw5uuKnjTU/eXBUIBFxmQMbj54da6TGX5bItQchGm2Kq1
u/425mqvTKfFRsBrbHjjT+2PDAVdZyJJaP+42hAnc7C2ZifXvk6Sl4DQNjEdsQvUXxMANV8IXlPE
/XXm2m/hISlzDPoImDzjw0/0iOok8EWpJSDF3hZghODkmVdb108fBnd4rSmj6psuXWmjb5jN0ghi
5PKt9bITRifjJGnlSGfigjGmZ9FuUKifQXiG61D8VSXA25m4dOWkKOTZwPhPPlktp9wEpETsUgXS
v9Uu6MA37BtcHmY7TS5JTR+VlZk1N88xOhfsK/ijIXeINJbn1pPWOVkSiY3A/4OZlQ56yt/XtbQC
UOdRcKPsYNMHRXOF868OvXV1E8SGNpjHV1iswWNmBjvW3uk1IHj1CKwcC+O0ao1uoFHT8G4qtT/T
uJnfI1ZNqH1YY1B86CMqWvUx5hYQdmf6wnQVbgoqeM4luP5n4esfYmSGJ5jzETpTXmleCbT2O0cn
I+6YBMtVPzXfZfcdTPUt7m2M1WM7PcL5/glj1/sjy95eujiqQ4X0vXZtsybNR5NW4X1QLjjtEelg
88k6vqdegetmL3AZfBs+goxXlQXtHDhnGFMA4fFAIJrATPZm8pyVXvsLBuBjICD6jhtx3lgytI9w
dV+C3AwPoi5rjKxJgD2SUauNB/O1jj2HaSUdHLZLCIVJSgqdbbbeNJ5bL7LfkU7t26Aqk5Oul21q
5mq9B7gj7Tq6MpRdHLK+oU+HQh3EpaHdUMZYvstGM2PIAkRuK/9rUU9zt4x02hj5wKqqdH03R2xx
aQrut0pJKjpD8CzIAj3LYq9tP+C7aZIti6Ox9fAVb0lDRDvfcdRLwca4h1kLR6nJf8oobg40fd+C
Fq2cadoFoe42+KRs8deeuglWONl0EFHh1dOUFkeidnlaxd6cpTwKqi45CI/ce/3PLuM/mVgfB475
Ty2pQExVq5JM46F9cfxfQXBiXWpgF72TPtHSrDGMiS/iNiWSkJnsHYJAa2K1DOb4UIk5MkKiGULS
eoKklf2i6QewsJfBKfdu/MAVrUXGGg4P1lPffxED9wdRe8fOTPBimYOm9U9kax70JE4W86B/KiwD
cL5m8cl04m4NW/inyvOX02z30gUcZCuRbkyOPUe6iectOdCvyOXeBUgqfy6rjLjJBwUb9mtQEjjo
JIneiGsTjdcefl0SzRCl186oo4cgVneeWtqyewd9m4d8FeWtxl2tKWLtTIAF9gCZN75a3Jwu5FSm
TRfOp1TL6m3qUUK0JmPQ2Eer4p6Oza98HGX7t24jnNPsH0MW17u6NpCOSu/oUWh2wUJpd4ODtXvo
9w6Lau7j/NLdNbP4ZjDp3RufJHWa1FfD7imQx3OfVuPdwn+x84Tnsszbf5ws3Lnc6Ogcn+9BKCd6
xKe7x20WEHQS7HWWl1srJ2/s5dymoBSmH9yzVVM8tIQ5fib/0zaRk0gZpYDN67vsyuIAWy1e9x6J
Iy3Owxh23BE5EmRDGbwM/Q49pdlNsg0pRqY+pvGmlxlJu6HeCchUNOyF7b5WzWjuGyv8lAOlwiwH
jK1ytyRhHmQXmh3Q9eqlBijq5dkFILlLzRM3jo92yVHb0BX3RZo8WkN9SRIRbJl50KQLnNnzcqYv
VbwKYqBJbafFpvVmUoRS8JPwsbfzPW4HRFGuCBU6Cp0kyEUSB6FAFctLUkuJig9Wi8dY9iUeUGkw
l+Gkw/WJwDQ4CubzxOBcM9jOxKm3y5BexNGwxfJabLuxRQFQIQe2dKtc6OilhZu9YvpvtOOtFJxk
3c58ToukPE4cfBLqQA5lOjDio8qsQdhZV5ywGPE+O1mBJDh2H/lYAQ4rzEeWZMo1aaWSS/CyQ3B0
2s4/1BCSSPd28lqUbP2yAozTY/RsW2pbu+WX2NPUFcCVHlfCbp+ZIfIRRixYlVbVpl1qALk6gaYO
2ku9/FPqy/L/fhFMfzHcGrx9hjXczWi+un60lEIL2j1V6C0MMK49Qcbxndgz2R+Lt1fX8G4wu0Tm
PymKBBWD0WIWHm1KF07z2FTE7ICtKKNZjoW+c0rm2Tl5KSqFljzNXe00J4fhEQP/KX6zMjfe5UYL
drpZ/t7//vIhUs3J9Hu6XmaH16Qv9kKGZ6rtvRNz8q+gJs5SOd/alRz9y+Foz8GhtZriME7EemIj
5VkwSEknxQD6fvCAVBXeuQhnvmH2GGIMujqYJpWZXkU8rOvzh1pYin7hdI09Pb5mHhSuyqyvna66
fU6w9MmSQ8EzsjVylup26oZt05lvZmBWJ6Er0nIEI1quQTWy4irC7VVMIcSMMl43ngUogi6je+Fc
aw4vqHuE1WPGvqxy0ytf6s6uhX1MnLS6JAYD3GAarR3ksl9KXWy6aKT9FAThO/UMLypqjJtE0HwL
GNH3yd0RRnFo3eALghODnTwh/KXWkD+o/Evnq+n0EGyG9hnsGrSQSKCVF8txNrrPJct46blL+Zj3
5vmQy41puCc49dc0DQZINB3OEjxlzUxtGhEDyGKZfUVpnvZmM39AF+ZiJ+r6yHhEM8PDTJynFg0P
Tu1sLZtoHRrOsPhpO9uBL09O8Jik/nPCj+yMwscI79tRWHsl4RNNWir06Tt0S8tje2l6+lXM36DC
BTj4F2n4hzag5ldyC+Dre5iKlIZhO+WUb2iw/2V4CjxuYWCvgaLXw2snodtTdGofhzh+tBvgxxpd
PQeb4WgbFkIWsuvSeUSdUby3ajSyGVFnD8lfbruFn2/ZpDJ7GV0MQsNFKBfvOMI6rObm3DP12OUq
FBs9CYPkdmsT+aBkDTTSoXe8+egWEsZriGFHSAOUgF/6h9LGZu0mIjzREYB7mgN3OTHyDUWwn0A/
PlrPdqh49JXzr4LBR5c5FUpMheLHOrLhUVlgFqgGQGbuSPwTOEtXtRYFzVL0kNjumVzIPzCfdC43
mh2NI0jJyOPJUNMlyvP6oefZWhHMOQSxiczpJk8g0B5FNkCxsVJxy/1LnaaHSYjoZHYI1mB+002X
EjrHQ3bCzUzQDkwgZyI0AIKCNDsboYnu5htrFdqoT21/EpLdKWvc5wSdcT0V8dHnJ76zSPxch5rm
gAJdYmJHrfpOPk6YnJyaDi4n9sbHAjTXzM3sKHofj0FFR5Qeeai8ZdxojtQDJQ4zskzuaOakORhW
5NhX997xZ4ofwsMQOeERMh/Sju+GJ/JsP6hYD7ChFapsyC3ehvkG1awhv/pmwZ3xc5Vf2+QeQtsW
ULWFbz6Ej2W4ZMwfrNFtN8EiePlN8zDl8WJ1JLniRRwCadKK97pQBUck763NNS04S7AbnLaz05FP
PlanEOry9HOMWG81LSwMbxlWV/FNxxF3V+GQB1owjrExe1SMAGY0bPfoiUYz9vDp4hzJeiSSZLPH
7HsxP9KRErB8GpDLrLNtusUubh9wKzSnMp4hnYYzQYHQhoX+5OXmN6FafUnGaB+YPl67eDRh6rhb
bMEOWNrpOacCEeyzme9S0ZbXsoKM7ebvih/9xgz/2q0YD4FEEGECr65KdyxwSt96bsHka9t47yQJ
abip28Ewsh6qjkNCG1i7MrB+c7ciWUec65DV/t6qUo71pnmkYM9el4M38WdWcE2WSIwHjUClijm8
cQjjuTrKBj3RZIy3DvjkOTDio2njZNOagmAIxU+ZogKsheq0qq2owNqpH4TNn0mzWk5+2vPuKNwI
QF6JZb83DgN1RNz3SV93Q75RXdSuvdSkelQ4z6rgaigKbiUS5JvhqKe+HvCquSkDcAZ0frj4ivkx
HGvidFZQXrNxjN+eyUYWGGYcHilSKeQ+iAx4JETgpP1kfUv0Puz4pJF5WmxgNj22oxijW+iN3711
98kWrhzfdNj1jZaalorbpxX/xFaQfkc2tlI2u/bS1PbrwAiBZcKkYTVuXpOGBdanDqUZW5LzqraP
DDYZLU7hhpeQQLQRi9VMdduVYzujpJGkg9O9yVJf5qjbu07DZmynn55RwTUgo9hEaLR18ltR8bTl
ELs23ITJPkeTU1iV9yIIQWvUJJQjNsKEWR4qD3cE35yPJmPyfZ/Y74lktmRBmqV/kwFZ5v+B8Cpe
xg6Bs+Gcmlo9qkBI1/jUcK1LA/UUdM5NMWKAbVn6dFbqiqUi/eNone7MZtGc2P6hu0joUOTDnPa5
s2MWao9qzGgS68zO0T1iPljHiDZWgc2OxmSc491TIltx7Fvjy54V8AG3SdbRgsIdVccZiqtdxNsC
Uu/QLE1AFIK+1f1cUdkVP5QF4yoadZ21QR/zJoGcU6Xo0WwaZkslTdLzb89E2Nv5j+eB60gy+QLa
w9zZGltVKp4anySvnpK/I10s8Tw+GC4ri16+CJbg+Uy/PVMYYR29nFL1/36ZccKMh//+qyvjbViD
Eyu4HiJ35sa64zRz+I/l4S7dpWXSAPhgaSfhQcRrLYw/NAVsE8wNUx79hH4dru3GINzNIojD0ns0
4rziNvHeNzhJ3e9kbD7CVk4nx6R17r9fcJ30NJrrgfXeb2AO8xkQHAIXQ+Zk61k9hcki4GCx/KKI
jJ3CIUCNdUMLaZuO323ZeOGO9rYbqv0raVFqz+qKakWDGaxhNqf/fvnvX0cFWEZfw8icg//DqNvm
5P//b/nvH5WaEWzpKJELzj+pg2dcZ8yx0JqM4F3AO0MZJlzDd8HHMxafHWCilYdFoZrmi9P2Xx6x
fjal4h4UE5kt8Do2pchsfzWjZYsjRfIj0T9zFxdQZKytMTm1tf3md1wpfH2WZd6fCjyPVlysDCv+
M8lE04/S6aPfP0qb2q48H6iiVlWNvYOaLyrQ8ou0S3CCHj476V9lx2Avqkq2rWn+ZnYCDcbHU4Fc
oXfewH7pt7nahhI8XtrWr0ZQuMwbR48XzX6A+9Gfu6wedrJTYPmVh89GjpibWM83Dd0LASn0fdnR
rDNw4nezjad79B5PSt5PGmvi0LkyJX1s637nFr+VHJkVt4osV5+CDAYo5Pcp2Liu+QfiahUQupi5
M+xL0T/FpkMBMGYIZY/dRrklYTfolcKCM+vmcAAqT/xSjRAdQr+5VLKVm8kJjBNk6T7gohJaTrpn
deMEN7NUCMsS3Awme8eczV37kfPgNFxeBw7UYxds0iKaNzLFB9jS3YWKQdnSeloXsf9RU4t3TwWw
UE5CsFZhHcB6r+9wqbFP1ZmDzDAa3F2q8FmPeAXcBpiQPrd0CGyNrPpDCbi5MoFZLuiE/ZRU9tWp
npwxLfYYde5lgniZkSXJ+4DUW2RKlE/vDkL7z9Q/AvdgTlql3ZMdpOEuLPA4cfP/EoVoqX1H/+iq
E4T7aN9kw3Msdbh1i+XUB/kjN4yPOE+n1WixOFqY849FUfwuggnDu2UTpICy5G3gxkm1UZSWetMN
82MnPM5e0PlRD/qapmYDV4Tdrc3FR5N6JXHfQBvYrKrHhq/noQaa4dBp4jo4n2eTBY5+VC3aYhc1
uOinbHgwLPZThyJuRmck6Hn/sA3/oRuTn789CEZ205vuDHmChgi91M6OU7+tynOlUT4DkdzqlF3G
s21cLwqIK+SFlW7TaJP6Fd9CYdDtR8QwGrncZfFEL11vwa1CeZxoCiSZxw47qIgTC5SJNlxGIB4V
YD3Sdo+ZHU8in1VFoYTqjH0+Ab2rmonaAnh5XLn5o5ZvuHQRhEsbzoXDq7Lys2e74fae9vhRTWBR
j2NUfMx4KdpseieroDK67osYQBuaFFbU9NS7dAMm2EFWVm9ckbzjfSDHv8w1oSiFf02znTacxOuN
n+iDqqxTLkCDo+fz51i3bhhnQqXBE1bib7cmfiozjyQBAIUyNh6tyv/AVDiTECi+FNntE91TZCb9
TaZK66B6QIsYxd+pcMm4pEbfeedBwluQpMpm0ly52ZPJiW6F6bC8ejHQIWP47HvyQ2bHvofr3TUC
tW3ZKWJUjg3eYYBcw3KD9bFQAWmG/GQfodi+FNgfoA7igxmpaDYC71GaCLhZ3tZnNXnVKoGQxlnz
Y2Yks2qSkZETGGIk6uKPpER4HYhbMaqMIVN9iR0iF5NhAJsMdEqKu7u4Iw8WGcfD5IWA4pnu0E0K
EcAa9RMYpmuABMX9Ui/gzmBENRw2ZM/yY8x1LQlwiOnEMHel1e8GJoF98BXaJS9EhwklAUGZNzmO
sZnsr0d0KQvxH/XBP7vjje7N8Sw4uaBFDfaDz9mMsEb+O1JLs2fKAKgZDvPaKbh4Jg6aiEq723IV
ikvgp6RVFQzjXeKncsdSxj4XusAmMlFC2N/8929ZMd9RDtqFIp9knQuuUl7ioSfyVLdi4MSXzjdZ
lp/GTJpJWZzHObHYTPgQinVXwOTwummDqrDBuh/sOs0LgNua2p5sRGAK8eG6fwhB1afMacXa61W0
aee4o6tTHt0aAi8pC3DgBdjDKArp3Cw+ha37NQYZY22YJ2UY9mU/Agmu8euLkmusqSFiZ9xNVw3C
E4wznNZZOEYXFT87PQwCbGV6PVqwzstOvhh99ExL2j+XYdkO72I/IgHhFT102AYA2CBqeB1T30pB
j7OwJo/gCug7sY4hkzdo3FQ0eVDqlJJPCsP7JhNTuPft8owVisB3x6VgoO9NTH9iIyNYwJR36yi8
zgtmO4v4v1OrhPUGOTNtK6hiNVW6hjwOA02leoqeq+gFLuhaROzv4dzlz2hckOmys3cBa9JcgOwc
G2G9S0ndGaIxyWbjn8qNeDdOZKvgYMer1jTjY84Qtx8yIvdaItE0dICFYbhnoPbjNyavHpi8Hf2Z
+JiM9AkAqsmsmXoZWWPe9NHK41i+JJO8StN65O+SbjZeqq7BbTjQ1NLO5QqnmjoHVD/jXGqOXWQw
pNXRs1UTR/BRidaeIoReL07MJIrEMU4mrI9pd3Zm6g+SNP1rR6rkXhru/lMi41hrrnXyySyWO3XO
eDesBGe8pNz6U/lDw+Bjhz56Dujy6yYY72XnvAxWzLy0KfaI+eO1tdorlMt3G3PyQcHlMSprIv8g
bkvYy3WhWJGTf6WR0sOEk90jONlcz9hq6I+CyLTk4Qfu0SIlMVFkZrUtEjLnjKahGWZAO+BnY8HZ
GUHc81zhTa0N51XaXrKxwgCeEtYp03Xmx1jAN8X/faklexxfY3Sq49zmWg3RhWdSS0rTwQYk61Nr
1Pwcq+QQNqV8tE2T8471FeWEw2WIR20E1KtC+nedMNmBdAk2PLMKCbq5CS948a0J6kU/73iFvE2b
8WxNRnxviHKcEHHRBAo2x+hIup62sdVULehoP5FnPOdgflyWzCxFsfG4iPMAMVrx3JZLiDmJY2B7
vxgUZ9i2JY8TrMNRSfDh/S90PHUB80ZaPE5ecJV8hBUls0Jtp76AFuObSHyul+6xeKxrEgAYGECn
RpzJ8nAmYpQTARPLxjPV/YMXRiyQSYUYmWYREDag0R2nLSbf6IoV+3JaGaxFkkTetOTewdDNmL88
p+IMYA4BV3uXVyjAzTVXyHdUTGJKK2p/a7aCkIQSMW8Cb5YTYrq0F4ViZoNdhSb4n2borxUsP3aA
nZ2w8Nmj0Jzel573Yf7Qhu2tQpE/Wino2CFR9lY+OI5XXILmwr0iPZZYnEodtfsqGO8TcctNEMmE
ArDszZ2Y3LauJ7eB31Sv2rxSe1yJWF1NrBWI2zLbkXp/6EnHo/Cit3G6VYB0IBHNqU2ZjYpCHATW
+GQYjGTHZFXVhs/VD3qOTuargmtFXLRMd4Af98bgfpo+QD1d1B8NlpRzSV4lxN/GKeLoDCABo/oT
4Knezp7zLw+0u1JF3m2IetrQJuC3mKW64DFCkSdGjdszKzZ1rWqQ/RV1css4AUPrTYGkEb7VvEJe
gbDNNK45Z/k4rBQEuG1AxjRosvRYm1a9Fe4JcjkHq0oHp37i/JrJ6Q+xvuapN5zbnHnhurPmxcOY
nvVy2sCUxEwv4q3sZvwl7KprtPPqJCMHuCFyDMN7DtWxDSk+ls1eSew/iexYfps9vdgIWg6Aitn0
l7E9bbrUcACGIkobzfBcQqtvKaZSBxylL8WCnmth0BWMp4/mgqUb4NMh3ERoJSDryjDczpH+A8ED
W7guF0sFPycdl0RNwg6w0v5/7J3ZctxIlm1/pX8AZQDcMb3GPDMYwfkFRokS5hlwDF9/F1g3rTOz
raqs3/tBYaIokhFBwP34OXuvncwIPAm8YO1AxQPNALIJpU4weeglWwdjBQUOWzxMPaNX6fH7b4Js
z46dZykGrqtqpoySVGWz9pNyT6eyBEF4RrIMNXi8RFYU3oj8usbtoTKifus3J0xP7I52e0RuZT/j
jHSXIXBdyOferp88MIF5ohNu8itJMSVMM0rQC5zX4BsuCGVQ6lOysYz8qf/dMLreDqN6HtlDV7XJ
aNfuvJ9FVKVM4gGzlNHVhmVoZbQGCwbLNEFCAEfGla61f4SyHD5aLTBEGypiCR1xqox+Y4cOfYWy
P+p5qlMqIy4MZ6xiCl9xmkGL4TdyEfZiJcrHvsfCOEFl7OmLrBDD/cgte9MAt1/bM8LRmWGOIwpq
9Ab0nbD70KwKgT4ywl3lvu6dBVGxUF6uuHdfqGAFmgf3LaKngtwQdW8caNd4EDXsKfFg+yRYo8Gn
UeYHAXZv4Dcc8m/hNHLUaf23OplvhEbCOEu854SwQL0Jp6XugAKiELhobf0y03BETe65/mQROCMC
W176fu6BooXcEhLNCzYiG3EJa24VFZsQOBDMkekVxDkJ8olAI42NyAEVfGiStlwrhq5LYJKoWBN9
a06ZfmNGe+xpnhzcwD/PLWiNXeE9bw1nVdVs7jDBYJ23pnYfTALUaKFVC3T8G75kNSrnSaGLWptg
CvMZKYp/IDu0iXVhkofsHOQoKpRXYL+LCfMBKcrIByy+IM2s90YMeI1d64W4bQ4FM8tUzVRTjoyk
+E6QTlMGdIltmofMzu52KS6N/RiARi16947XpOWuVzM5dZoZqt5MU5XjDFad6vJNdQ2s1ebzewQY
zZBW9Q1k7Wc26zBNDDZnXOv3Z74ffHOmuYJ1/c6sH2ZSbP0Nff3+azyTYOXMhDW/8bDpTIodGhbZ
2Pm0quy5R1p66GIKbqSfQCjnr//+Tt8PUUBPKwdIS1A20/2ofa/zEI9RBgXcHB8HWl0o2WOamRpk
23Iyd14sb1U/ePQ0+B0uRtoClEkwcWPguMLWe6z2eceQe37HgYsf0RVkW8QkM+LmcwSzOwFdw+kr
n3O0yCRvg1WOA2Xv8rnR9P3QOx3f+vuvpF8ztiuOGZckw3cVTMfvB/AkrMjoBMA40wmz67fQRtjU
wJM6jjUOGlYi1hgUTEddlDje4nZfhNFWTwi49BVywQpRlXRqygr6/72OdM4AWC460rskmmTSZiai
lzlCzlHSVek8d2rcyXyAejmpnT/BLCgqx9wEerhNvClao0M7lQkudy3O8XQWOYYaXINcRW8oBK4D
J94liaA3H1I5sXZy0+jRpoGVSI3h7hL21IUxL5i2q5u05JS7dDAW0nT6ZUh2HF2qA5LKxVjji3Rx
/zADW7VRvhsjxHpwsgeTxunYAUafDIyBFKOcuUJKQMIoZ2tpXUZrs2IQlZRYE1RVYlTonSO5P0N1
izwf2TXz7kZp+3hI02XJXbiMjE5tQf091ymzmxj/G+e558lx0dAlT1mUviclrT3CeTxQjKtehdhD
+vjIc3ti8cGBlr4VLa7WMaSkTOdTo5fy/wwOsx5aVwd9b2j4OuPryV2XihOBmMp1ZwGfGKwJYKJ4
kwZOlDZSJ4utdlPpFohNqb+EmhKLNGzzdUWLuQzxlzEnerRSB7WtfBvc+hNwvr3qHUqmKdWv0+Q/
D8wek0yUO05kNXWOwvweI/xC6vDGCFwxbQu2cc/kJHKA1OmI9mRFnPnETEL2RNkSexCrgPaWWz57
YfQTE8eXtFqctez4NT4CwwqhcYMvaJAkrOuGLkaAdmJjugXBpPmT1YPkLdzAPsD8fArqoNkw4Uci
U6YtctTlCFhzU5RFsM+QZhh4JBC/0N/uBib7DJW0qTkZjIJBQ3bJtg6Cg29PtKWVzZsRst/Mcfe4
PO3muYWov9PMCm+1h2tBaC/ZxE45pvxfFYgvLdS8nVQJPhW/PeldXe8Hv9lWZk15AnAJbPnSTu3H
PHD9vZ5VV9vBU4jVPiUpG7EGqutlGaA5J6wnCOLLYPa8uz1T6W/Izf9hgP41BgjkzL/BAOHbqz//
6/SryH/9lQXEl/3BAtL/YbrSFGTbkLFjeHNo4x8sIAHVRxK+o+vk5Olyzon5gwUEfqgpvlOi7X94
pqnD/MH146GGEf+rlGjjf4T+ePw8QUK0YyMg9eTfotgq3yIk2HD3Ji3fuyro3ApuBtsfk5mltoJe
T4yBPwlKcm2fdEg82h8O7s0V0WMc0p0bYPrs8B9iS42Z5POXmCwGlbwNloMLxDaIIPsr6ccy6MXW
Wb93hibbC3QWZhSirNXah5TYhiVf2hP2N9B0IKJoYWKmX44Bynfoam8Ojo5/Xuj/Mg3X/HuiqMVT
gZCkm3CcJH/md/FP5CHDhT87QRvsADbAuqmvgQ4oIQCzag/BBvSftpxo9pvogRYTR7yNZp5YazxI
a/FwLpS8ITsj3sGC0mVUDd49mf9mc3pQgPCfIwi1f7rurv98p/4c32v+PXLI0m0pMHcT/GMZJr/d
vz5hxpShcCfc8/PpPrOtc5R21dpvKw7DaXCuHDLvcIB/ogcggyArqP3bgQWvo4VZ0y9Du3zw1HSO
Mg8Z4oyvjUpwYzmNd+Vo13//bP+esDM/WRyL6Cu58A3e5b8+2bbQCsZW+LSTGQrKUTJJsN6qYHEQ
BsroIAr81TC8/fsfaszf9c/X2PdPtU2DwCGDWCT9b9eYMfXcnpaxczuHgSI6xKryqyUZmIIx4yxf
r9rPUqcNSaxIvot794GigiG99x9ytwzx96vdYtBvmJ6pexZYDWSEf3390yhMrZ7yXZU6aJmjqd/n
Hi1HMlH2lhZ6W7Oxrnlua2CveVCoUPQGl1EeE2zdBLraNmF54RuvmYgbNFzJCwp1KCCORzzIoGGx
YGLuImtybBstr4EJsyFzZJGizFwWMo+AHdgXqMjFJZvFRl6+B93QrzUy2JnU1ya5NdotgZnRNKP7
4mlItw3jpUA1scXfPF1q7Zp5nb3MClzaXuauXUp7M8UZoLvhF+7o+hShCmzmUUOmem/pTnay5Wjy
4XM8BCAeXHpZdwdqpBkI5H64AmQ8zEI6rW67oQGzMfhZcId/qkQVSOiDfaoPIWogDYedfiThRj/R
0Cxo0qO27k18jvTbtqMT52tLSHOpI/kht91Cx+TC7HdtNcwa2/Cgme1X4vwkNbS/2fBCN4ZpX/nR
v+O6ehBGedMigMl0k9R+iJdeRJ5OH/Q3uDeCjnqQEVUXJrBAzbcWG+pOGH34QD8LwxiiIQoKXT93
YM6zIPEfUr/joTXoWA+SOXlJlCcsISQjVSevDGnEdjRRP1D011djdgz6xa03B0m0ZButGJb5DNvC
ZqOCZHrsknpdUhdzAFT2way1bIXuK1xkVWmcSgO5fdoDx6CGoMXkgfjgxv4PoaE0yv7HSkMUEPfQ
zGNzhO3Zf7uNpG9LKdt0a0Dd4SyYH0nT7Y6mn7VLx/Rmx157rYBtb3EiI8aKFSq0L2BXeButkq6R
BWokFN4xrtWNKFDyQEOckbVb3pkUn2eQmoU6lKZd/NWkctq69ox18paF+vQbjAZmXNFIJgWcnJxV
l0Yd0UNYrR3UCemRZf3gTw1ZKoW6x+X02wlXHOxnU2Ix57O8JF2Fqb3jPWfD8ddR2b/1cJHSurmo
Iufi11HD5AxHyuYtz0nT8ZrhkucEDoUYmtpuUTolKZg6nS0NAp7ME0yynvvrHJN7vHbziFgdi1Gr
yCAlWxyIvOanqQOR8/KJgV+JvZPDO6N1fJ9dyjhV+5nZ+r0TH21UfUT108C+jG83euiGfqcBUhIG
3Dd4o4s+lVu7micSINe36RNPBN0pY0Q3T56tpmS6mFFCTrp9zzTzzO0LcLIHo5sNcEqxv2SO91VI
Ippdq02WAu2aWcTYNKPiZI09Ls6ALIB+over310dx6bL+FOzz00/OzM0rHtoY1CncqjCarkzsWaE
unquKprtlp2QC2hUEL8Ap01jua4JiF478GczCwdNa8cn10EPELnenjOTmevYcAp9Z3X1wajPda3h
URuNtynRiUqa9kRMNGs3YdsaonAXQ8/vtRjW8JQ2G7eUP6wJFI4ZMn0PYawRT408/SwmwRnBmS6t
puMwDdeiVmD0zd7em1bDDDR+qqr0QzmsXV4xviWGn6+Fk//2iQrh0gRiz8JCSDsi06or4L+4qI9p
SZjJnWZcAp4l+IoRsLW5uY9IoaF4wsUQVcznkfuSx2SP9rZTn2HPEjAmjrMaJYMoqXMJTgGjvMB9
gSKcJ3Pjjmh4BGDIG8sKd5OrQbwikhfNK8vDGGzHUfvFYPkuQvIRoDuj0ikw++ovlmg4h3klEddA
5eoG0Tsjt9JnPE8JdyBg7r3pYIDYAT8ASR5m85Pr6vxwM2MwFpF1gwp07LiknNrcmI6IFnVOmBfZ
CxoJQQr/pu7SwBb6YbCouSyysVzFiFJA0UWZwFCZ66a3IJt7OjP8KEX0lcLmSB8A0xbE0wleazUh
RJMo8X3U7itY8ZySpLYxpPGFOIxzfxVeLQ1Lf5ZJVupm3JZ5br01uKGQX9kvqP+qkxsMqwzu+bLr
auRAoxzJB6i4MMCI6+j3T6l3DkXxW+i+js6K6JLmIS6INMnSTNuayfhS2D7yGoOVIwOrxXa0ac34
NQRgs7AAmyDVHT4NEg+i3ig2MqXI7Tr9bjjVux+Nwx0mdrksxQmvr7ll3LSLULevayP6mMavucLe
2Q0VDHiWWSI3gzASfLdsjUAfMdTfB5vgVzseH4RMoyOpJPGqTPr3pO1NWB2dWg/kS5HZVQynBkrv
KXWi37GUwXayHJJgbGebwO4V7K3nQfD8E9d/SS3Fned669YhJzPpWeUiiwQVnCKO0haWh2IhyGlR
JA7SyDwXZ7vWAafrGAaHSi3qwlAraSgd4yrA9g6Lq9W76IMbAnVr310bU/eqB9qEcVFAJDPCi4zF
o9Ezftalhvylmu2oXX5EV3zvHf5Fy1rq49yEYithuic+OnUYNe/xhNrfyqMPm0n40gzQ9diwJe2A
unhMfngtGj9ov2iMycANiD3QSIQNIty9bN3MwTSSknURIglIlympJg9IymjBoeCB6ovKfUlEKBk6
GIFwU/P6ejT0fmHeu5iuU4N4hiUaF0orzmnOG0bb4CYL2lC+w+qY0JIOMtM5QbUDDDd5V9EWJy8D
gKLYoBeOaX65XbChymSOkaDf8JoQihe4i7IqWZm9dgFKWyyjKWZT4B6ox7eZuWFG8TFK3d822wDj
v4OVw4uR4W/BtZQO87poCmbNlYtUS08vDsiFugpMWEH1wbNT0kmKLYYQTO/dSRojYkp/RZ/oIQuq
564yrhZJLsvS+rRhdBLbJjBRInNeUOESCmKqF9tof4y19VYiulNFTcCj7A+BVCXqgQ99KdLKBACW
3mAGio1cDx2J3JZ5ReCTL3zKuVElJNQoWtGyne2oMCn8mJCVyAbjwjaOg3r2WHjPqcT9TS/Q22bV
z0E38dNbvVh5Q0GDxJhBl/Uuq8sfwq9+Qf+HT8yanNFB0lAr6kF6wvYPF6+0Nm5dvef4JyM0vEtp
9Iy1yCiB9kK+Vok6iShjItw6SZuqeTWVqXP9VSn8a+esSqtYWUgmqEZgUqkLWJx2ZQzVsHZGnI9u
BdMBD0qwbTJmfJqOUZwkBdR6ZIPEOKGBYNN66XK8OdNbPaE79SKEkOVg3v3AQmdPFjFqore8BPNv
j2OyYAporvO2Bk7pleuqI5jTqtNu2SpSTMxsfCoUBH3UYyXtzeLZQ6+LXrO4GQEympA8NJBe+VrN
Q2YtRG84jOAz6V118p556U1rMTOW9QMOnB9jxNKVlFhZ0OJtZY612e6NW4QEZ4CgwEq9gp5Lyl9s
rroRsJ2guAAyVz7qaVbiCnOPtjnK8+hgF4cGqTZZRq0QwIdf2Aa87F5mb0nupkdGJfPlSLpgYgSL
PEowuTrqnVATe1uLa1AO/SVIEsiVrNAMY33gAjD2zDfcptXSjJlKqT59jwIxbFo43aohXMM31lkx
PFZ9R8SBP24ESCxbDxDmD1DfEJenpSKBpcQ1i/y1ObHTP0aN+h3FWEAzd6o2JCB5yD63KE8Y7cGB
QyNMUBIL1VkD4y6ycqns2N2OgB5BgZtvqu6DtZbBGlFDe7CMsWZQExwCfTw7PeJhRkaQxOnc5dOw
5No/x23wG+qbtmqRcNGVAxOXM3ekO7Ii7vMKEYbt58GouLyCMPldGVq/Um63Hctsj/P7S3bUCMwC
qPKC/tPuZbuQwS9PWYTE1PFv3MwHujv+0jKYY7ee4HgxEfQQsNLOojBT6HdW3f5QtV8Mk3au4lJn
Zi83Lk8yA+6yHPh5OalG8q1l26azmZ2DEu2rFVSXAKG56RkmcSZTuBdG9ZKDwzFNCgcJaimZlnXb
Mal1UMVo9UuVheF6PKPtM04DmXgLSOhqZU0/82wgycw+dg4jXVs3m0WrIGGKieo8S91lWjMBRoZw
DlsysSWhQl7QVVtWACoYPW12SYOwY6ydTa4BLsD4R16FKG8885YOPcuIVn4hqVd36cDNbDAwAWec
jtYYyEM9OtHB1krklAU98ijQyqepby9Pk5vunMmRt2jSqnOdJz/TJjlojUF3qq2gqhbaUeL7pXtd
cAKJux0FT7R3KMTQ6UbJ0ra0Yk1oKlpAShogsevYb+TW9K1oHebGHa2uFjYHVVlIbPuaQ7RO+kQf
QqOoIm/n0g+Bd0X+myxrgDa1LKuDbfXl3mp+taVQB33s1IEr8GfKzBGPCrnlBAGRJc4DUttXtxhh
Gev1U9b7187DHeZgcgIQF7AIm4Y4JA26Y+oqD1i/0R/q+aFKG2/lJTUnCMNaNHVXHQzd8pdDFVFa
CHQzNKsPumVBwvLw6cEPDdffH0ITivcy6o5FTnR8gD50afqYzWSNtDHE+LM1nWnbpj5DkKFYq4jz
RqpPnz4XG/bIctjBkjLYC/AzNJ7CxMlHGYgNylwyNpsAhI1mEAMW9Tm3W/VbulW0cjx59VS7bc1C
XllEpg3UEfzqGgAYCJZFTACCqzKkwIRM8rtHajrEsDcb8uyOFi6KVWxkT1oToiboc3Zd7F6I55aJ
Ci5NF/JeWI17+X4IRu8ptPJVyVRTa9thO2hFdvl+mMzortKwJhtBJ+okfrZj6ZwRyi2EvcpEJo6Z
po07lYK20QTXduPDho1ujmTJStL6qzMMjMnRcEAmkfia9sjRnVDgczi476qv960mriABbwJoJmv6
GcNcu4RG/gXvg++CIz6qIur7ySZzzGo2kxOSFzESi+l25Uob9n5Mq34KwnUdhxfMtA82Bx3kktgZ
JyKEUpKihCF2EYZbJCsD1mSLUGF9XQf5yaBBkaqEKR+ryNB8oOM9YhlhMDeqTZmk42ayvR071tJ3
4BJ4PhI1N6/NhcSdYetq3WQVgSTOXlKG6J7xGkTULgQTINWfGQxz/yNnEbMpq53QuFImbjRlPCaV
eR2G7D657oMkegZQUfWjHMOPUEeA3LY/dST7yw6zdplpEzAm9xJ49Gm8wdm1gKcXrgk0zK1j+kUm
eT8j5bxlWuyiWXCGejYz005Yt2BBug9DXj15FfpedFVZ3f9Ih9wCtNMhbytOlaE/O5UOyaK92ICN
FqLouDu6YgNM7E20E9cJS+sKkUzz0I72s2e+uU6+76IeChx4Esc+154dLI2J423AxjtqVDR9We07
/Oj88oa7kN4brtc3PTZeDBdeYoVOHsApUCBag9AnLR1NM3LzhWMwsstoPqC9x2vn6Xf6ngiQdWPD
kZyAloSrJ0YftAqD8p0ImSdpx96yy6BvRLHx5evVj5AMEYZob+RAALduJR5Kj2ZO6VDWNY+y4u6t
R2RqBmrqGXM+zRNpsNMTUmCrIo6HnCFgsnFIwYxrezJiWMDGWanyhhsE7Kxff5T2W6F51kq0zm0Y
4Ruprge4iB3XJTjN8mCg0zU+u9qmVca65XvsEVTaHK/9W+M7jwWhbLosd8g+/WM/1tyG0UQYFaW9
0WjD2mQk6NMDQuxbPEYwDoVMsLuZyIin0MxOfl302y5zP014ueUQtCsZEyrf9AZwEnwXZC3te1jr
oO5oLRCyhkLHo6GnOJot3L5zzxnZGpyYEBdX9Q+aQO6CpuiIdFN+qJks7/pxTT0YHbJs+hgIM92H
ClNV0PaU9fIRiDGqC9L+qAOQfVrgLbnL5ceUJ6wDUyGfi+rZqFL94PRmvfZr7iAJKVlK5rNVHfz0
Ckc+NySSO4lcoti0McCQIhS0zj3ozUvbdLCKOBd3+XucIq4yTO25TVhYtZqQ53hOB0OA6pSRQdli
66tqym84xa0VSWyU/uzafT0HT5ETniucG4IZfxJy0gcguCL2xVtntSxYocpqbjkt5xUaVgRlL5QR
d6HXI1ZZu7rVjhZfSxXjNOXiERpXBV3ZtWjN/pQdQcwAFYiJn7d66FOTAC/g5XmzazrrV603+b5J
rGMIso3gZNSrMRienddgBzN7ctqB9gU7gZs3rAVKwJo7gOgwtSvy+rHxQZCItnuoIgKhiiD5ahq8
78+FCbqwUmiwCn/dF92wciqbRHG/uvlxueXli63NO7UNYxSjYcGSnoW4hUpBnjEjqnrBzDrZ008a
rlPBtMAAib2WlKffGUcsanNjzvpJPqpYK80MZiEyqlSODkISloRA+aeXYF40mhQXsipWiMPqBuAn
jfNEh9AgFOKuvnuIW8DH6ZTh0yhP6AQ5DKBCMus4OkeNve7atji6/bWjWr1oHBeGXqtOGTjZzgEf
A4G67Suu25Q4WhffyyLmcLmpfH/YGRPou952dnELPnKC679TdVcsRBLEZy8ufiWesRaz2tvsWTrQ
MWPsqZKb13JWABG7ZaxerEjehNUrHvsJpY/sutfcgYEd+B4bmO2vgkFZK6tNQeH66ikwXJK6G/Mt
S5WFLLw9Z1Xzs2x5rYE/q5E5kNOaoZ+eJ8ACgONw0EO+kVeDBX3V32mlcRsbPb23fvYDV12yHkZ0
haU+JgeoVvdRc4cDU/bXUEW4+EaR7mooZYAp98mQHEfJNGLKjOLY2e6HmdYvZo9b1c3lsE4gGawj
icrBbvRx46jhtYVNvtbdWB1Mzk+LTnevoY4JtvXT9wCOwNbRKgirbM4brSGFLa9ksdQKdwv6SRx6
s3gMTAsWCzf2ekxJFtC65FMTgtjLJHF2QjPVHkljuDAwLZKi0F0sCU4Gzvxj6Gt0DeuT20/WzuoP
XpiqCxrbDQ7Bb54B28246aidTZF6R9sKOEO7oXemKdIcx9y71Mn0rkr0d/EqjUp928MRfQBmg1R5
DuNUYij2pslATbDLY42kuBaxCJcyrg4uCb67VMdXVXfmSyVrlyIpIlIMgPA48NpIWQ3O3m9VXYbI
5UOngoeRrK1uvlo0vPd8+3yjtAq5tYyR0Bm7rJTVla6zhk1iPTBBdQO6Ao2t3I3S8QDQDnnRqLG3
OGsoNghW3dmSG7Nqa7XFQbzRg8E7lEPd3ipF1xBTQLMJ7RHg5aysTecQBhrscWjiZXenXwFJwtu8
HAlM6jmCxhw4tkPJAQ0+NyEUpg4MBL8Mey8YSS8C0TG40n4MgV0xPigf61jVqwmoZpUPDwaSGglB
aeOEbrWvYgHQxgm/EmkGHxNqyEUzgBrXgTPpPo4Cp+EkAoXwQE+xg49y/OVXjbtyusA+JkqjGdUB
X60z4yorVP7S9zZ6h9/HZVIjavYn8sVI41aKTiVG2G2WvI8hgvh8ZOkQymEzRszZsbMgT1/2IOZ4
13p7E+KFHPrOZChRV0zJC7TquX60arRvZCpeFJSuxffwJ2oveUxsedL708ZwOaeAi8CbhBBwv8vk
drDrcvNtE2gi5gYIfjjY4QaYc1w2ZUAyo5UfVK/xEImL7g3Zzpmz+6qhfZbadUwLuaR/Ft70uog2
ZDQs6dIBudFEQ+5GWe88qZ1xenPe+lR5IU5dpY5iDPuHprlh+rhVcf7hQuhf1S21PWlzTRaCVemQ
IUs2+SZhTurae9DTw8pUhr0bgv79n964UBdbSKlEdWrrBEDQDv4uhkdDMbDPpbFC2Djcu9yclmWI
BK3S3VtTpr8CVoe9TtGA21u0G7uJhpWnhfauC6t2leiExqpOwzj5O+6n9kY5DxJWa/SlXXqMAXHt
du4w58w5wOUGzC1DcSx1Z7i0qZdsWewgwYAlsxWA8NAK5FPQDCu9RsaFgpOVeIY2olmEEZVjlNMn
fgHpcPKscNo7YvzZ23MeccsgCCD3amSZ3w92SacJ88wRcoc371AaCbYjbcXG+8xEpN/VMy8alDaY
rQzvxOQ5xrZzKYGz5irLqHkHdor5FFwrcXCER/ZlRwsocHad5rX3JAuOluZvB9dpHmQznJwBNZWy
Km9tRxOeL7pU3IzPHI4gFXzqFQ2/QI79SVcV+CY06Dbck07ZX76JN6W0CMYpCA7Y40lgrIqMW2fa
QRelFafGXGuEk60S20mRUUOJSb1druEVTxVDiRyB8iVTvxoza54Dq6aZFacnmHXg+6GPZoX25cop
OhfIpPU+4TawIdICW2YTOhl6gfskravHzpNfQ50B4zL6ikxbYIbe0AOrmNgY6liPn6DBMEi6Ufdo
C8Lj1r0ZVGwG4l6DqW4JIlmqtKamIFRupzLYz6SJhrMMnIiHPkd7O/gE8cIw19a5nh/aziW+Giz4
nmYli2ennEOV2YTWcPizQccvSGFmBydRiioNGFi8yyeHV2oi9qzHcZVnCd0NvmsF395PWrBs7TrQ
9eIYFyrakK/kJyOc98xtT8lopTgd3fRa1VBIx3g4pimJjZICZDtCDoqyqd2aQf4qON4tyjZPGJnr
a4nAlDUvcZai0j8a2I/PNb1Dyqjqd5RkDK1dAQODNtw0tGx4ecn0i7h2Kq6G6DepNp0vqagmbSsR
HO9DNyk3nW2YW23ImXbIXls5cu6TmsoGJkUjM4qm7IpW3IRT2Jln8N/s8lxZJ6vtf8Tg1sA3gyZN
AGc0sPRhWLCLlJhuMd/sta58SHBQrprCAgwfMvSpIKydeqaXHJy0fQT2At6WfasK/YVQpeQh8Q9d
tvdDS9tCE7ilkwlUQVGAjT5y5rqvHkasqavGMKeVnwb4X3XpEtaZWNci0cTFbPplVtIOMJo637gY
T25DXPW3EX8a4QX1Q1kLAjEUk38r1IJDL525uZQYt2p+0JIB2WcWsXfMHzIkI1IjBnbhTYQw+ME4
rZuQ5TWk2jmHE0GdTdbfm93UNfTg3MS4G/MsyIsAEH7/W2eCNxiJXcZOKHi2thiekiTKr3o/AlCq
hydSVwiMNMxy6a3SQKhXYdnqomb6aDCV6tWwPBs9Mc/6+7PZLKlx64IiKQLWRayluQs87+5rILkb
znFNpb/KPkMFMjdHqyJ7zNAQj+C4algGYkzlI9oJTg4yZmUrdqLQojtGZlZafTp+a2b+T/D3rwV/
KL3+jeCvyD7T6POvWj++4p9aP8v4hzSEbTq2KVGscfz/Q+on9X94DFpNV7jO96fQJv2h9DP4FN0J
j5GPSYPO5tv9f+WfZvzDtvk31G2IeWaZivO/if0Twpxla/8tgXINLDE4kYDjGjTACNZDi/hnWRv4
PsPtJKKC1GZsPVrkaKZZU36owKGl72rug67a5sFq0Tt8f4JnzQTNL4pLK4oYdgTG3u9PWLk+0pzz
zVNNdMHNUfVz19rlB5x+dFWRtlDoBw+T07vPSA43ZpRp7zbgog2GbYBnROS8M31JGfS8W4Fm7soK
8dz3PyfBuBe2mu6GDBgqw+/kGSdb2ffRc6NrH3GQ+z/J/3tIMit8jbDLblSNXjftkEM4U+I/Fykl
cT9iUmgMuTbpKefMmtdT1iU3vRuGU1IX7/Uc2puM+QeRcsaKDqQCMuVb66JFMkL2n7ak39vQtx3t
h8QQ/SEWMIAs6qqXXPPvidHGX1YVP0kPl1fKSz/QrsYW1tAkR1vkHFSOIoLWZQjndsroHtJd6HBj
Cc9IzoJceT2Lxc/YmLsaImjvJJXVu7pvycORhO0aCj2cdBPzZxkGFzaO8lWro2zjVoY6lEzjrkpk
MMqCrd/Zzg+oyTVpW78I/6IDFInwGYfrbLnFEORAFTqj5gHYgs32xc2n1+//G/jdGrRA/2m5sEmi
Ru+vSUyFpwWCPVcM0WM9dhcjtcg+M8bgIKpk2Kse4KF023SdwSPedrE/vky5AXIH1d5Bc7MXt63H
o1fb3QpJhvmoJ3m3nkDiPAwRyU9aCTAyHzS5jdw0Y29Ikr1ve+PBrtXE+Y8Pvz/BOie3k25651bG
wybv4UZWeJsJQyo5BccGfIRYs+4NrI/l0NfhSyEaZ9EPbv1m9UDtyTu0dat/pe2tLzEINDe7tOx1
njI3UqUGGTybkkOkyewEgmJOve2aa4vyfVXyVj3zu2WnjaX5kTbOY18W7m9fe+UWhy1tK3KXDNv5
2Y3O7360gzcSSBSb9mjfOF4S+pWvCxGmYNBtvEhdbB4R0ceHCfP+HtizjWW8dzeyqjxSH0asyZ6q
75KCYIkiJ+U8HNRAasbqU2EJwoBs/+q1dBUTmRFx4juRnAuDpSNAwrT6/8fVmS03Cmzb9ouIoG9e
LauzejeS7RfCLpfpIZMuga+/A9U+Z5+4D0UYjG2VBGTmWnOO2f/xBjK/Gj/7YLHDZBFuyZtZl7ND
oBovRs8ssqLye8Q9wKAMm7FxuZyrgcDvxBnbiwwsZtsN4qhckaYpncz6Dupp2zgWoN7A23iVw7LM
zdpzHkbBpxzh5QndT96yWRdcDRYhZI4r1oS9mTsiF6wnltjpprY64htZaS9HMD9HfUCllALiqBpH
/mmL5AkPZniDBZ+tzApfthPPV9wss+ul5AzdXhWaij78GuQVPrH5v0ZVEsG//5QZoKURNxL5m5nW
slRO9QxtxVlYWWVfXSEp2+eO9VVZ1hEDJwDnsn0niwWDNgFADP+u80ya3qxJC77zVHo3FbneQior
v5haTiWjCvUdOEGxywAnrBE+WefQ9uNHiznMjbbDb0ve0t+im8m7Hs2GqfS36WixHrAnQkwKqb+C
TOUucer+6GIy3Fg+QRDSRmxjN2Vwdm087LUjkSKKmWYfqC/lWZKEBzkegOrbmN6gnIeGIT8Dw8AH
7rl/nIJ2NXMQ98IUtNpGJACte1PEb74wPnXcM3saJi0dTg9zzRhHF5jV/gEeB+nf0hw/pxoga4wd
4RKlvUdVCEXW//cNgwLBv59I9Wz69xOmqD5ajMlPVcor70X9nRCF/GF4UbeMosyHK9xmHy4Jc5Wf
RDfHinkC6A2Yjs7LPrRaeUxcyPzQDFu8WmLa3o8jqCDpk/yp1f23DeNwCKKvMg3Ko+439kspIh+F
4zCuDKRpL5hxg70dWR/3b5rzGQLIGgWT4Hg/Qfoe3o+WC0UT7e/okRza0kOiZkDict1Cghy9ln8c
H2qEz4bdSxSj7FpDvW+jrHshzKvbDk5wDXTkWASXaTcH+Rg3iqWtRAiDPM4YAkVnVqckSrI3QZmq
sf2SRczABP7+E/BTWaiEJdDy+Rco+ODOoKNHrAfzbA/idj/cKRGus9amPz6fVVDGeABuUxw6T8LJ
vd7/GqVRipUlF2peFsZCRlStO9ndMBNrzyyaYavJCO3ZfLzIxTmjN/TqgXbpw9ojM6wJDiGBRStX
L4uzQyDUEhabTp0YcawZ6uJtiMmXxHC5yoIo+4j0k87j6kcv6JHgI3XO5H062xhR4iodKvHW+u1n
B3T1Q0bj83s8Du21q9zmOc8gm6HovdJnsI+IHi/V6OwcnVzSTBuMM6xwkAcqIPGBZtEDCsboGrFy
f/Sj3DgBkCawgWcDJ/sKxUvdrGRhls9jQC04s6rkI02TK2UqSuzJML22+tnS9PSvIKIcFnifvZV+
pZa6NuYoSCmUVbTm10yGtItvasXC6Qlmawp7M2EEBgMjtiaqwi80LxWATBdkJNKjLZZrqE/CdV7T
CBZzFvbOtRO2QZar4707Hj3gvtejL2k5763biD/UqI5xM8K2L31nh/XnkVLJADyknxhEGOYjiO8H
B+Mj9teg+fTpSeOi0P7EM9fZUgNNmkkD8ccQ0Hh1QDZFO2zHetC2hW+3O4wD5SZCeXZQAXVeaQ/2
CZu4XFaqLJ4r4nXJJI48AAA2JOG+NW75feTg4/1scsZBW/h/WAGSCllBokG/jRAKvQkxKUv0RiJ5
mBhQTdxCC4oy2bPjmhuN2K+/AAPpfrfNXxRXOyAg3o+JggBlZ/NDvNepNPm9YzZcSgJd/4yF/jIF
RfAdutobuZztt6v1UHyK8Itsz6/RGPuv3jH+FFERfYHx+DWyZvgsA+5MOZjJZ5mSVuALNe0EDrqF
wkj+mAyy3Qe+M57CWlKmzqbhWwb61nHr+saDiKAwkxmb2xnAya3yRK8J82om4xdT6gPNzba6ZTYi
Qyys4Rc0saMFcDgi3GcuAvtZQmfGQoHGyCoa88UrOucTvjwiMrsrr6zHCVsjd+nZHoE8Rm4L7sdN
401rQQ4JmQVlXtM8EepKOvZQhnt4Q/6qEIFz0uFZwKF2NTLkudoZu6LnKKVWMst6rbTp/g71pYhU
8tNlaLcQ4dTPPHEJ78pYmcfK6ZZ8Ev0tnErFlZ/eWen9TfcLoHC28VyTa/Rc23J7P6vOumzX6ChK
77udTjeOAqezvu9yfRRIdgd5vO8SUiZ5n2592WlImkmEYbpAIpjoXxSKohUXULQu3b5+H1CQes6I
IKx0xmfLTI/3w7FL9RGXLoUM5iXvwKERxOXZCLYyP7aoag6ylv1jSpbLR2ZG24in/A98jXcU79lV
d3uN8DUHv/j/nspkRy7BOOnbWFQrNQ3xT6thL+2bROMh5cpNpTHQS6fLqQuRfnE/xZf+Sh+t6QP3
Ok+6SJ/2nsR2M1CLBO/rQUMG3HM/NRoQz+YG9VFV82FFBGes+6LJXlU+Y/2gyHplcE2TAFZAT6mY
eWVwNWCgLANvhlpBgFjAgys/9fjA+J1/TMU4bjQwwav7YRwAjPDBeI2iOnsKyyRa/js+MXHu+DtG
KL1dV9rav18DW/7LGgzvMlUZ1ZgGOTW1tfLTi1IydRAlnqYK5hFUm5YBxVqNQnOfI9e0Nqkc60fa
AdWV38bc0YTRAypOXJFvgwkxUAKbMBKuAwuvBaG5DSkv0U+je8UhYa6wTFp7IFiwgWTY+8x7cVUi
Ws2bV4T20cUNspUVGuMT8SM1BaZEnkesHEed+Ob7HprKipK6u+9Cr9wH6O+2NZpklWXdsVZdd2wQ
ix9TIq5QYFIhmo8Holn4dKnOIk/6la0ksDE++uf7pqLqS7xXeU5t0AtJrSbePpPUWclMtxzq7MXv
tfRlVncZrgzP9z3DsWHpSYBYQWTGq4iYhtVQQGbSBal7hoyDGyblfJFJS9uFjIO3gZAqvZmSaxWr
F7Sl42YSKM2dTvM/gAiZD4YwhmNYF7hDtOq7qBF6pLgxHmnIhUxJjX7TDcxyEzr8usrTjyLS2g2J
dzD3CTn98Mz2PU+09pIUMN9GLwDAMp+Wqo7nABSiNeTOjS077VmbcaK9Fro/vrxOeSv+wLpE8Bhn
+rluuwpRQWeuqxAtuVN29ibU+9399SBqcpYqz70NiLH+gwbS/XDf2c0G7U2Opi71P2jMbPC2l2+y
QZbQ1BFNFKNGqz2v0Aw96ba1CTMI9/4IBdqbgFIYAEgdUa2BDZOZy4j91JPzCu5jnOFGM94xtYl+
Dl3rWA1x9Yl07VQkSfASxF64q6nUEv5IogvmJbRDtk/cRDj0PHNsqQ6+ndfLxq/7paYTicrLL3e1
0x3x9LonGFXWvmrzQ2KzDBFt7u4GaQQ7EFQM/WVfvbgpj0e6jwQ2AV9GPh58CwLM3gPNyReICG3o
9H6ydIO4PuUyntaKbphpk7eB37v7cGzQtNJ+d+mQbke+BwUF2Eiu5/bRJRYqBF8Nsal7jqA9/FLe
fEYqVG8VsLalCpV7TIxoGdiJ5IJnD2tnv21dHB9BarK+s1mrQ5RB7Su1bRUE5ouRfPFIjQ/QZV0K
f5Hz0Zt9ipxVaZwOIqFwyCpwESoeupTAA4tEmVNvtS9kCxA4mnFP3x+y5kBuuCEU4e4T0dkTSdBU
h36DGVciteyr1ybSXb0GwjWX2KqZoq1l6cafgSUHbRL0wn3Qg++P813aqrdYQ4hJ0oQ4TGW/95CB
x+aYPtmhitmjy2Pm5JBPwjF49JPVXNn2+N6MgF8lDfLEN7/sgWi++YuWwdwvC+skWHRS+0mWjgrH
b80k6oUYX3Us6WqtvNL7rmKGIJtJ/ZMXqWEX0RJY46hPz1WJclKi7R11nUYX6WcnXced1rsuuBRA
M0PpP+mxSnd6Ir5SknWAVAT5ucSl96/uNEbkmdb8ocMgkLQzC6OXrDPsR6bYVhToYcL5SEa1ZuVm
arwZPsIEAQhsf99V6fBQVgmKai8KTyKsPu+HO+lM+AIjjbZIe7VzeEGG75bPYdRFT7k7qmxTme6j
56iAxKuUziWzcRcEM7ILcAD7Ie77fc40fX/f/e+GVBe+WwzfgGGTtebVPy7KYHhern7JRteD2hIe
DLfTLxjF9UuEWOIpTKEpJL6THqVVcJ2gcEaw6x3i4FOQZbe/71iq6VfaCEw9D0r3oi9dx7Qu96+j
MZNI3JjsidGML2ZZx5fMSPOFW0sG2dpNjw2csaPVO95aODkwf625mIbWvPRZae0DJNQL2F3Rp5hd
LPCMinWK4OgBF4tzdlSc8bwkH7CRzhnjMoV7BeKkyfF3ZEU1oZ/3IWu2NXEq7jDt/x1jzH60EN/i
L8jag87FD+WQ5nLXepi2lLcvLeldkLbm3Loki2uIuoAVmGa0q8fwFtpOAxg6bvBMps6j53fW1fdQ
w3ihlwMm92naW/j9zdBc0QjPr5qfvMRApgtmTc9UQlcQwZvnooaCbE2BgG/PbjAH24KKIWsqIESp
TRv1DmFfUfJQ9JS6PvgM1Jgc0Mt96vVHmdDywohkhM3skY3Mk2lVkIn9+I1E5fwBTdgMLCIsbRaU
BrpsqAkaKOTI5M7pij14DSGHnQJtF5gLB3LVMbOr6gR3pDxpECe26aS+RK0dfNHshmg0V6xIPPqo
ldo34TAs6ctuICXi1Bk6Y+tNGkqvQb5pWrQvfX/cE+PtHoDVcPPFKT3bVGToWYCK9E60p6l6qOkt
b+57/93YciiXEQgGZqNYOrAnsKmtcgdfKcL8wXBpOnVwaqdGHUlJByxsBqdkiF9Z9riH0fZIFta8
5tHgSntTYtKfWCggTwNEuqrojj44hmC2NW9Qr4gdrmuSr1r8in2btM/uRPsdmHW4Lsqufc4kPjgi
SNcVUNldonktFCrpq6VK02YBWB8aRMZEYdAN+5UI9nhDAWBpm/ha7i9TzK/OKYv/jEoE9II/NYBH
pUiPPvQ2ug02SnzpIM10qsjHf8LxiKnbooPvsc0HVJ8YAo9hg+2NW8j8NrD/CI+1Xqz95o5NFCcY
FyIbelJrWwQhTYovaAxxyXQkac7Q5tec/usiQBGML6BhcETRsQIskp3wkcMYLpoD/oRsZYex91jp
KXzHfjQedVpE8JZ4qBURqobSNeHezJvJgawZgz96cmiKr3IKECtZB9OtYsR7mIahOVg9HlSf+w50
RjMdsoTYV5+FJhoIdu8b4LysFODibYz5ZL1FTYK2Ybr58I2L3G03kQF2EJc+L3tox22jF+1bb/l4
MPC8k8PoNG8aWvqlT8+ryZGRarHNIIJJAhMN8b+PivnBaoq8PZF98afrQ56WqVZuSsP6oOcQHu+b
SZBVKmvzu2EC/VhIs3wbhhkB6/WsTHnXdnLQwgWtuGvTT+afdqDoKXsMNJiex0JmL7FJc9gBVEui
lXcchqm4dkW2o4giL/c92QfA5voIFbmLx6nqTpbfH+qqohZY2X/p64fcw62zbvpCJ/9Oa7YtJVBX
aikSqhgJpxEFLpAXHIWx3hOXJ/txIUwDZc0Ma6zilZpvTsfvqoJtlIFgbdBUjinzDPyHXz2pYgfs
6O3N/JMEenaTkxUeuzz8jbCw7Soz+JWOJIors8mkcugbP6F0IHyqRSVuV2cPWH9iWLtwKK61hTMP
C6O9S7p1LH1ES73BEqM0xv2sw3bxYB3duXlLqE+/Qq//W7tqJEUb/Zt0Ff6C4E8wmAOMkKm/mgNR
uDruyv19t7fNK1kDzdKuuFu2FtLlW5mh80HOenA9vXkQfJKHFqXkIcEBWYUm/9HeRgV6t5bcvxGE
4MWA4C7vh0wsCvivAmell8iop6puuDa8AujspF0EOLj1mMKU1TvdBaLtEpWhi+YKe6V+K6N+OLuw
hqI2qt8Cl6a6cnSCjQSYcT73jHCrHKHEvElN1ZzqDD7X/RthgsS5GuDviFbmTJFyg3TFEfOKwvKJ
Ad0gNLlL9vGUJYS3Z/Y6LVCceWGT3qZE/ToCGcNdO14X1V6XDtZYt//PJpqPifJsjNB304pywrzy
9quZZPRRuHOMa6PG5ZQn2Kum/HcSQL2cIDVIWTFIqTFae6N5cXqKNGd6JAJEXS1Cs1ifMu/3RqAy
wEQhWxisp3jeZ90e11vygN3HXLVF9pZielhnHvE89Jz1xymi1aQr7bdua2PXln/tgspECPlggUiO
Dr4vwlWHvGOHwzPY1XpLGielhfshKNprSUVrMRIUu+zwwCaLsafrhViMTpgeMbsgaP7R91xwWcgp
tiZQwbf77uC/Rn1iPtHJS16k0b2D+U++aK+JBVZn/2D2Ij0rnEh+qu/CaXiphypc1x3knPvGppbZ
4V7KbvmEkMJWFNbIzgyeiiDyn4mVkHtj1N8n4QLWNjxs/w63CFKY5jUSUfNZhV9m88+8CKAdiNWL
mX7K2OiQPDv2yzQ4J5bCG8sSwRf6OfRZeCY19N1rLwB/HbQe8b+MI8SQDNPxvnFjw99PtffQKLKZ
STYZd3Kk7+XFnXvGzF3DAwTFVpi+IodETa9hAkrZCxHUKh5mu9FkgInlUaQCxp6uOxvAT1TYgrfC
SbsXDdyutPTqatahglknT6lF1ZoO/4fTWDDLi3QOC2zLqz9QOreQ7j3QyC2vrkM92jVZVtsmKY6F
ZSEyUCF0a42skF05DIu8tNTBo+23qrH0INWN5JvedRuPsehy3+Oyf67docGwZcF/JtCERzymjAHJ
snw0MkzrYPzJUMG9tXSHoDxQ3hG7lLh65LFo/2S0I7mjvjYhrdGmEze3vwkH7VFupPWhsBx5kKNZ
HprV/ev70To11q5KUjSLdkTAPOy1Pukyfj7IWZpnC0LV+J+SgoD0Dn8eqgljE3gBZEg9tN/FrEpv
HOT0VovtqzdDysRZlSwn3qGVCBBW+u30BTU4XtoBkg09FDj2wgnWiVbuuwCbRxW1Kwojya7Q46UY
M/TNpV1f9KQqV/VoEzOZBzgB/Oi1qkPABWpXF3VyilzI26HDprasNQJ9d2eTydjCeYId7OmnvoXK
UGOQjmYj+QpmRLSgw+IuvMalXF241S0Y4Go0elCsxgA3SdnEUI/zf9uJEUg20wDquO93shYKPeHQ
veSWMB68rNL/cOMRwRjkv5oceTATD+EllOqshgZnzOf+5IAceIXLYtzDINel9yhIRzlRlnVPYZYz
SdS9dV0U707cBB9oukzcWzQ6KUxXryLW92TpfAs/6DdxMRBaPNGuMcrq2uqECQRN/+zO3tdopw1u
vMslU0PZJASm5FEebQ0xlWRy++WOavV3QS9yQ53QIRPESZqn1vTPrSsLOBT/szHApzeU9XVzIjm0
/b8bMe824biXLfQOGxcyuDuC7ycb4L3O1MavvWRTD7XzQsnAfKpYaIHx0uyXFBbvRu+JRvGt8aux
jPqvMxt9Z1Llw+D7q0ao+o8FN4+0Mc24JiE5dtTP9CdhWoesM8ML2ZId3gnEwYUbJOTTIf7ISY/D
g5d9DYKnujT0cdlQMt+OefvKE8D6NCkFzMYDue8pnD9LP/vs2tD89B3uxTQzkoM/eNNlrPVfJnhU
21Tz5sImy7x+/PQSuPZF3LQf0UxVj7tBvFMvRNaXWvmNZ1u0iLUxvYZtUS/c2Ce5bQzzjYiKL5tE
0h+D7LeuqZpPLSfdyYha44h50HyixT2sJhYhryrhvw/AJvmW8GOtIFqZ01jfRieUmykwka6OVUU0
4a7Nx+qL+J8ZUYshsOBRTu4kJp8uSzdQ1keMxEb+0qcTXTmAdf3UjNs8IH9q8DDKxK1/C2rN2DkV
pl19SvQ18TbN4l4ezAJMHjMP3lmiG/Dx+STjmeUQ7GUvGfe1V2mHDPMT9h2aGU3JxNMgilt4Tn9N
qa09mgMB9IE03PWomUujINkdpKX9jP3X2Fa6V69EanbvIHZWFKHFzqC2tmgq29nrbubspQl1vHO8
8c1N1GM9mtr7OKXDRlCyXNJO0t6bqf72BzA7OpO4szW5n/fDzPatpcvnvLHbLPrgv7FMZaIjbUkc
nPl6tgBCqcGfDsbF0NPzqds+vNoxTvv5t9J3KbZxWWfL+9+kAkLzURIgGWAEuIT2r66THJYLwr2Z
+K3LZEgeS9VY68Anb3mWyCDZW0/0Zxc0lpvDxOLrKcjyX0oFPC5MvfgoBn1eEH+BCO5OdmZqS5Yh
7U6hintIE9tfhsLZCp+JHv4+N2jHPSVgiWceNYnhUIYaKC1vE5FIFKRlCmGEUCUu7mhdB3SmM0Ek
8xj7T3bu5gvl4MIxI1t7iZs/BFvYGyrlPl42O//QLBc2SabSMys39VAaxCHQ1i62c4knGcJpbSaw
n6mWVz9mXzKAgu55bBG/QqsPL2VsHcVYOBBiGvdxcI9lPVL3tElk7oDlAY7GGS3qbdSHJ/JD93k3
hUsnFxMhvqI9Re2oL6SdfFai6PFAyzU6OvO564TYkJcM8Tayu1UIP+ZxQt5/CrET86w0U4Tw4xbo
X/t836TKashJCMCae1DHxt4Sx7bl4sd2JneG7MRDanC5pZP1wzKZ3mcpNyrETxcPFrJ0qd20uNXJ
S8JF2KL5W2lbBxbzMU87tW5C396r7ySdiifF00tLKBw0/oVFX4nNonJ5gwhgtmKjWKMXuYWe4Tx3
pKE/h5OGuYOLdpPygT5PA3AgYXQSCIyxj6Ps937Yn8839T80ol4MpR6nGLmvQ8VoyeQqocFY/rVa
oMgotjZpZLwpw1lmBchKOwh/HLO7RHKCvyCC9nFQs83H6U1wMJLk2qFKDwTjjCTnesgQu8y4ToSL
sEDkpbpTc6gKLEF6GX+VDq8NL169bKOEAO7MJJWZMXZpJaV9cObN/SueTvjBMTiyLCA4b2iE+RhN
enuMs5HEBCYNCwqmrMYDfT102m+B5AVCR/rlp5T2M8NcJQMDnTJiNJJioBdU8d5FIUiqSDTHOtAH
6rnhVuTl8GhzgRAYK4+Taabk8nkP0kKRnoO+W4puyF7C/qxg0JObBkldL8xzTO34lgUr14Y4kNRi
Orm++MGQ/6GYQz4VY6+2LHvqReDPpNt+H/WTt6ZJCIk1wwvtVRD+nXMLpxXqFRj8iBpZM/uDmejD
SEDvvraz+mtyyCKzSeLsSDRVIx00p4SuIGOWmdLzX3rM0UzHApaFARh11chFXSbVtQFyDZshEccm
Ht4JEW6zzltkyotfce4aC5dY2L3fFTPl0ivJiQunay3wDndk6LzXQwbjw4nyrY2nbMWSgiEQsDow
LHcPETR9IC+vzCVzKO1cxgCPH9AsU9AltTQiqoCKSf1O++erLPuNYJUEwgjyFPy46iwNktrsgwo9
IjH68UlrBUkqIJcfDU89s5Lwt1GW95dk3uTI07yyIhHGZxpaV24cPLRVfSit4Zb4DWSnTaCRyTl4
xquuZf6l0AhcUpExrno/AOxv4/q3zP4c0sNYhy4YEXpX+LqVf7GpgV2EC8mQ6+OTHol8iEgkvKgo
Ti+swFhHKFc8FIrPY1Ko2kPWuF5n2yvO0AmKdU8jxf5HN0hhPg/WW2ZZza7pRQkoXDeWOn/38b4L
q946S0rPLZNRpxnbx1mOwMOlnWwIq1WwssyX0Zb6CuwNjJKMRFBsPpduQ2/JedDNKNuYtucf5nAk
WMz5JRIzHNVKalYrXXbpUzmsa2tGTQkXjmCrK5Db8OikyuhNeRIehWYeJ3v4kWGfP9E6mkjj8RUh
HE59cS1I64Zs+aFII/4QONRlqKDaq54HvDIJfyE4EWw1a/uL182w16BuCAwQG3jkiqgaDG0x1mNe
yKQBziLSUtDNKAclTrqdyYtwbLmki+A+3nfv53aph1Brm3pkF4lCyYtmBS66L1LmcpU+xkZcPngW
ySdVmzV4tGq1mmgh4aDUj6Xww6M9Tgt0ivnFlQS9q9490V0aDgDyDqkokLIQT03F788gUneb4xM6
ejXUOq8yLjGu14tfufZOoXrv6mHv3t+SmGfVVrfll97wWfcVK16cKsmmjTDr0VxBt8WnJwjSQE+e
Xhu/G3exMtWGYgqWpzbT6M2xgcpS7tuhPqqkDveIPjfSzv72JSCDcIDs6wWVOz/xKuzBqzoNj76V
Gxh77PEhrKLqEhdFcoon4F2+Xl7++RTCv1AJ2rVbpTuRZe2+g0vT2yDzWIHAasgq51IOuuRXJYs0
/Gv0UX92/QAZZ8ibb6WqQZk+P4RGEogQ3V6SmcPcaJ2/vRPR6+y7r02HaQIcd6a6qB2Mjc3MZqaf
vJNrxF3qlWvkeOHFwxyEm6kq13avm6gSt0FhTXuyPfYYoUn7HEf1pMBeLRsn/ONmNrI8OAgYJQ7J
YLqXLPXpOJsNtq8s8S73Y9IMgS34zbrubevBq5vvTpfm0/1enRxnjpbC4HDfNedbt5BrKpLkyXYo
5ks+nz5Izr1ihdJWfbAZ5ydB0XMT9Kwrnx01ELUEoj2Sgs7qS44cUquC6jMP7Z8IW/mXPwSgdzv1
ByDLkdzO4q+D46ZNqvDXIieGgBMzRgBI+ceqEIza734o/PTBMS+10BsOG0TI63JEPJiRWtUjFikg
G5pBmPyUSfoSjE73zcMQY5XjfhqqxFoyOtUH4xkBIk5t37Kpx6oc+uJqhRpZ3n7uv6ZaATvJatVL
MlA0T7mGniErcJclAIgq4erLaVTmiSCDeoVWQBEcMOtdirg9EFblr32JBSMo0ASYRGDtNMKztizJ
5FMArZFen9OQq9sPu1Cf1KZO5bS3PdtYt7BDD/YY+ivXydyjgxh5hWRdO0XMGrj4/fLiKvSVdhmo
55aETgbRzHupncRaeKoq34ISH3qZNAYKYqTWpq1n71rKCIb+0PgI6MI9CNmWX71CGYi96DuMyote
y+FnaOnq6X7527vZym2jmP5WTuFdFHSbE3+TBi7vezwteVcYiooQGAEIJOx5pb50Stn/kv30ZDWD
/dNX4izGOvmTZdoNpF735c7sx7rVvQ8Xax0vIUaaolEd9rAKX6ml59SyddxyKI74OFntg5/NHz3R
m881FdXHNvabC+S4ZtmOQ37GW5mssGVoRzMlhqpFhnJwcFivtXquQttas9F4mOwAK1RbTIsmTaEC
uVSX2/gGq3w38Hc3EzFHe7hw2loRNn2YLPRoo+bURxmXHcrfbjilJYuNGC/rORNWsuwI/HjGuNwD
LKzlSxPDtWpNw3y1rLwlKU9LroUE/tK48XizbFBcPG/jj25WT3koPz+FnL71HL9u1aav0kKiJRpS
Vu1q/Kvox4pYUF72QhLePDdFezXe/r3vBBExT0AvilCK64FZPXTxgScl9U34v33ut3+tyDrEdoJe
3fReE1cm34r7isSy/nPUaA3KUQXv9kTRqzK89mZHpvaQeUH41gmQYIbQhlc1UnFv9LF4MfsMu2mf
BhcTC9kSvLZ+bmDWLkvAJqcOytKqA6lw1PEcrBugKwddkk9TpWGylzlLJdh1ya5h8NnSqk+fsP06
T5S8i+2YRM5OokLaVAUq61qmai3pBx1qbbKYcVnJKeBxvFJkRZ5RPMtlIVx1oadvEiuBJjhQDcyf
KctfUdhNdKWg9UKGSBcUDLSrzarzQfpW/276ZGFJp48+Ry7ryDemrzTKb8BCyz+uNp2qBtaiLU1Q
947+q0/lMsT0gfasnMlLVZXSX178e/sDl7JTOIvhDEZ7r/VQqTEyKitMfllW7DpXNT91G1yw6pvf
lR1+eGivv2qNLJYxNtRHbcJvU34TUe1BM4G3XF2LAGVjq0T6Bq0CZAGgmhcHrccjDx98nzV5UPFA
BifDzrC0FVIEzycxrM+zpz7W4l2ftvGuS8z/fOW0LbVdAMeEYv7PsftXbuMX1cN/z27mb/+f7/z3
dGII8aT998z/7880FGlWk21c/v3G//7c/bz7blgQ3UqHiFiJLIt3shyjHUaL/2y8//2qSElvh3mE
YFIwKA9Wdcw7yk8QS3YWveVTrhvNPlL26r6HvtglvaUtyl3uT3sQdd1pQpJ7zEdWNIF3yrsKs0LK
td2lo0esWYKcWeDZnSs50fp+0E/2hBGxFiYW7KmNw5+YWSz5MamWH+UAZJCi9kNZ6wXDaiUuuZ9Z
DMsVi/RabFwLIJiTa97FJkh0QGG8NFsHzQkLtLgUb7pXunslMIrcdxERukeIU6/3mi4U/2bPlR0e
C7++QU3x3zLbA5ozqB/glylh8lOza6F9blupgJPVsr75AuuIjg67NbJia0Sd/i57km5sEyu20t1N
o7iv3DIj924kxMWqpfXE0LE0Y2f8LSBw0UJvLBRywsQMgEFvWmKnf3Db2EPKyfOb1uf7gBy7Ib25
9dO1J4d65zIkHeWZiDtswmSvPTTz+VXd063x3lBRQVFg9rgxWAyxcGx3fZP+RIgW7A55LgkDHT4A
nCeagiXjy4BZ8GBmy/D/sXcmy5EjS3d+Fdq/kbQAhXkw03/NKgfOZFWRrHGTliSzASTmKZHASq+h
tVZaaKc3uG+iJ9EXycruRJJNVhWg7tI1dZuVcUgGAEeEh4f78XMMLxsrceQDuAqv4PVxrnTh9tXG
jU+SHGdDrIlUrYuY7srypamvQp2QrBTKzmlgjBMYJiSIuIBlwC2DvtK6gk80XzXLqQobxJkWCjrQ
1QpVsnUBQD++8mHsP6qMO0VaXQW1e+OGHnS7jUPPJjkw2YsQugfgN1WU9wb5g2vfuouJY6Yp+lhT
8n3KtQtLE7U491NrxvGYSvsn8FcQB5mGx0JLPpNxIoNWx9mkWEPpqRGu+quGBqc0bpGoWEIbSRO8
EqbJ2F1BHeL5xUWjWJ/NWWEcI+wdBapNbonaSR5b9cXKqa1pBip6FK/DDOq41J3GVRSfBGRpqsaL
zldtFp0r9qc0WKZnBihYWLVg0Vs3UAtkeqlxFl9Bmzdr2pOlEEuJSOFXRolWn0O1GBo/oqiCMZFX
0msD7FuADKOW1V/TdUC/Zrb6rNQoXgQfLN+sF2ELHbVX1F+DtiiPXDg5xh5dO5CBQ3bmke9FNWM1
bdf1jZbeyIXivKWHpD2qDagMIgifTRmGzKSKdEgkTk23+hq3NRn0QrsN099mvv7VKmHK0azWPM7i
6gzs6TRo49O0qpJPurZaTSI5gRwta66B0CiImKVTySyAq1XBlzLPbXqkkVOQq4xpBo1AZLkR6xER
ENcwkrsqsI40OjQjo42uWSDFmaSLDo1buZ1pn9ZI2NXgQi2KI3e6iRSE3STuVeqB6NFkisgggPI7
1XWmMLYWn8MalthZGR/Xvlqd1D4Yxhlcmquytb+6GazckMm0E9rKo9EsluVrE6b2FDUtZ2mU8wQO
1FEKkvidzkH2wo4JGqpZY52SbFGma1k6k1Nd+qDlsgRQepYd1QXw2NQcrQl6yKzAXiVXxVtoEVen
Pj02H+Bev9r8zkdrdRznWXoJw1r8ripJMGb5bYJ895ck5IyVWSvjvZYHNMU7ZTZRG+jT4yg/DmCo
RRmQgMsI7wGwtV9DDSH2KkCDvp7ZX1qpOvV0imlp4OsfGvPeBcXPOcw4WvJm6G8i+lBJ1vzG7D/3
FGV2b4P9L9ywJMDL2ABQ0MrEhlt66Ud7ZTb3IjgpKikhNVjm7yzHf9uaRCdOG3xYIzZ458bRnVPY
xld3TZhvhCTAbB1Oo6iGtRw0TXS2+ao2QL3b6IKRohe/+eOfvc/s/d3On2yG+OPXSh64xwA+L0sr
czk8Qw1HMgXtavFPrVeQ5P7x/eYrrXKTs81X8KA1ajkNbEgvHBgHItrms+ZM1dxzs4E1PdPC5mwl
aFgCdAwmiIrn8OfAYVdWWS6Py1UJgZPseuPVdR5q8rk8g22pMVJIXEKSUs2NHrbE1GYLp53b+PwL
fW92li7Le5ijS/heEuhKckHna1R5Domg+DKWFFSPxFf7v6kM45nP7/z08Uu1kW5SVcmOZtZqfYbw
8frMtZGqlHmktNLxs+YqPdt8hRAy9/PMz/74CGHvlONfdpIK2xQ5pH1tkxWjKgQ8Ia/YKwiMGjjV
jARmVU388/i97Mg5hJDL/EwKA8HW00Ado7v1HZW+7KwGlh6OlI1tNj+IFZXjlYbKpTs7VWK3JB+o
FWf20vAm8tKLWNLBqV7TaO7VFV0rDL65WNsI8e4WVlVrVhqXm+mRCuK+zVcJMRuCRiOEptNz3sAk
XgXaUQFO1tFZJ5axfLTSxlSKMFX5viaRx4aErJKjIKqYTL1gjaqWnrRnLdR2IK8sOH6sphnDDFSe
2YVFyAF5DoxcDsQHUj21iuD9Gt67sYW0BgwWVNvUFXU3ExjUCSSpnIKy8Dwp1HrqW9TA/KXsnCXW
sW2tyZR6MgxlUCzRqcM/m6/Kdcyh0W2gt8fVem5dnSEPqIeoOvPl5oel28xOsuS9hbKpDsr7gdZN
mkqr1V1lSP5UkTKLIAIZHSeJohM1s8Dk2+nJWnfauba0vrSy8gF+RhBYSe1fNFIQTmUUcr6sNOvI
ADl3D7trQU1/ub5WBHBgbZ64sm1OFS+w3ucaia8czV+0BygIwn1mGpBp0pEDtrhGtM/Xl81nTQlP
23UUTdJGki8gJuHsLyEUxbSFZj6LZpcBZwq0BzT3vgJgUM70uaGg4EvmcRRIpntZRT4czjU1dD9c
o58XWHQroYtE3Rd5cr2Y2EaUf8lsiEgCSc0uHdoF3ipwWI5b+g3cOlt/CVN3Ym+IM+2V85bWwePc
h0jI8v0pgL4CWpf6Y7CkI2Wtz07CJr8sAeKPa2uZ3ecG7DCU/RyEGYh3VJpSAPNM5WiFLJiYsZtp
S53ffpSz+P8cAX/OEUBf/wscAdXDPO4yBPD5R4YAzT4EVW9DwmIYhmJBH79lCFCVQ1sIuNiGrRvo
mqpognxjCFDVQxUQlCMDkQZPq1iQB3xjCLAPTdY5MiKWppnEY4z3j//SUbkp9r7fFZER3f9/sANY
GmI3XEhFF1V3QFVt2AN2RG/IXmaRtqR8Q9HZ+UiOADyWPYMN4XdjvHscbvciXQoCcRELUnQH1RPE
h3RALF0KAsrZkt1CGUKOti6nDjWFqcUhdNIKkrPEC+qHH7we5nQA3MimZlqGs3892/FM2kIDqDss
F04PKyZtTbbpXmBNJ3VSBK/JzHT1MXhApJzAWPEKddUGDLonbiNL5Yysq1C0ddlsSVFdrhTllNcO
31EeFRAcqWjbR0tj6oBsGTl0So1efmShwNF5j9yBZWvMMGJBU7f37gDQiEJLKhAiyvhH9NM4kySE
9saA9/UV2SEhVLN3Jd1WLM3WHdWWDWWPT0It6nVSRhAC2GYdoeAImzBlPZirFXg8l8kohnb55Wd7
Mn10E5uig0VADWBkf47aM4UG/rUD3bIdHGt69cVWlWacmeD6VWomr1jyyYoQVzM0mXlqWzbrsjtZ
oeRpjCzhdA4BKNRskmV+1FAHKV65zDMvzDBk3bAck/ZYHqx7Ga3RC3lWEJU7a9IHaWyAfyWVREtP
FEx/2H4mRME2AkSKaVOa7V4qAfjlBLFijnLw6JKdnS1DqCRDNbi1JdhrX77YM9Ojc7G9tQ4wTWrM
ZcjFUjgY1KJ4bwbqUezRu+ohktCSj3jlivjP/QlpKgq9b5Zs6oZqiMW568JSLV1pEu0bwHLB+ToQ
PqYr6QNim1czc+aPE5BgLn1JLz/nM9PEVHQL/2zL4H+0vauugiWLeMnpHCqX+DJZFuatC2haeuXh
XruMkJXaebjQRAqY3hC6RsE8ni8tU5/rBS0zryzqp7PRgoVGtwBbaLKtOntPAzZ5LZIByMOnQr9b
1lYlQmsy5HejtVoV9eRl43XFwIS/ZB/kf9Vg69GfrOgmaSm6xroxipugckax6hjumEogyhgIgyzH
abZ2T+lQAZngVsVvWak6rzzwZn113Vj3FsQt7hhWR7rHc9gaRxqQlHHdVJ8obC1RXzD0U7sKSUyG
7lyt6Tlylselsr6tTKjYZrn+BUZTDrI0hb5iFPXpLuJgGmrXlq7qiuWIib5zS/QNqdJKBSHCoUJw
Y6vyZ3AC0GdHfnkcz3LaICsYk9PKL85NeZlMq3UUXBYRRd3WlRE8Rb0baDJHgECiOS7waHcOcp9m
Slmxj0soPc9jR5KyV6bo0xUvbts2TIdt3jaE2OHubft+lZZGuTYgygouqNABZ29yiHyDYw89btpW
/OuXZ8/TyYqFEFV0WPamrOzbia6hdblyZsaoKdfyaRhUKbVOKUJXonxtM3j+UjyZKoPxY7Z2n63J
GlMJ7JjuPi2jSyPQYQEiUTy15cr/8vJTPV3pjmXIMD5Rw2Zl7D8VOCVR7GBC1ihHiMQ7CvSBZx69
fJXnXpaF8IBJW6hmboLR3Ze1bpm8Dm9xJFWIpgTafUqDN2gkCuZJJoAu1iOdWCfg3I39VF24qN2V
JsI/XcczKZbYU/eDo9hwIlmptNtsBgIOXWwnCttqnEiGoz2s/Sy2QSLMEhM2T61Ql6c06QXgGRPH
X2moozWkITMwQckynbc5/fzKmQ6DSXnV1nS2A7VbBpTGTFhBbHAdRkZb2hKXPZuNAjU3pPdsVm2J
woNJN0oxNdmc1hoAcm9mAHUpLevU81ZI5yGCGYWNBeteFJTjJAV8QlpYsps10jlrKlDSJIRqV6Mr
TpGA+CFlnesaaC94YCjjzdaWfh2vzTCSJ7ldccw7hjtWac/SNgyN9XVb0G7pT9qglt1slAQgpe1j
1ONnJoLiFdg92ntb21An7J1IQUDuaHkNeFY/Wdsn7arMzC/Ryk6hTYl1L8VNNbOZvUh1N6dmbaYg
p+Gw1ENorFC8Mdv4KKgptr0PCdQq9NcsGE+8SblCiO3SNFPTH/uzwFUg5ajlAIhsLenBh7qE2RsS
FBVmpJEPpss6s9elbDzQFc6j6rYc0OyG1JFnUQuhmdnxRjAoetqDysrTge37SkbLUla7lrzwwOAF
VwkdJv6nSIMv+pNh0sZ3RIrTzdwRHSvL4jSMYCp5SKo0oF1qHWmZ/HkdUjMLJ/Ia0S4EDeUU3r/R
bFnnAuib17ZxKa0lDc5jE7Ks6Ktn6FJ5KoFk1u/zdQXnFFjV0MEbBShIAcB2a7ctFb6jyvdZ0WOD
PrQGFnaqybZoFkCvfQXuQPHXjvVpDViApo2GGPZWRaMIuBtMFUlck173GgPWQV8KwHJZKY+UgUDy
SBsn+mo9o6+NrkE6waGLUEERxjrp3Um4xtsncH35bCSBuuYsNkIXqlbPTQDsy+vZWrYQnQH636jn
JQl4ecrpK4g/SapqwVe5khEmmXKGpM+kStahMZ21y0qC7WspfYYbxxstHVrmjhylspITT00L9CGK
vGzPXY/cCXiCKqbnYenTTohsTFO77m25kosZbfSeM4O+lxaWGkJ7O6uzB6c1lhEC5igeBgvbi+0q
Z1ou7WTueFXjgl/2zWoO0ZgNOiyYqcoatFsgtemR5+cAIqH31Yu7Vl7F9elabrIZlABLyzo3XLm0
5q6uuOCVGtiEKG0vFZT8ipD6Oj0QcUWzloTiGDy8SZ5zhJihyD5yFN3UvhieB5sqsj5oyzX6yG7M
FDw45zA/+epLoEyjU9q5dCJ5Nh6t8b2x53s+trfqFhqYyCwl2wg/AywNwCeNXeB1nnxjpMBjoNOc
sU/xJmlAUYyzIICSThKJeYRmIUeLshroWK55+SIjgSp/cgIN/HCUgjqflzLQeHo09HXus+dlQWFc
WUvZFRhv9ggZhGEN6/usUI6qhtzbeWwVWvbO88NVdK9m0uw0AeTnn6DZmeh0Sdc0uI5ylLRWSLlU
SbXCxlaYQCwlmU27lkeRk0DgQpWiSEVvipujuETtqclWX9feskre4oWdFDJgeH9iWKcrT1kehdDP
obfuAkWzbmclklWF5qPxxgtV86MgqD26UJaZpLYP0cwIfDRuKWHYbw24CqqvEr1IZTuJAHMsb1s3
y+vZuI1SaA8mK0iCvOVJEikecks5VWgQig6jfrJcW86vl2VD5+0oZaNcX+mA6r3PzG9VP+b8aC9A
pXNipjRO89DFmnc/W/6VNJYiEXbPwqEY55WkU74lxibzct75Brknv2zeV4u8uV4UVVhuMy/ik9/7
y4PFZpTbJl38+7/d/2kGyuIk9XvSRYz/7e+u5hF/dyOEow9unuShxF99y0MZh44JXlxwUnK6Ne0/
8lD6oWJo2jYLZRr8zZapUuShHI76mmFx/hZBybc0lHaIh6L8ZcuKauh4I+NH0lCa2VVfJpflQORh
KoatmhrJMqGLvRuYBDkTNCwrUlAcYN8FVhpmN3klujWqwM1mU4W9/c4Dk5m/B5tRkMF1Z+ptZunw
vU4CNNzWx1BjldERhRsvm0tlIH+GS6cOJjbA5Og6MrVcuQB6DaBMcihvTRyzzKCBJnkLaZME3+QE
0C9s+aFVydT/0iiEJmEaBQShDybsBtqEjjSvmafRssnzsU63eg3v45KSIVxKlhLXNNriewv3CD7+
1Wp9Z3iRbn10UG6obrycPn4WcVmY0RccJeI0QLPTWhm7eBAwUZwd11DYrSOofo984CHFqReS+xjl
hdMuJ5WCj4e2mLzuPTVrh9BiBYHOFPqrxIKYxveLe8ePquYkBeuY/pZKAVpbngdGGhBkDFxu3BqC
dYyOdCVhH1bXWnZUBLqM8MrSDmZH8czIg6NgaRbNyKKDPDqH9cCEJ1eqGIKdSsvel7rh26cQduik
EgopLxdKsAxpI5s1FErrRk5q2ItDST5BKQ4soaG7QFFCgPNwFxpmDtQwt+DcSRKq1yc5THHtdeEY
QDhhk6C5YKm0sfRWNsw4/7DUouLGCDKCs1Wph+WFZYHsmuRSlq+/WkokJUda7UFauILPh4q2oVEq
bDMaQ9/KqiTFKIiYpP+IrpIULWRw1mkhPywNJ39w6PuBugdWGVqOzNoVTPVVcxsGARCasAUSjcCr
ptPl7SiA3YwaqNx0lVZ2flS1Ga3ROEJkG4jL7OpoybVueS1w+MdqMKN4asRF+y701CR/Wzq0o1zM
CEGETJC6ujfaNAMdmavykq6TsrhhxULDbsR5DLyizgmEZpWi+qdVRvVuTIuAaRNt6TP7ba3ky3sV
9QY5PCYIyzXopo2UppaIyOKhCDA5Aq2BmkErpMO493kt+ysYTwg6CfIgya9D6kGbIBAFIRERRo/x
YcCJaonkyyZyXD/GkQ1EPdn9zPPggAQwGYfBp2WKaOmxwYkS4pKmLCBCBzsVN6fmY7S6foxdw8dI
trSKXLn0XGMGyBeKMBnKZ6WEI2ikhRC9eGAqVAPMhdPQZs8+vUaUkf3SqMvwpAWnEiMvRG9newwp
Ke21U1cBr2O9LzcRt8RRIJ8ULEGaFZfeKicgXLWKZEmTlsiyPaJ6Z7kNJHlqnJ7RxEtQX+ot2Y0T
aBYD4CCPUX+x1AvpvHANtYlPXe4rTo5Qc/J0ecK5Y+a/Dx7PEvbjyQIBJQu+JFjejc+NRcj+ocio
no+IpQEl16aWVMdFti7QSiCmzlLWvoN6DLt/S63OSUN3whMh7QILCuQ8AW3G9duwSBIoyjizrRCs
s+ISPRbTo1/RWkutNM6NtaY8sM0j9pUEBqw2WekgLQYOuDbyU+AB0vIWr6/WXwrXN2afwloW0xpq
EojZvSi6ClrZz774NfyGZzEqIQCuZmFrvc2XBFZTkw5GeUzfbWC8tSxOaCdZ5Yma8gpIxkVQR158
rcITi1Zu6wO7HunasoF9HGS/fBPadvLWREYHAH0AcFCd+WCZm9IEbcqxBQkCC0ysfZSQP/ePXd4w
JBlQVLQ0XK8sAQ4rUQy5k13XeZDo64YJAFytaPSEyfOkxU1eGQ16XrRxG9psAjMfrtDWQAvT6ARw
g1Kq7MQ3ahra4ReTmvlsTHHXkd4RJNMmaK7xCqgkmWRH1EQ389tYKbLqjCYs4EgzMzHssV+5vv3F
qTSNQE3FImdhTAXmofYbaz2NQqigTkji6+mEjunCu0c+e0Vi3ZTCt+oyzcwpGwAtbJFapCduuVTk
Y1re16dGgcjZTKvf1Y6+mjecaold4balO6IJJcrKyA0aHzyRaD/PfaWNQEHIciHPK91bL6eV56AG
FkSEmBMU7MPlMUTThX/blEl4WoVycArOZ2ad2GGlNmMdNYGPEGvF7hm07zRX0eelxyftGubdCZuu
ey9B9O+egQOS9Ct6MsGettYK1eNZFbvZiQmtFZ0NsN6ge1IXxW9qWRZQ6gUs1XdKIVcSMqVB3J4j
RCPLnzXevQmpHXDV8ygrozsvqmkqai15XU8i4FqQIgcN02gKjxiNsk5Dv98Y4kgbHSopmeXvVoDY
63cKV+f+QnQ+j0tPFiLSIRv/RHZNIx/D+h+ZE6leWj4JwVhy2cBaMF1yEa5UOmHlbHkEX65kndPv
UyBHoTipM2b1ogIzQmTciiAjVmUEvvO6ASdjJjlEUYlFOsFarkKA52Ty9AnAwJbWroo06zR3FOgQ
g9CWrVeSe/tJah3mEx1xWE0mCod7RoQ/O7m9AtoJJbfbO9gb6sBdqJsAIN4EA/5jZEC63KtuzE3I
sHJooVnfbQLCv6Zo2yMi3gmen4TEv5cqRUD7LgHfd5v83Id2I++nA31fjK0I9vZOjL0ZaRPfvzRC
OOcYUD0QhluH1FBtyr2aIasKTOnk30LoRb79WjIO6XEwDFKJqinLMiXR3Xf4khFefr6np4+ftUFf
C0iKeggLvaNqts1qkRVxmtgxgWIdGha+yqLKYJBT1cmDYvKdSfL0zr/n6b7nMy+9w8dD2OnDv/+b
xtrtNQkk7ZC6s8ZsEmVLnpPFvmMB1Tm0bVuhZqRQ/RM2+NUswJGvrwl4SFlWsQFFOY6HFDm7NjAO
ZbQNVEo/JNXJuv9aU6C3HyA/d6jYAg5gyBYnBaPrB1Tt0FZ0ZodpWRaxuPXrWcDsvQpY6SqrACQG
z7qpn3SmgIYvpAmJghEH+l9wDogMRC83YBxSyVM0A9FL3CHtTFh0xw3gJ6nzgeHZGIn0y+P1fiFH
qOO3ellAMXCEAuIEBAc4DinYrgWAMplYiP8U6l1kfX41P/Btc3osdv2+O/9APCCphwJEggGgcwB7
Ie+ZAEeAAzShV6T4B8D5l7MAYUrPSSCp5qEBEyV1WnBrVDj3tkMNBR0HmRriYgBvyNT8cgGBRUWz
1zpgnquqTuVTtkSiVZUZcMcTaM6hySZAHpEcq2psDPRr7Yd2X19okXuWiYlsQNa4ewVVo10LoHqE
bSjFOmBQqIKzYn41V4CH6jkL5EMDVD6YOcpWnAAoKHXdoWYdgjAgIFCQ9jBVjPHL2UDfr0H86PlI
Ii4kxa9wSJLZ9x4jn52loNqHYClBqlmm6mgOOLxfzgbfYrWf3xOEBQTCEH+oqKLg0VkK9qEsii22
pn2r0/x6s0Cc6Hr5Q0kRJyQmAKdgG5aw/dBI0w95+4AjZX0zB5RfbhZQ8uprA3FC4OmAeulgaa1N
1W1nJYjoWQUEZjliZzDofvrVVoKq9fWIknmoAtAGtKkCEjKBkXSWAtPAxgsauxXLX2tfhO+g5zRg
47PIEoFloyoLZ7zT9QYayRSb2ohCFK2aj/KCv5gJzL7RkfAGADkUtgTiP0D0NqfhnZWgWoeWTehA
hGyoRNLqr+cNzN7eQBH5EgEHt0TPAqmDPRuQM+KnGjES0qGUH34gb/gdJ8rf07BgY8KHTQLWXxQ7
uIZXP7BNTz4d4FvSTWTWaDaxld9hApuPCtTD4+CPCTjx/T86IIhNanDnl6LXZefbzmeLJx/+9vC7
19r9UedRn32G7Q9P/EU+z++9ZvMnzbenegRfjOfx/GG+2/8jXOMfN/kE1vH77vnSqMf5YhGH8/hh
O5QwocPk7zvw5WLt3yfbccSoilAg7TvszZz0/cE77JQvDrjtg0s/qxYs5O3QmykgmnH6XulD7JeL
h4Obcl4uiu1wm9HFgb3v6GMGyOfhwZtoAadM57VSnxTh2p9egZv5rlc7nuf+3d2i2zMGRTAxoc2O
8sr4z03g3zPoTxdgNzP+47//djuP88Rx/gXX75u4ZGmXey+b9rEXXsVuNNax6V/zJggYlf6udHcm
ffPEuz+aCmDadiPYOsK9h308B73kx0ZzL8c1bG25mUdsX386yb93DTVpXnVWvzhP9x31eN7OcSxg
WLZjbe5XfmnVf+cNn+Z76115dX69btzTIp8vws69KgMYl3vNOoOKgnVf254l+V6brCJ6+foOe17V
c7/cjrN5XdoAw14s7uawm3XHHWCGvY32poEIHvva4D3l83w7zMYEIkLsO+rNvHrwD97k87s9/XOZ
6LT34KBru5urOsAi+xYaiHs+mEZ+/iRCEPrnfW/906IoD0Zoe22HEhanrL/99lko73cFBl8W0aIz
5Tj09R/1OCGMPDhZbNDM2+HEPZORHsJp3lbx3QHaLwR9HYdMcyR5fZHv72vxN3fVwWVVdObLt9EH
mDR/dv8WhVnyMuLkSZWefnJRxn35UZ7bPv+aiOAxNu3s0j9xuNq9//97EcEi9NvF1pSbxTPAqhwn
BaD46/0oboCRp+HBzTxczR+Sjo8VpAwvz4bX9+/jCg+FxkBnZhNk9x74BH2BKp/vr8f+A19h4Hzu
Vp07ht+i/8jvOEZH3WFFOuxlE+9O2Om3ePWvWXCaI1vyd52GuK2Yp3iSnOhmMpJ7DoSvfOZXyHaA
l5wXe1u3+dLexxz8rs3vzW/7520AEvvv/5stv3fIZ092NN09WWE/OO6+ATblwe5M/bERsWqSdnwi
lA0CgdFn0KsEiftnExmbTFyvsd9UhUiT7E0EEiQ9TXuz6WR6JvmiUS55EtfvGvnvcwUUNP8l8yK/
uWg5IFDRPbFo+5OyImFGA5yLiNL3rst2kd/NEXLoBLsvOZHvHTgngO7OyVdjttd3aWJ9N5w/LApv
++iboGUAQ1w2ECR2j24CM9xd9D9uX/jS91/aAHHQKK/ihb+9O2ECgePoe6/jOfTUD913Jupqfce9
yf2DCw5pnYji6Yby48YlAxZ3Bx1g4hKvuQfn4p+bN9fbhxcmVuQB3txp/JDEi71NSyGD2NvKjNx9
dYqo1vd9d2fztOsaQIz0H/W8ydHP2XdniuDu6XvDjzvteZIvOjND0QYw8eOO+MzYA0yMc/KdaJTu
OYsNPquvSS7mCZHf4yibiSyA9X0HvZzfz5MnS8QYwMqXrL1kL5yhJXmIWw4f/FW3UKW8GDB/5153
ybGx2V/T5gAe+WqRzrs5ZUFa2PfVvePYeL8In00UCWx0//GDJ6GKIpiseg9MUdxPU85wnfkML2P/
sW/82J0j4d6J/EGF9R/51pv7+9VjWEMGGHi+9J9aGkTfEEP7ddfvwx00wLAIzIuwcN/N0aPUf/AP
7d3iGXPoA9z3R3+Bdkq0vcdNzDmEqzstq7xKvy3E3dHBmckD3Pd5Fc8LOF+eu4IF1Gd7yZ/Pk9+k
ZPbD5jlfgszVEHHNpf/wEC4OpvOi3N6usP9j3fXPXQoe4rtyHTeeHyTsus+YiOQETUFPTtHVDx+y
NvvD/OC8yv3wf//X/1YE80bkRx/cjrPhxA76/MnB+scvd+tHSS5dUBvpjq9ClSAQ733d8M2CWD6o
nnvnJOgB0Q1wjUkSPCQH//ngdh5w2PO72UgHDjN6N/s/yfm8Qm6lUz2Cgg98vCAb7Wumd1BW+dK9
588l+A+24z2eJDbXGOBV33AefmbkAVzHxTwtvb3g49E0r7rqvzH9QzT3/0Th5XiR5G73uDZE5HVd
FXth6KbFpe9MvmXbXjS78wwA4fbbP9s7/r5Z8Jiv7TsPujWBXyHf/yYECNGdNAO4kDdkJPK8c1h+
dYW/nqjbJKW79yr6yfrOxNEidP2qG4gNEPyPkgLDbrCSJ4u8XbjJai+zJFqjB7j5+R5SSvQy9R62
ggB3D8Lx+vJ8/RVOFiIh2tkch8BAnOaL/dOQaHHua4VpUSZ7i4OiYO9hx+3i3ju4XqTVXejfb8cT
m7gAhve96SP/Ca5YEFH0HnaeJ4vnwjNA3/0Hz+fx/WI7jrCE6Bbpe8vH/h01rD3s1BA5g2M4AeOi
u3u9Xsx+fXUcL3LwY51NcYigUWDNu9YVrBR9rTvOE5hROj5ekQcY9wRSonneMcKmW7Lv/Z6SntrD
2yvKAKv5tJyH3bsVjd597/Zske9NMEW0xvQelkPp5bzpwtDgeOw/8sW8XO3NhiHqPBd+6VX7EYry
tHRe/fAB+iZMVvNg/5YHsPGFj3svFzFH5T1gtD6Enav1gpIa+obbd7Y5/Q2RkbpMwgds0hnXGKAy
Q/J9vteSYgywRMiAlN2bHSL5dLUovUUuPEXRMcSGaxVAQtn82eHkdf9OHamed33FEFvzO4EAfejc
7RCwzHfgSyp377g+RIvSdcIu1114qjyAJxYreh8fAHhja5iff29kRPCaKHN1+qrUIQ4fN+le9wRt
wQPc8GrOuS7vzAlVSFL03T9u6sVDd/Ogj3mIYWGaflx128GEV6NzePvtz7+8D4FoUOkElwhwDDDu
Y5/aOTWeh6R7ehwCh/CR4OqeeTfG42xvdmMTwZrQ9zXikdmgFm7endBDHG5uwP7srW1rAGuPNw1B
Bx+uDq4W1aaD7yuYh60lNoYZwpWCc18cJL+x2jvYJUhNhmhmecQRUOVeANjoGklB72SAPfE6uQ/m
Yae8S7UBQu4BkjpIRCarzoRxBEn/U0jgfiz292XtBMT0XzFn59K82gl9BjgtvxEIic6gznZ5/bzz
HSVlQdG3M6zg3+vrwEbs850VOkSBGoXCCsDT9u6EUxmihjz25p2NeIjNZ5s8Er6KePVgLPAtuzcu
hHr6Gnkz6MF/nFyP/9N2MGGTQdqw0TXIk24DnuDk63/LlCm7yCQhGdd7WAbYdI1vQOzxs7m7ITrE
xvN0cfBxkT90drbXG5NeP3pMUIoFe92Z3ELwqq9lpm6TltthxOwYAqI0zWicSXBx4cFxRezWcR+C
bLT3Xed+uQfmGyJImZYe1OJdzzxE4fqWFX4MkLY7sj3Ann48v+suQnuA08cxuPLOK3s9RHh9Aj+d
CFAq9J8J43/+r3Jx8PAfTleJ38Vpbfii+06080XcdEzxTCtJ9cOpqwv/bj8AgIS1vzGAdySl19lH
CPAGGNe/27OCPkCsewktizsvaFjb3qHwP6gQb7/9+bCFFGlSdpEucDsOMW44rzs+eMOg3XeWkQnb
G3SAVXzJRnq/n7YbxLZAlgBHdZ0ZnIgDmDdphZeEmGY71mZGDFEKvPKJuTujDuHYN6PuGWKIGuCj
s0TIryjmVeeunzZZ/bj7uSai7zIiqUO0MXzrDXvSJ7ghLO+7RMCXLfZymZBwbk3z857iRjAizQ8u
FvvZiCEaJW5IlO6B1lGQHeCmnyiJDXEmu026RxBo/wa41X/+9+TgNon++T82SIp3+T//Z3zvd3sp
4dnufyFoAvx9nJOgZew78W7ncbvv7Dbkin0H/uA+WYVDFNw4BAfgVA6O5kUnEFCHKF7BqObvRbEb
ss2+trip5+1TPLxgt+478tcnYTcSdgMM60d387u6s0+pQ3DFPDrRP5EKfLF89fdl6X7nRuubqtt9
BOHS4R7c/dFUPH9vxqs3eXXXDen7Twc4ynxIFzYubjTP7/DP20FFBDOAHyW7V/lhN783RCOKuFuo
M4rd2x0ikS2OvHCLQRnRGXqIRsGr+WpOXPQMOH+Ifr7xvKG6+RxQaogS/Xhv7gm25r4ubpJEfrxH
rDKEj9uO+3y6bIgeOYBN+9ycQxS+jxj23pNgb3mA4bLqBhtDBNAnUJp1D2xDtFCcsVj2XqMyBCHW
N3NQAIfp5Mnhaoj0qihHFiKO7mQSlSEyqu+A6pWJIA7qRjNDcP7dlAfnPnJ3G7d9tVj5XVc1RLMV
l7io7rsnRHUQ/wqawX+YP2zu/Ta5m+/F7kNAwgTE/9E4YyZmUjznFNUh0MpY6aMPgBSGWmLiTUHk
0TU86eocIu80In3hFx6XpN3iWU+PLlR/t/zh5sUrDBATjMBl7SU9kXruf+djOIRo5N4OtIlghsiW
3My7gRfM6ttr9DjAb4iNp/DdALiouit4iFTMI3EyYRJlunARNds7FlYxBslAlAKbBJxjd2QNsZUB
coAsrEe33xlbyL5tf/Bnhn8u7n4hGh+QxlhQ5f1L8vU8R8n0Orrt73sRj5ROfc90VIb+CHC75PF/
EyH8m9wVd9QtcQ3RlTyCoWIPQz0E6miUi+TIdsEKvzNEYm4Mb0InfTFEoWichMl+mXOInvjpPbF8
l99xCFL8x8hY1Kj3Cp5DgIWP5mEgcL3PRU3WAHWY4wp2qk6agTbl7Sz5M7f+ep32huoOtAadqaEM
0SMkGEbIkXQ2UEWoifzhHn5OiuHdIq+2o4jVgT7H9tufN8OHvNq/WbSv+o/7kTpGi/BC58UhnPLa
yD+5DTz3Z13lEPGJ+3Axz//xfwAAAP//</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jpeg"/><Relationship Id="rId4"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jpeg"/><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B4D2A6-A0B1-43E3-AD57-E75773852E2D}" type="doc">
      <dgm:prSet loTypeId="urn:microsoft.com/office/officeart/2005/8/layout/orgChart1" loCatId="hierarchy" qsTypeId="urn:microsoft.com/office/officeart/2005/8/quickstyle/3d1" qsCatId="3D" csTypeId="urn:microsoft.com/office/officeart/2005/8/colors/accent4_2" csCatId="accent4" phldr="1"/>
      <dgm:spPr/>
      <dgm:t>
        <a:bodyPr/>
        <a:lstStyle/>
        <a:p>
          <a:endParaRPr lang="en-GB"/>
        </a:p>
      </dgm:t>
    </dgm:pt>
    <dgm:pt modelId="{8E0960BF-A7CD-4FC3-9C23-4B853CC735B4}">
      <dgm:prSet phldrT="[Text]" custT="1"/>
      <dgm:spPr>
        <a:solidFill>
          <a:schemeClr val="accent5">
            <a:lumMod val="75000"/>
          </a:schemeClr>
        </a:solidFill>
      </dgm:spPr>
      <dgm:t>
        <a:bodyPr/>
        <a:lstStyle/>
        <a:p>
          <a:r>
            <a:rPr lang="en-US" sz="1600" b="1" dirty="0">
              <a:latin typeface="+mn-lt"/>
            </a:rPr>
            <a:t>24 countries</a:t>
          </a:r>
          <a:endParaRPr lang="en-GB" sz="1600" b="1" dirty="0">
            <a:latin typeface="+mn-lt"/>
          </a:endParaRPr>
        </a:p>
      </dgm:t>
    </dgm:pt>
    <dgm:pt modelId="{35E02BB7-EBBA-4BB2-B3C5-C4174573491E}" type="parTrans" cxnId="{724E3B5B-F6A7-429A-841B-7DF22DAC62A7}">
      <dgm:prSet/>
      <dgm:spPr/>
      <dgm:t>
        <a:bodyPr/>
        <a:lstStyle/>
        <a:p>
          <a:endParaRPr lang="en-GB" sz="1600" b="1">
            <a:latin typeface="+mn-lt"/>
          </a:endParaRPr>
        </a:p>
      </dgm:t>
    </dgm:pt>
    <dgm:pt modelId="{5A854EE3-8F12-46FA-B71E-6EC61E13B34A}" type="sibTrans" cxnId="{724E3B5B-F6A7-429A-841B-7DF22DAC62A7}">
      <dgm:prSet/>
      <dgm:spPr/>
      <dgm:t>
        <a:bodyPr/>
        <a:lstStyle/>
        <a:p>
          <a:endParaRPr lang="en-GB" sz="1600" b="1">
            <a:latin typeface="+mn-lt"/>
          </a:endParaRPr>
        </a:p>
      </dgm:t>
    </dgm:pt>
    <dgm:pt modelId="{89EA6FC7-69EC-4865-8EDE-97091EEB3D25}">
      <dgm:prSet custT="1"/>
      <dgm:spPr>
        <a:solidFill>
          <a:schemeClr val="accent3">
            <a:lumMod val="75000"/>
          </a:schemeClr>
        </a:solidFill>
      </dgm:spPr>
      <dgm:t>
        <a:bodyPr lIns="72000" tIns="36000" rIns="72000" bIns="36000"/>
        <a:lstStyle/>
        <a:p>
          <a:r>
            <a:rPr lang="en-GB" sz="1600" b="1" dirty="0">
              <a:latin typeface="+mn-lt"/>
            </a:rPr>
            <a:t>Informed Choice </a:t>
          </a:r>
        </a:p>
        <a:p>
          <a:r>
            <a:rPr lang="en-GB" sz="1600" b="1" dirty="0">
              <a:latin typeface="+mn-lt"/>
            </a:rPr>
            <a:t>5 Countries  </a:t>
          </a:r>
        </a:p>
      </dgm:t>
    </dgm:pt>
    <dgm:pt modelId="{F697FAAA-4215-45B3-BB04-88BB0AAF5E62}" type="parTrans" cxnId="{5119BC9B-3773-4BAB-89A9-0A417C76CFEB}">
      <dgm:prSet/>
      <dgm:spPr/>
      <dgm:t>
        <a:bodyPr/>
        <a:lstStyle/>
        <a:p>
          <a:endParaRPr lang="en-GB" sz="1600" b="1">
            <a:latin typeface="+mn-lt"/>
          </a:endParaRPr>
        </a:p>
      </dgm:t>
    </dgm:pt>
    <dgm:pt modelId="{B6316658-C59A-43AD-A334-17277A974A70}" type="sibTrans" cxnId="{5119BC9B-3773-4BAB-89A9-0A417C76CFEB}">
      <dgm:prSet/>
      <dgm:spPr/>
      <dgm:t>
        <a:bodyPr/>
        <a:lstStyle/>
        <a:p>
          <a:endParaRPr lang="en-GB" sz="1600" b="1">
            <a:latin typeface="+mn-lt"/>
          </a:endParaRPr>
        </a:p>
      </dgm:t>
    </dgm:pt>
    <dgm:pt modelId="{ED342CE8-083C-46DA-9683-4424E2FF4142}">
      <dgm:prSet custT="1"/>
      <dgm:spPr>
        <a:solidFill>
          <a:schemeClr val="accent2">
            <a:lumMod val="75000"/>
          </a:schemeClr>
        </a:solidFill>
      </dgm:spPr>
      <dgm:t>
        <a:bodyPr lIns="72000" tIns="36000" rIns="72000" bIns="36000"/>
        <a:lstStyle/>
        <a:p>
          <a:pPr>
            <a:lnSpc>
              <a:spcPct val="110000"/>
            </a:lnSpc>
            <a:spcAft>
              <a:spcPts val="0"/>
            </a:spcAft>
          </a:pPr>
          <a:r>
            <a:rPr lang="en-US" sz="1600" b="1" dirty="0">
              <a:latin typeface="+mn-lt"/>
            </a:rPr>
            <a:t>All WCBP </a:t>
          </a:r>
        </a:p>
        <a:p>
          <a:pPr>
            <a:lnSpc>
              <a:spcPct val="110000"/>
            </a:lnSpc>
            <a:spcAft>
              <a:spcPts val="0"/>
            </a:spcAft>
          </a:pPr>
          <a:r>
            <a:rPr lang="en-US" sz="1600" b="1" dirty="0">
              <a:latin typeface="+mn-lt"/>
            </a:rPr>
            <a:t>NO-DTG based regimen</a:t>
          </a:r>
        </a:p>
        <a:p>
          <a:pPr>
            <a:lnSpc>
              <a:spcPct val="110000"/>
            </a:lnSpc>
            <a:spcAft>
              <a:spcPts val="0"/>
            </a:spcAft>
          </a:pPr>
          <a:r>
            <a:rPr lang="en-US" sz="1600" b="1" dirty="0">
              <a:latin typeface="+mn-lt"/>
            </a:rPr>
            <a:t>4 countries</a:t>
          </a:r>
          <a:endParaRPr lang="en-GB" sz="1600" b="1" dirty="0">
            <a:latin typeface="+mn-lt"/>
          </a:endParaRPr>
        </a:p>
      </dgm:t>
    </dgm:pt>
    <dgm:pt modelId="{B9F43057-89BA-4C67-9290-5A5A6E658BE0}" type="parTrans" cxnId="{FE51C2CF-43C8-43CA-99E6-5EBF3CB3573C}">
      <dgm:prSet/>
      <dgm:spPr/>
      <dgm:t>
        <a:bodyPr/>
        <a:lstStyle/>
        <a:p>
          <a:endParaRPr lang="en-GB" sz="1600" b="1">
            <a:latin typeface="+mn-lt"/>
          </a:endParaRPr>
        </a:p>
      </dgm:t>
    </dgm:pt>
    <dgm:pt modelId="{0E9662EC-815F-4CE3-8F19-376C10EB7496}" type="sibTrans" cxnId="{FE51C2CF-43C8-43CA-99E6-5EBF3CB3573C}">
      <dgm:prSet/>
      <dgm:spPr/>
      <dgm:t>
        <a:bodyPr/>
        <a:lstStyle/>
        <a:p>
          <a:endParaRPr lang="en-GB" sz="1600" b="1">
            <a:latin typeface="+mn-lt"/>
          </a:endParaRPr>
        </a:p>
      </dgm:t>
    </dgm:pt>
    <dgm:pt modelId="{CE39C83D-284D-47D4-ABC8-6EAFFAD5C330}">
      <dgm:prSet custT="1"/>
      <dgm:spPr>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spcFirstLastPara="0" vert="horz" wrap="square" lIns="8255" tIns="8255" rIns="8255" bIns="8255" numCol="1" spcCol="1270" anchor="ctr" anchorCtr="0"/>
        <a:lstStyle/>
        <a:p>
          <a:pPr>
            <a:lnSpc>
              <a:spcPct val="100000"/>
            </a:lnSpc>
            <a:spcAft>
              <a:spcPts val="0"/>
            </a:spcAft>
          </a:pPr>
          <a:r>
            <a:rPr lang="en-US" sz="1600" b="1" dirty="0">
              <a:latin typeface="+mn-lt"/>
            </a:rPr>
            <a:t>WCBP on Contraception Access DTG</a:t>
          </a:r>
        </a:p>
        <a:p>
          <a:pPr>
            <a:lnSpc>
              <a:spcPct val="100000"/>
            </a:lnSpc>
            <a:spcAft>
              <a:spcPts val="0"/>
            </a:spcAft>
          </a:pPr>
          <a:r>
            <a:rPr lang="en-US" sz="1600" b="1" dirty="0">
              <a:latin typeface="+mn-lt"/>
            </a:rPr>
            <a:t>15 countries</a:t>
          </a:r>
          <a:endParaRPr lang="en-GB" sz="1600" b="1" dirty="0">
            <a:latin typeface="+mn-lt"/>
          </a:endParaRPr>
        </a:p>
      </dgm:t>
    </dgm:pt>
    <dgm:pt modelId="{E6864A42-2A81-4A91-BDF3-EBC41A30A7EC}" type="parTrans" cxnId="{EB21D0AF-CB81-477E-82C8-CB49D60DD6F5}">
      <dgm:prSet/>
      <dgm:spPr/>
      <dgm:t>
        <a:bodyPr/>
        <a:lstStyle/>
        <a:p>
          <a:endParaRPr lang="en-GB" sz="1600" b="1">
            <a:latin typeface="+mn-lt"/>
          </a:endParaRPr>
        </a:p>
      </dgm:t>
    </dgm:pt>
    <dgm:pt modelId="{04FBA0C1-0978-494B-A763-672CDBB3EC41}" type="sibTrans" cxnId="{EB21D0AF-CB81-477E-82C8-CB49D60DD6F5}">
      <dgm:prSet/>
      <dgm:spPr/>
      <dgm:t>
        <a:bodyPr/>
        <a:lstStyle/>
        <a:p>
          <a:endParaRPr lang="en-GB" sz="1600" b="1">
            <a:latin typeface="+mn-lt"/>
          </a:endParaRPr>
        </a:p>
      </dgm:t>
    </dgm:pt>
    <dgm:pt modelId="{6A3F3FD8-029C-4B41-8493-C6A1379A6749}">
      <dgm:prSet custT="1"/>
      <dgm:spPr>
        <a:solidFill>
          <a:schemeClr val="accent3">
            <a:lumMod val="75000"/>
          </a:schemeClr>
        </a:solidFill>
      </dgm:spPr>
      <dgm:t>
        <a:bodyPr/>
        <a:lstStyle/>
        <a:p>
          <a:pPr marL="88900" indent="0" algn="ctr"/>
          <a:r>
            <a:rPr lang="en-GB" sz="1600" b="0" dirty="0">
              <a:latin typeface="+mn-lt"/>
            </a:rPr>
            <a:t>Lesotho, Malawi, Tanzania, Uganda, Zimbabwe</a:t>
          </a:r>
        </a:p>
      </dgm:t>
    </dgm:pt>
    <dgm:pt modelId="{0406C07C-E376-4739-8AAE-3AA13AFA3F9D}" type="parTrans" cxnId="{3C9554BE-D376-411F-B311-B313DCDFF2E0}">
      <dgm:prSet/>
      <dgm:spPr/>
      <dgm:t>
        <a:bodyPr/>
        <a:lstStyle/>
        <a:p>
          <a:endParaRPr lang="en-GB" sz="1600" b="1">
            <a:latin typeface="+mn-lt"/>
          </a:endParaRPr>
        </a:p>
      </dgm:t>
    </dgm:pt>
    <dgm:pt modelId="{AE1459AF-2B8E-4857-B39C-E9C1346381E9}" type="sibTrans" cxnId="{3C9554BE-D376-411F-B311-B313DCDFF2E0}">
      <dgm:prSet/>
      <dgm:spPr/>
      <dgm:t>
        <a:bodyPr/>
        <a:lstStyle/>
        <a:p>
          <a:endParaRPr lang="en-GB" sz="1600" b="1">
            <a:latin typeface="+mn-lt"/>
          </a:endParaRPr>
        </a:p>
      </dgm:t>
    </dgm:pt>
    <dgm:pt modelId="{BE3441CE-8CA2-4F0F-8D26-E4868B866E0D}">
      <dgm:prSet custT="1"/>
      <dgm:spPr>
        <a:solidFill>
          <a:schemeClr val="accent2">
            <a:lumMod val="75000"/>
          </a:schemeClr>
        </a:solidFill>
      </dgm:spPr>
      <dgm:t>
        <a:bodyPr/>
        <a:lstStyle/>
        <a:p>
          <a:pPr>
            <a:lnSpc>
              <a:spcPct val="100000"/>
            </a:lnSpc>
            <a:spcAft>
              <a:spcPts val="0"/>
            </a:spcAft>
          </a:pPr>
          <a:r>
            <a:rPr lang="en-US" sz="1600" b="0" dirty="0">
              <a:latin typeface="+mn-lt"/>
            </a:rPr>
            <a:t>Burundi, Eswatini, </a:t>
          </a:r>
        </a:p>
        <a:p>
          <a:pPr>
            <a:lnSpc>
              <a:spcPct val="100000"/>
            </a:lnSpc>
            <a:spcAft>
              <a:spcPts val="0"/>
            </a:spcAft>
          </a:pPr>
          <a:r>
            <a:rPr lang="en-US" sz="1600" b="0" dirty="0">
              <a:latin typeface="+mn-lt"/>
            </a:rPr>
            <a:t>Mozambique, Rwanda</a:t>
          </a:r>
        </a:p>
      </dgm:t>
    </dgm:pt>
    <dgm:pt modelId="{97877996-386B-4C72-9157-A44ED1C47B49}" type="parTrans" cxnId="{ED63DED7-F0DA-41D7-8E70-F7A0D464FE67}">
      <dgm:prSet/>
      <dgm:spPr/>
      <dgm:t>
        <a:bodyPr/>
        <a:lstStyle/>
        <a:p>
          <a:endParaRPr lang="en-GB" sz="1600" b="1">
            <a:latin typeface="+mn-lt"/>
          </a:endParaRPr>
        </a:p>
      </dgm:t>
    </dgm:pt>
    <dgm:pt modelId="{1A1A835E-C300-49D4-95C0-AE4B12746B72}" type="sibTrans" cxnId="{ED63DED7-F0DA-41D7-8E70-F7A0D464FE67}">
      <dgm:prSet/>
      <dgm:spPr/>
      <dgm:t>
        <a:bodyPr/>
        <a:lstStyle/>
        <a:p>
          <a:endParaRPr lang="en-GB" sz="1600" b="1">
            <a:latin typeface="+mn-lt"/>
          </a:endParaRPr>
        </a:p>
      </dgm:t>
    </dgm:pt>
    <dgm:pt modelId="{DCBD9D5E-E2B1-4014-8349-918316C2F557}">
      <dgm:prSet custT="1"/>
      <dgm:spPr/>
      <dgm:t>
        <a:bodyPr/>
        <a:lstStyle/>
        <a:p>
          <a:r>
            <a:rPr lang="en-US" sz="1600" b="1" u="sng" dirty="0">
              <a:latin typeface="+mn-lt"/>
            </a:rPr>
            <a:t>ANY </a:t>
          </a:r>
          <a:r>
            <a:rPr lang="en-US" sz="1600" b="1" dirty="0">
              <a:latin typeface="+mn-lt"/>
            </a:rPr>
            <a:t>contraception</a:t>
          </a:r>
        </a:p>
        <a:p>
          <a:r>
            <a:rPr lang="en-US" sz="1600" b="1" dirty="0">
              <a:latin typeface="+mn-lt"/>
            </a:rPr>
            <a:t>2 countries</a:t>
          </a:r>
          <a:endParaRPr lang="en-GB" sz="1600" dirty="0">
            <a:latin typeface="+mn-lt"/>
          </a:endParaRPr>
        </a:p>
      </dgm:t>
    </dgm:pt>
    <dgm:pt modelId="{4053079D-DDC7-49F8-92B5-FC8EA024CB37}" type="parTrans" cxnId="{7DD697B1-150C-4E7D-99DF-FD2D76295AFE}">
      <dgm:prSet/>
      <dgm:spPr/>
      <dgm:t>
        <a:bodyPr/>
        <a:lstStyle/>
        <a:p>
          <a:endParaRPr lang="en-GB" sz="1600">
            <a:latin typeface="+mn-lt"/>
          </a:endParaRPr>
        </a:p>
      </dgm:t>
    </dgm:pt>
    <dgm:pt modelId="{A9B5E9EC-A014-4DE6-96F5-4E5CC829C30E}" type="sibTrans" cxnId="{7DD697B1-150C-4E7D-99DF-FD2D76295AFE}">
      <dgm:prSet/>
      <dgm:spPr/>
      <dgm:t>
        <a:bodyPr/>
        <a:lstStyle/>
        <a:p>
          <a:endParaRPr lang="en-GB" sz="1600">
            <a:latin typeface="+mn-lt"/>
          </a:endParaRPr>
        </a:p>
      </dgm:t>
    </dgm:pt>
    <dgm:pt modelId="{F35C444F-ACA1-4D05-8254-E2AC3CA6D89C}">
      <dgm:prSet custT="1"/>
      <dgm:spPr>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spcFirstLastPara="0" vert="horz" wrap="square" lIns="7620" tIns="7620" rIns="7620" bIns="7620" numCol="1" spcCol="1270" anchor="ctr" anchorCtr="0"/>
        <a:lstStyle/>
        <a:p>
          <a:pPr marL="0" lvl="0" indent="0" algn="ctr" defTabSz="533400">
            <a:lnSpc>
              <a:spcPct val="90000"/>
            </a:lnSpc>
            <a:spcBef>
              <a:spcPct val="0"/>
            </a:spcBef>
            <a:spcAft>
              <a:spcPct val="35000"/>
            </a:spcAft>
            <a:buNone/>
          </a:pPr>
          <a:r>
            <a:rPr lang="en-US" sz="1600" b="1" u="sng" kern="1200">
              <a:solidFill>
                <a:prstClr val="white"/>
              </a:solidFill>
              <a:latin typeface="+mn-lt"/>
              <a:ea typeface="+mn-ea"/>
              <a:cs typeface="+mn-cs"/>
            </a:rPr>
            <a:t>Long Acting </a:t>
          </a:r>
          <a:r>
            <a:rPr lang="en-US" sz="1600" b="1" u="none" kern="1200">
              <a:solidFill>
                <a:prstClr val="white"/>
              </a:solidFill>
              <a:latin typeface="+mn-lt"/>
              <a:ea typeface="+mn-ea"/>
              <a:cs typeface="+mn-cs"/>
            </a:rPr>
            <a:t>Contraception </a:t>
          </a:r>
        </a:p>
        <a:p>
          <a:pPr marL="0" lvl="0" indent="0" algn="ctr" defTabSz="533400">
            <a:lnSpc>
              <a:spcPct val="90000"/>
            </a:lnSpc>
            <a:spcBef>
              <a:spcPct val="0"/>
            </a:spcBef>
            <a:spcAft>
              <a:spcPct val="35000"/>
            </a:spcAft>
            <a:buNone/>
          </a:pPr>
          <a:r>
            <a:rPr lang="en-US" sz="1600" b="1" u="none" kern="1200">
              <a:solidFill>
                <a:prstClr val="white"/>
              </a:solidFill>
              <a:latin typeface="+mn-lt"/>
              <a:ea typeface="+mn-ea"/>
              <a:cs typeface="+mn-cs"/>
            </a:rPr>
            <a:t>7 countries</a:t>
          </a:r>
          <a:endParaRPr lang="en-GB" sz="1600" b="1" u="none" kern="1200" dirty="0">
            <a:solidFill>
              <a:prstClr val="white"/>
            </a:solidFill>
            <a:latin typeface="+mn-lt"/>
            <a:ea typeface="+mn-ea"/>
            <a:cs typeface="+mn-cs"/>
          </a:endParaRPr>
        </a:p>
      </dgm:t>
    </dgm:pt>
    <dgm:pt modelId="{F35130CA-4A72-40F5-BF29-75F233F57D8F}" type="parTrans" cxnId="{B09460EB-C82C-4D42-A2D2-16C28A11B410}">
      <dgm:prSet/>
      <dgm:spPr/>
      <dgm:t>
        <a:bodyPr/>
        <a:lstStyle/>
        <a:p>
          <a:endParaRPr lang="en-GB" sz="1600">
            <a:latin typeface="+mn-lt"/>
          </a:endParaRPr>
        </a:p>
      </dgm:t>
    </dgm:pt>
    <dgm:pt modelId="{E4693E0A-A0DF-4BF6-AF25-66FAB8B7B720}" type="sibTrans" cxnId="{B09460EB-C82C-4D42-A2D2-16C28A11B410}">
      <dgm:prSet/>
      <dgm:spPr/>
      <dgm:t>
        <a:bodyPr/>
        <a:lstStyle/>
        <a:p>
          <a:endParaRPr lang="en-GB" sz="1600">
            <a:latin typeface="+mn-lt"/>
          </a:endParaRPr>
        </a:p>
      </dgm:t>
    </dgm:pt>
    <dgm:pt modelId="{4B31ECCD-26EA-4C22-AA9C-EDB9B7D9B93D}">
      <dgm:prSet custT="1"/>
      <dgm:spPr/>
      <dgm:t>
        <a:bodyPr/>
        <a:lstStyle/>
        <a:p>
          <a:r>
            <a:rPr lang="en-US" sz="1600" b="0">
              <a:solidFill>
                <a:prstClr val="white"/>
              </a:solidFill>
              <a:latin typeface="+mn-lt"/>
              <a:ea typeface="+mn-ea"/>
              <a:cs typeface="+mn-cs"/>
            </a:rPr>
            <a:t>Botswana, Brazil, DRC, Kenya, Nigeria, South Africa, Venezuela</a:t>
          </a:r>
          <a:endParaRPr lang="en-GB" sz="1600" dirty="0">
            <a:latin typeface="+mn-lt"/>
          </a:endParaRPr>
        </a:p>
      </dgm:t>
    </dgm:pt>
    <dgm:pt modelId="{6CF0D565-6938-440C-8364-2B7E7948AF14}" type="parTrans" cxnId="{3F823781-C697-46A0-A893-CC7CA5949072}">
      <dgm:prSet/>
      <dgm:spPr/>
      <dgm:t>
        <a:bodyPr/>
        <a:lstStyle/>
        <a:p>
          <a:endParaRPr lang="en-GB" sz="1600">
            <a:latin typeface="+mn-lt"/>
          </a:endParaRPr>
        </a:p>
      </dgm:t>
    </dgm:pt>
    <dgm:pt modelId="{368281A7-3210-4182-8CD7-3F27570980B6}" type="sibTrans" cxnId="{3F823781-C697-46A0-A893-CC7CA5949072}">
      <dgm:prSet/>
      <dgm:spPr/>
      <dgm:t>
        <a:bodyPr/>
        <a:lstStyle/>
        <a:p>
          <a:endParaRPr lang="en-GB" sz="1600">
            <a:latin typeface="+mn-lt"/>
          </a:endParaRPr>
        </a:p>
      </dgm:t>
    </dgm:pt>
    <dgm:pt modelId="{5465A2D4-F9D9-4B4E-BB01-B04750E5E7D4}">
      <dgm:prSet custT="1"/>
      <dgm:spPr/>
      <dgm:t>
        <a:bodyPr/>
        <a:lstStyle/>
        <a:p>
          <a:r>
            <a:rPr lang="en-GB" sz="1600" b="0" dirty="0">
              <a:latin typeface="+mn-lt"/>
            </a:rPr>
            <a:t>Haiti</a:t>
          </a:r>
        </a:p>
        <a:p>
          <a:r>
            <a:rPr lang="en-GB" sz="1600" b="0" dirty="0">
              <a:latin typeface="+mn-lt"/>
            </a:rPr>
            <a:t>Ukraine</a:t>
          </a:r>
          <a:endParaRPr lang="en-GB" sz="1600" dirty="0">
            <a:latin typeface="+mn-lt"/>
          </a:endParaRPr>
        </a:p>
      </dgm:t>
    </dgm:pt>
    <dgm:pt modelId="{43E34774-A695-46BD-BC1E-A9402B77F2C1}" type="parTrans" cxnId="{871F6C6B-131E-475B-8633-0A98DD733FA9}">
      <dgm:prSet/>
      <dgm:spPr/>
      <dgm:t>
        <a:bodyPr/>
        <a:lstStyle/>
        <a:p>
          <a:endParaRPr lang="en-GB" sz="1600">
            <a:latin typeface="+mn-lt"/>
          </a:endParaRPr>
        </a:p>
      </dgm:t>
    </dgm:pt>
    <dgm:pt modelId="{88ACDADB-F3D4-4A11-97F5-F129F172EB85}" type="sibTrans" cxnId="{871F6C6B-131E-475B-8633-0A98DD733FA9}">
      <dgm:prSet/>
      <dgm:spPr/>
      <dgm:t>
        <a:bodyPr/>
        <a:lstStyle/>
        <a:p>
          <a:endParaRPr lang="en-GB" sz="1600">
            <a:latin typeface="+mn-lt"/>
          </a:endParaRPr>
        </a:p>
      </dgm:t>
    </dgm:pt>
    <dgm:pt modelId="{5B6CE327-C40D-4982-A301-8F22BC1C29B5}">
      <dgm:prSet custT="1"/>
      <dgm:spPr>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gm:spPr>
      <dgm:t>
        <a:bodyPr spcFirstLastPara="0" vert="horz" wrap="square" lIns="7620" tIns="7620" rIns="7620" bIns="7620" numCol="1" spcCol="1270" anchor="ctr" anchorCtr="0"/>
        <a:lstStyle/>
        <a:p>
          <a:pPr marL="0" lvl="0" indent="0" algn="ctr" defTabSz="533400">
            <a:lnSpc>
              <a:spcPct val="90000"/>
            </a:lnSpc>
            <a:spcBef>
              <a:spcPct val="0"/>
            </a:spcBef>
            <a:spcAft>
              <a:spcPct val="35000"/>
            </a:spcAft>
            <a:buNone/>
          </a:pPr>
          <a:r>
            <a:rPr lang="en-US" sz="1600" b="1" u="sng" kern="1200">
              <a:solidFill>
                <a:prstClr val="white"/>
              </a:solidFill>
              <a:latin typeface="+mn-lt"/>
              <a:ea typeface="+mn-ea"/>
              <a:cs typeface="+mn-cs"/>
            </a:rPr>
            <a:t>Consistent reliable </a:t>
          </a:r>
          <a:r>
            <a:rPr lang="en-US" sz="1600" b="1" u="none" kern="1200">
              <a:solidFill>
                <a:prstClr val="white"/>
              </a:solidFill>
              <a:latin typeface="+mn-lt"/>
              <a:ea typeface="+mn-ea"/>
              <a:cs typeface="+mn-cs"/>
            </a:rPr>
            <a:t>contraception</a:t>
          </a:r>
        </a:p>
        <a:p>
          <a:pPr marL="0" lvl="0" indent="0" algn="ctr" defTabSz="533400">
            <a:lnSpc>
              <a:spcPct val="90000"/>
            </a:lnSpc>
            <a:spcBef>
              <a:spcPct val="0"/>
            </a:spcBef>
            <a:spcAft>
              <a:spcPct val="35000"/>
            </a:spcAft>
            <a:buNone/>
          </a:pPr>
          <a:r>
            <a:rPr lang="en-US" sz="1600" b="1" u="none" kern="1200">
              <a:solidFill>
                <a:prstClr val="white"/>
              </a:solidFill>
              <a:latin typeface="+mn-lt"/>
              <a:ea typeface="+mn-ea"/>
              <a:cs typeface="+mn-cs"/>
            </a:rPr>
            <a:t>6 countries</a:t>
          </a:r>
          <a:endParaRPr lang="en-GB" sz="1600" b="1" u="none" kern="1200" dirty="0">
            <a:solidFill>
              <a:prstClr val="white"/>
            </a:solidFill>
            <a:latin typeface="+mn-lt"/>
            <a:ea typeface="+mn-ea"/>
            <a:cs typeface="+mn-cs"/>
          </a:endParaRPr>
        </a:p>
      </dgm:t>
    </dgm:pt>
    <dgm:pt modelId="{D2B67E84-7FFD-4715-8DDE-9A9D8EFDAF0D}" type="parTrans" cxnId="{5EF78ED1-636D-4B9D-BD92-BEFFBB8200A0}">
      <dgm:prSet/>
      <dgm:spPr/>
      <dgm:t>
        <a:bodyPr/>
        <a:lstStyle/>
        <a:p>
          <a:endParaRPr lang="en-GB" sz="1600">
            <a:latin typeface="+mn-lt"/>
          </a:endParaRPr>
        </a:p>
      </dgm:t>
    </dgm:pt>
    <dgm:pt modelId="{F5BDB66D-8036-45E2-BDEA-513D1331C4C8}" type="sibTrans" cxnId="{5EF78ED1-636D-4B9D-BD92-BEFFBB8200A0}">
      <dgm:prSet/>
      <dgm:spPr/>
      <dgm:t>
        <a:bodyPr/>
        <a:lstStyle/>
        <a:p>
          <a:endParaRPr lang="en-GB" sz="1600">
            <a:latin typeface="+mn-lt"/>
          </a:endParaRPr>
        </a:p>
      </dgm:t>
    </dgm:pt>
    <dgm:pt modelId="{C83D47A0-6D07-4C37-82BF-79C3E4B0DAF7}">
      <dgm:prSet custT="1"/>
      <dgm:spPr/>
      <dgm:t>
        <a:bodyPr/>
        <a:lstStyle/>
        <a:p>
          <a:pPr>
            <a:lnSpc>
              <a:spcPct val="100000"/>
            </a:lnSpc>
            <a:spcAft>
              <a:spcPts val="0"/>
            </a:spcAft>
          </a:pPr>
          <a:r>
            <a:rPr lang="en-US" sz="1600" b="0" dirty="0">
              <a:latin typeface="+mn-lt"/>
            </a:rPr>
            <a:t>Cote d'Ivoire, Ethiopia</a:t>
          </a:r>
        </a:p>
        <a:p>
          <a:pPr>
            <a:lnSpc>
              <a:spcPct val="100000"/>
            </a:lnSpc>
            <a:spcAft>
              <a:spcPts val="0"/>
            </a:spcAft>
          </a:pPr>
          <a:r>
            <a:rPr lang="en-US" sz="1600" b="0" dirty="0">
              <a:latin typeface="+mn-lt"/>
            </a:rPr>
            <a:t>Ghana, Niger, Senegal. Zambia</a:t>
          </a:r>
          <a:endParaRPr lang="en-GB" sz="1600" dirty="0">
            <a:latin typeface="+mn-lt"/>
          </a:endParaRPr>
        </a:p>
      </dgm:t>
    </dgm:pt>
    <dgm:pt modelId="{8BA3DD02-14B3-44F3-A228-4D1874CD317C}" type="parTrans" cxnId="{362A3229-6FC0-4719-B97C-681CFF48912A}">
      <dgm:prSet/>
      <dgm:spPr/>
      <dgm:t>
        <a:bodyPr/>
        <a:lstStyle/>
        <a:p>
          <a:endParaRPr lang="en-GB" sz="1600">
            <a:latin typeface="+mn-lt"/>
          </a:endParaRPr>
        </a:p>
      </dgm:t>
    </dgm:pt>
    <dgm:pt modelId="{DC390E95-820A-4E48-8238-D53FACBC24B5}" type="sibTrans" cxnId="{362A3229-6FC0-4719-B97C-681CFF48912A}">
      <dgm:prSet/>
      <dgm:spPr/>
      <dgm:t>
        <a:bodyPr/>
        <a:lstStyle/>
        <a:p>
          <a:endParaRPr lang="en-GB" sz="1600">
            <a:latin typeface="+mn-lt"/>
          </a:endParaRPr>
        </a:p>
      </dgm:t>
    </dgm:pt>
    <dgm:pt modelId="{D941EFF4-6ED0-40AA-AEE2-8D4E7249DE01}" type="pres">
      <dgm:prSet presAssocID="{66B4D2A6-A0B1-43E3-AD57-E75773852E2D}" presName="hierChild1" presStyleCnt="0">
        <dgm:presLayoutVars>
          <dgm:orgChart val="1"/>
          <dgm:chPref val="1"/>
          <dgm:dir/>
          <dgm:animOne val="branch"/>
          <dgm:animLvl val="lvl"/>
          <dgm:resizeHandles/>
        </dgm:presLayoutVars>
      </dgm:prSet>
      <dgm:spPr/>
      <dgm:t>
        <a:bodyPr/>
        <a:lstStyle/>
        <a:p>
          <a:endParaRPr lang="en-US"/>
        </a:p>
      </dgm:t>
    </dgm:pt>
    <dgm:pt modelId="{7A70B0AB-1ABA-48FA-A420-6D1B121D8528}" type="pres">
      <dgm:prSet presAssocID="{8E0960BF-A7CD-4FC3-9C23-4B853CC735B4}" presName="hierRoot1" presStyleCnt="0">
        <dgm:presLayoutVars>
          <dgm:hierBranch val="init"/>
        </dgm:presLayoutVars>
      </dgm:prSet>
      <dgm:spPr/>
    </dgm:pt>
    <dgm:pt modelId="{5544AD16-73F2-4ED9-86D2-2D93CB76A00C}" type="pres">
      <dgm:prSet presAssocID="{8E0960BF-A7CD-4FC3-9C23-4B853CC735B4}" presName="rootComposite1" presStyleCnt="0"/>
      <dgm:spPr/>
    </dgm:pt>
    <dgm:pt modelId="{786AE27F-63C6-4C91-97D5-D59FA9881DF9}" type="pres">
      <dgm:prSet presAssocID="{8E0960BF-A7CD-4FC3-9C23-4B853CC735B4}" presName="rootText1" presStyleLbl="node0" presStyleIdx="0" presStyleCnt="1" custScaleY="81037" custLinFactNeighborX="7907" custLinFactNeighborY="-6992">
        <dgm:presLayoutVars>
          <dgm:chPref val="3"/>
        </dgm:presLayoutVars>
      </dgm:prSet>
      <dgm:spPr/>
      <dgm:t>
        <a:bodyPr/>
        <a:lstStyle/>
        <a:p>
          <a:endParaRPr lang="en-US"/>
        </a:p>
      </dgm:t>
    </dgm:pt>
    <dgm:pt modelId="{7096C607-F071-44C4-B336-F9503AAA092E}" type="pres">
      <dgm:prSet presAssocID="{8E0960BF-A7CD-4FC3-9C23-4B853CC735B4}" presName="rootConnector1" presStyleLbl="node1" presStyleIdx="0" presStyleCnt="0"/>
      <dgm:spPr/>
      <dgm:t>
        <a:bodyPr/>
        <a:lstStyle/>
        <a:p>
          <a:endParaRPr lang="en-US"/>
        </a:p>
      </dgm:t>
    </dgm:pt>
    <dgm:pt modelId="{BE826AD3-3C0C-42EC-83B7-B772A4115542}" type="pres">
      <dgm:prSet presAssocID="{8E0960BF-A7CD-4FC3-9C23-4B853CC735B4}" presName="hierChild2" presStyleCnt="0"/>
      <dgm:spPr/>
    </dgm:pt>
    <dgm:pt modelId="{88A8D9C4-2B20-4316-81CB-2D4F446BF21F}" type="pres">
      <dgm:prSet presAssocID="{B9F43057-89BA-4C67-9290-5A5A6E658BE0}" presName="Name37" presStyleLbl="parChTrans1D2" presStyleIdx="0" presStyleCnt="3"/>
      <dgm:spPr/>
      <dgm:t>
        <a:bodyPr/>
        <a:lstStyle/>
        <a:p>
          <a:endParaRPr lang="en-US"/>
        </a:p>
      </dgm:t>
    </dgm:pt>
    <dgm:pt modelId="{67CB092D-3875-4ABF-9B94-51A1C6A8ED27}" type="pres">
      <dgm:prSet presAssocID="{ED342CE8-083C-46DA-9683-4424E2FF4142}" presName="hierRoot2" presStyleCnt="0">
        <dgm:presLayoutVars>
          <dgm:hierBranch/>
        </dgm:presLayoutVars>
      </dgm:prSet>
      <dgm:spPr/>
    </dgm:pt>
    <dgm:pt modelId="{5E01FA90-85E1-4E05-A6BF-CE943C42E771}" type="pres">
      <dgm:prSet presAssocID="{ED342CE8-083C-46DA-9683-4424E2FF4142}" presName="rootComposite" presStyleCnt="0"/>
      <dgm:spPr/>
    </dgm:pt>
    <dgm:pt modelId="{38A3DB4B-BD83-4645-AE46-0D7312BA8596}" type="pres">
      <dgm:prSet presAssocID="{ED342CE8-083C-46DA-9683-4424E2FF4142}" presName="rootText" presStyleLbl="node2" presStyleIdx="0" presStyleCnt="3" custScaleX="107817" custScaleY="127310">
        <dgm:presLayoutVars>
          <dgm:chPref val="3"/>
        </dgm:presLayoutVars>
      </dgm:prSet>
      <dgm:spPr/>
      <dgm:t>
        <a:bodyPr/>
        <a:lstStyle/>
        <a:p>
          <a:endParaRPr lang="en-US"/>
        </a:p>
      </dgm:t>
    </dgm:pt>
    <dgm:pt modelId="{F6211117-C3AC-46DE-A641-35BBE0E4CE2F}" type="pres">
      <dgm:prSet presAssocID="{ED342CE8-083C-46DA-9683-4424E2FF4142}" presName="rootConnector" presStyleLbl="node2" presStyleIdx="0" presStyleCnt="3"/>
      <dgm:spPr/>
      <dgm:t>
        <a:bodyPr/>
        <a:lstStyle/>
        <a:p>
          <a:endParaRPr lang="en-US"/>
        </a:p>
      </dgm:t>
    </dgm:pt>
    <dgm:pt modelId="{B57D8880-3837-4BA3-9F48-064ED734683E}" type="pres">
      <dgm:prSet presAssocID="{ED342CE8-083C-46DA-9683-4424E2FF4142}" presName="hierChild4" presStyleCnt="0"/>
      <dgm:spPr/>
    </dgm:pt>
    <dgm:pt modelId="{5CBD7E18-1A9C-45B8-AC97-B813C1B2E45A}" type="pres">
      <dgm:prSet presAssocID="{97877996-386B-4C72-9157-A44ED1C47B49}" presName="Name35" presStyleLbl="parChTrans1D3" presStyleIdx="0" presStyleCnt="5"/>
      <dgm:spPr/>
      <dgm:t>
        <a:bodyPr/>
        <a:lstStyle/>
        <a:p>
          <a:endParaRPr lang="en-US"/>
        </a:p>
      </dgm:t>
    </dgm:pt>
    <dgm:pt modelId="{AD65463E-9E50-45D0-9315-3729937358CC}" type="pres">
      <dgm:prSet presAssocID="{BE3441CE-8CA2-4F0F-8D26-E4868B866E0D}" presName="hierRoot2" presStyleCnt="0">
        <dgm:presLayoutVars>
          <dgm:hierBranch val="init"/>
        </dgm:presLayoutVars>
      </dgm:prSet>
      <dgm:spPr/>
    </dgm:pt>
    <dgm:pt modelId="{7FE68E87-259D-407B-8A8F-BE838583335E}" type="pres">
      <dgm:prSet presAssocID="{BE3441CE-8CA2-4F0F-8D26-E4868B866E0D}" presName="rootComposite" presStyleCnt="0"/>
      <dgm:spPr/>
    </dgm:pt>
    <dgm:pt modelId="{475017F8-9513-4469-B521-72A48DD6095E}" type="pres">
      <dgm:prSet presAssocID="{BE3441CE-8CA2-4F0F-8D26-E4868B866E0D}" presName="rootText" presStyleLbl="node3" presStyleIdx="0" presStyleCnt="5" custScaleX="100050" custScaleY="224692" custLinFactNeighborX="-2034" custLinFactNeighborY="-6046">
        <dgm:presLayoutVars>
          <dgm:chPref val="3"/>
        </dgm:presLayoutVars>
      </dgm:prSet>
      <dgm:spPr/>
      <dgm:t>
        <a:bodyPr/>
        <a:lstStyle/>
        <a:p>
          <a:endParaRPr lang="en-US"/>
        </a:p>
      </dgm:t>
    </dgm:pt>
    <dgm:pt modelId="{669A8E9B-D98C-40D1-831D-A428BBB7110D}" type="pres">
      <dgm:prSet presAssocID="{BE3441CE-8CA2-4F0F-8D26-E4868B866E0D}" presName="rootConnector" presStyleLbl="node3" presStyleIdx="0" presStyleCnt="5"/>
      <dgm:spPr/>
      <dgm:t>
        <a:bodyPr/>
        <a:lstStyle/>
        <a:p>
          <a:endParaRPr lang="en-US"/>
        </a:p>
      </dgm:t>
    </dgm:pt>
    <dgm:pt modelId="{C93E8E09-7E93-4259-BF9D-6E7F1F132E1E}" type="pres">
      <dgm:prSet presAssocID="{BE3441CE-8CA2-4F0F-8D26-E4868B866E0D}" presName="hierChild4" presStyleCnt="0"/>
      <dgm:spPr/>
    </dgm:pt>
    <dgm:pt modelId="{6A525F10-6664-4516-9801-C6CB4D1F2BF8}" type="pres">
      <dgm:prSet presAssocID="{BE3441CE-8CA2-4F0F-8D26-E4868B866E0D}" presName="hierChild5" presStyleCnt="0"/>
      <dgm:spPr/>
    </dgm:pt>
    <dgm:pt modelId="{63B55539-95A5-4C3D-89E7-F2773FD118C4}" type="pres">
      <dgm:prSet presAssocID="{ED342CE8-083C-46DA-9683-4424E2FF4142}" presName="hierChild5" presStyleCnt="0"/>
      <dgm:spPr/>
    </dgm:pt>
    <dgm:pt modelId="{DB906937-3BCF-4CB2-B432-3295231ED824}" type="pres">
      <dgm:prSet presAssocID="{E6864A42-2A81-4A91-BDF3-EBC41A30A7EC}" presName="Name37" presStyleLbl="parChTrans1D2" presStyleIdx="1" presStyleCnt="3"/>
      <dgm:spPr/>
      <dgm:t>
        <a:bodyPr/>
        <a:lstStyle/>
        <a:p>
          <a:endParaRPr lang="en-US"/>
        </a:p>
      </dgm:t>
    </dgm:pt>
    <dgm:pt modelId="{5D23F3F1-EC4B-40BD-8CFA-287FFC9167AE}" type="pres">
      <dgm:prSet presAssocID="{CE39C83D-284D-47D4-ABC8-6EAFFAD5C330}" presName="hierRoot2" presStyleCnt="0">
        <dgm:presLayoutVars>
          <dgm:hierBranch/>
        </dgm:presLayoutVars>
      </dgm:prSet>
      <dgm:spPr/>
    </dgm:pt>
    <dgm:pt modelId="{B808F65F-B145-498B-85EF-7E757AD909AE}" type="pres">
      <dgm:prSet presAssocID="{CE39C83D-284D-47D4-ABC8-6EAFFAD5C330}" presName="rootComposite" presStyleCnt="0"/>
      <dgm:spPr/>
    </dgm:pt>
    <dgm:pt modelId="{CF5F5587-F96E-4D1A-A144-EA52635BBF91}" type="pres">
      <dgm:prSet presAssocID="{CE39C83D-284D-47D4-ABC8-6EAFFAD5C330}" presName="rootText" presStyleLbl="node2" presStyleIdx="1" presStyleCnt="3" custScaleX="134662" custScaleY="127310" custLinFactNeighborX="8879" custLinFactNeighborY="-2905">
        <dgm:presLayoutVars>
          <dgm:chPref val="3"/>
        </dgm:presLayoutVars>
      </dgm:prSet>
      <dgm:spPr>
        <a:xfrm>
          <a:off x="4648655" y="1315628"/>
          <a:ext cx="2632199" cy="1244246"/>
        </a:xfrm>
        <a:prstGeom prst="rect">
          <a:avLst/>
        </a:prstGeom>
      </dgm:spPr>
      <dgm:t>
        <a:bodyPr/>
        <a:lstStyle/>
        <a:p>
          <a:endParaRPr lang="en-US"/>
        </a:p>
      </dgm:t>
    </dgm:pt>
    <dgm:pt modelId="{EB5B3DAB-F9CD-4F85-8CA9-E72799850527}" type="pres">
      <dgm:prSet presAssocID="{CE39C83D-284D-47D4-ABC8-6EAFFAD5C330}" presName="rootConnector" presStyleLbl="node2" presStyleIdx="1" presStyleCnt="3"/>
      <dgm:spPr/>
      <dgm:t>
        <a:bodyPr/>
        <a:lstStyle/>
        <a:p>
          <a:endParaRPr lang="en-US"/>
        </a:p>
      </dgm:t>
    </dgm:pt>
    <dgm:pt modelId="{7ACA6DE0-5CFE-4807-AB84-77B1F01048DC}" type="pres">
      <dgm:prSet presAssocID="{CE39C83D-284D-47D4-ABC8-6EAFFAD5C330}" presName="hierChild4" presStyleCnt="0"/>
      <dgm:spPr/>
    </dgm:pt>
    <dgm:pt modelId="{D435565C-86A6-484B-83AF-D195FE4E63BC}" type="pres">
      <dgm:prSet presAssocID="{4053079D-DDC7-49F8-92B5-FC8EA024CB37}" presName="Name35" presStyleLbl="parChTrans1D3" presStyleIdx="1" presStyleCnt="5"/>
      <dgm:spPr/>
      <dgm:t>
        <a:bodyPr/>
        <a:lstStyle/>
        <a:p>
          <a:endParaRPr lang="en-US"/>
        </a:p>
      </dgm:t>
    </dgm:pt>
    <dgm:pt modelId="{9589CC8D-8A34-443C-A67C-64CEFFB3573E}" type="pres">
      <dgm:prSet presAssocID="{DCBD9D5E-E2B1-4014-8349-918316C2F557}" presName="hierRoot2" presStyleCnt="0">
        <dgm:presLayoutVars>
          <dgm:hierBranch/>
        </dgm:presLayoutVars>
      </dgm:prSet>
      <dgm:spPr/>
    </dgm:pt>
    <dgm:pt modelId="{DB22D3D5-124A-4EF0-97AE-1EB590340118}" type="pres">
      <dgm:prSet presAssocID="{DCBD9D5E-E2B1-4014-8349-918316C2F557}" presName="rootComposite" presStyleCnt="0"/>
      <dgm:spPr/>
    </dgm:pt>
    <dgm:pt modelId="{9355BA42-7B2B-4DA7-8299-27A37887BF4C}" type="pres">
      <dgm:prSet presAssocID="{DCBD9D5E-E2B1-4014-8349-918316C2F557}" presName="rootText" presStyleLbl="node3" presStyleIdx="1" presStyleCnt="5" custScaleY="92087">
        <dgm:presLayoutVars>
          <dgm:chPref val="3"/>
        </dgm:presLayoutVars>
      </dgm:prSet>
      <dgm:spPr/>
      <dgm:t>
        <a:bodyPr/>
        <a:lstStyle/>
        <a:p>
          <a:endParaRPr lang="en-US"/>
        </a:p>
      </dgm:t>
    </dgm:pt>
    <dgm:pt modelId="{42052F59-E18D-4127-A492-A7D7E3EDDDED}" type="pres">
      <dgm:prSet presAssocID="{DCBD9D5E-E2B1-4014-8349-918316C2F557}" presName="rootConnector" presStyleLbl="node3" presStyleIdx="1" presStyleCnt="5"/>
      <dgm:spPr/>
      <dgm:t>
        <a:bodyPr/>
        <a:lstStyle/>
        <a:p>
          <a:endParaRPr lang="en-US"/>
        </a:p>
      </dgm:t>
    </dgm:pt>
    <dgm:pt modelId="{D6F42C37-BB40-4DC4-9CB1-5C522F8EEF19}" type="pres">
      <dgm:prSet presAssocID="{DCBD9D5E-E2B1-4014-8349-918316C2F557}" presName="hierChild4" presStyleCnt="0"/>
      <dgm:spPr/>
    </dgm:pt>
    <dgm:pt modelId="{31868B6F-DEF0-4F97-844E-25DC2CE68C3D}" type="pres">
      <dgm:prSet presAssocID="{43E34774-A695-46BD-BC1E-A9402B77F2C1}" presName="Name35" presStyleLbl="parChTrans1D4" presStyleIdx="0" presStyleCnt="3"/>
      <dgm:spPr/>
      <dgm:t>
        <a:bodyPr/>
        <a:lstStyle/>
        <a:p>
          <a:endParaRPr lang="en-US"/>
        </a:p>
      </dgm:t>
    </dgm:pt>
    <dgm:pt modelId="{EC318C36-320F-4251-A1E0-752AA171A0E1}" type="pres">
      <dgm:prSet presAssocID="{5465A2D4-F9D9-4B4E-BB01-B04750E5E7D4}" presName="hierRoot2" presStyleCnt="0">
        <dgm:presLayoutVars>
          <dgm:hierBranch val="init"/>
        </dgm:presLayoutVars>
      </dgm:prSet>
      <dgm:spPr/>
    </dgm:pt>
    <dgm:pt modelId="{CC4CFDD1-D2A6-4BEA-9FBC-D955466D0253}" type="pres">
      <dgm:prSet presAssocID="{5465A2D4-F9D9-4B4E-BB01-B04750E5E7D4}" presName="rootComposite" presStyleCnt="0"/>
      <dgm:spPr/>
    </dgm:pt>
    <dgm:pt modelId="{246C6FE5-ECF2-427F-981F-94E8F84E7594}" type="pres">
      <dgm:prSet presAssocID="{5465A2D4-F9D9-4B4E-BB01-B04750E5E7D4}" presName="rootText" presStyleLbl="node4" presStyleIdx="0" presStyleCnt="3" custScaleY="125238">
        <dgm:presLayoutVars>
          <dgm:chPref val="3"/>
        </dgm:presLayoutVars>
      </dgm:prSet>
      <dgm:spPr/>
      <dgm:t>
        <a:bodyPr/>
        <a:lstStyle/>
        <a:p>
          <a:endParaRPr lang="en-US"/>
        </a:p>
      </dgm:t>
    </dgm:pt>
    <dgm:pt modelId="{361BBC73-3C84-43E0-889B-0CFA5299B204}" type="pres">
      <dgm:prSet presAssocID="{5465A2D4-F9D9-4B4E-BB01-B04750E5E7D4}" presName="rootConnector" presStyleLbl="node4" presStyleIdx="0" presStyleCnt="3"/>
      <dgm:spPr/>
      <dgm:t>
        <a:bodyPr/>
        <a:lstStyle/>
        <a:p>
          <a:endParaRPr lang="en-US"/>
        </a:p>
      </dgm:t>
    </dgm:pt>
    <dgm:pt modelId="{6F96955C-90EF-4B0B-9E56-4C9FE1A7CDB1}" type="pres">
      <dgm:prSet presAssocID="{5465A2D4-F9D9-4B4E-BB01-B04750E5E7D4}" presName="hierChild4" presStyleCnt="0"/>
      <dgm:spPr/>
    </dgm:pt>
    <dgm:pt modelId="{2B3D04BA-EE1E-4D64-BAA1-70F14354CCAB}" type="pres">
      <dgm:prSet presAssocID="{5465A2D4-F9D9-4B4E-BB01-B04750E5E7D4}" presName="hierChild5" presStyleCnt="0"/>
      <dgm:spPr/>
    </dgm:pt>
    <dgm:pt modelId="{77C9724D-BB98-40BC-8F59-1A17C9836917}" type="pres">
      <dgm:prSet presAssocID="{DCBD9D5E-E2B1-4014-8349-918316C2F557}" presName="hierChild5" presStyleCnt="0"/>
      <dgm:spPr/>
    </dgm:pt>
    <dgm:pt modelId="{A53BB66D-BF39-41F6-B8A7-5237A7722249}" type="pres">
      <dgm:prSet presAssocID="{F35130CA-4A72-40F5-BF29-75F233F57D8F}" presName="Name35" presStyleLbl="parChTrans1D3" presStyleIdx="2" presStyleCnt="5"/>
      <dgm:spPr/>
      <dgm:t>
        <a:bodyPr/>
        <a:lstStyle/>
        <a:p>
          <a:endParaRPr lang="en-US"/>
        </a:p>
      </dgm:t>
    </dgm:pt>
    <dgm:pt modelId="{2D4AA3E3-CAE8-4D9E-9505-C8273E0C851F}" type="pres">
      <dgm:prSet presAssocID="{F35C444F-ACA1-4D05-8254-E2AC3CA6D89C}" presName="hierRoot2" presStyleCnt="0">
        <dgm:presLayoutVars>
          <dgm:hierBranch/>
        </dgm:presLayoutVars>
      </dgm:prSet>
      <dgm:spPr/>
    </dgm:pt>
    <dgm:pt modelId="{660A967E-537E-4090-A67D-524F6018459C}" type="pres">
      <dgm:prSet presAssocID="{F35C444F-ACA1-4D05-8254-E2AC3CA6D89C}" presName="rootComposite" presStyleCnt="0"/>
      <dgm:spPr/>
    </dgm:pt>
    <dgm:pt modelId="{89E00520-5C42-4FDC-960B-76C5845C3642}" type="pres">
      <dgm:prSet presAssocID="{F35C444F-ACA1-4D05-8254-E2AC3CA6D89C}" presName="rootText" presStyleLbl="node3" presStyleIdx="2" presStyleCnt="5" custScaleY="92087">
        <dgm:presLayoutVars>
          <dgm:chPref val="3"/>
        </dgm:presLayoutVars>
      </dgm:prSet>
      <dgm:spPr>
        <a:xfrm>
          <a:off x="4933975" y="2573134"/>
          <a:ext cx="1565857" cy="782928"/>
        </a:xfrm>
        <a:prstGeom prst="rect">
          <a:avLst/>
        </a:prstGeom>
      </dgm:spPr>
      <dgm:t>
        <a:bodyPr/>
        <a:lstStyle/>
        <a:p>
          <a:endParaRPr lang="en-US"/>
        </a:p>
      </dgm:t>
    </dgm:pt>
    <dgm:pt modelId="{CE6AE426-CE5E-4D31-AFC0-CFAB6B15DED5}" type="pres">
      <dgm:prSet presAssocID="{F35C444F-ACA1-4D05-8254-E2AC3CA6D89C}" presName="rootConnector" presStyleLbl="node3" presStyleIdx="2" presStyleCnt="5"/>
      <dgm:spPr/>
      <dgm:t>
        <a:bodyPr/>
        <a:lstStyle/>
        <a:p>
          <a:endParaRPr lang="en-US"/>
        </a:p>
      </dgm:t>
    </dgm:pt>
    <dgm:pt modelId="{54FF7A19-C1D1-4241-9E77-01F8117D2F3B}" type="pres">
      <dgm:prSet presAssocID="{F35C444F-ACA1-4D05-8254-E2AC3CA6D89C}" presName="hierChild4" presStyleCnt="0"/>
      <dgm:spPr/>
    </dgm:pt>
    <dgm:pt modelId="{598E6AA4-8B47-4FF1-B175-FD33A1E27E80}" type="pres">
      <dgm:prSet presAssocID="{6CF0D565-6938-440C-8364-2B7E7948AF14}" presName="Name35" presStyleLbl="parChTrans1D4" presStyleIdx="1" presStyleCnt="3"/>
      <dgm:spPr/>
      <dgm:t>
        <a:bodyPr/>
        <a:lstStyle/>
        <a:p>
          <a:endParaRPr lang="en-US"/>
        </a:p>
      </dgm:t>
    </dgm:pt>
    <dgm:pt modelId="{F7D41E8E-7361-4F16-B096-A6CE2FA28287}" type="pres">
      <dgm:prSet presAssocID="{4B31ECCD-26EA-4C22-AA9C-EDB9B7D9B93D}" presName="hierRoot2" presStyleCnt="0">
        <dgm:presLayoutVars>
          <dgm:hierBranch val="init"/>
        </dgm:presLayoutVars>
      </dgm:prSet>
      <dgm:spPr/>
    </dgm:pt>
    <dgm:pt modelId="{9BEB09CE-3A0D-4950-A1CE-0729F84A7D01}" type="pres">
      <dgm:prSet presAssocID="{4B31ECCD-26EA-4C22-AA9C-EDB9B7D9B93D}" presName="rootComposite" presStyleCnt="0"/>
      <dgm:spPr/>
    </dgm:pt>
    <dgm:pt modelId="{CCE84F1B-A746-46AB-B494-D6AA224EFE9B}" type="pres">
      <dgm:prSet presAssocID="{4B31ECCD-26EA-4C22-AA9C-EDB9B7D9B93D}" presName="rootText" presStyleLbl="node4" presStyleIdx="1" presStyleCnt="3" custScaleY="125238">
        <dgm:presLayoutVars>
          <dgm:chPref val="3"/>
        </dgm:presLayoutVars>
      </dgm:prSet>
      <dgm:spPr/>
      <dgm:t>
        <a:bodyPr/>
        <a:lstStyle/>
        <a:p>
          <a:endParaRPr lang="en-US"/>
        </a:p>
      </dgm:t>
    </dgm:pt>
    <dgm:pt modelId="{939430FC-9073-4B36-9120-783ACC3400D8}" type="pres">
      <dgm:prSet presAssocID="{4B31ECCD-26EA-4C22-AA9C-EDB9B7D9B93D}" presName="rootConnector" presStyleLbl="node4" presStyleIdx="1" presStyleCnt="3"/>
      <dgm:spPr/>
      <dgm:t>
        <a:bodyPr/>
        <a:lstStyle/>
        <a:p>
          <a:endParaRPr lang="en-US"/>
        </a:p>
      </dgm:t>
    </dgm:pt>
    <dgm:pt modelId="{16DFE751-44F7-4957-9FA7-32D34A7BE53B}" type="pres">
      <dgm:prSet presAssocID="{4B31ECCD-26EA-4C22-AA9C-EDB9B7D9B93D}" presName="hierChild4" presStyleCnt="0"/>
      <dgm:spPr/>
    </dgm:pt>
    <dgm:pt modelId="{B747BEF6-5B20-4CD7-9F37-3CCBBEA2B985}" type="pres">
      <dgm:prSet presAssocID="{4B31ECCD-26EA-4C22-AA9C-EDB9B7D9B93D}" presName="hierChild5" presStyleCnt="0"/>
      <dgm:spPr/>
    </dgm:pt>
    <dgm:pt modelId="{677BB101-C880-4345-9E2B-5BC78D1EAD9B}" type="pres">
      <dgm:prSet presAssocID="{F35C444F-ACA1-4D05-8254-E2AC3CA6D89C}" presName="hierChild5" presStyleCnt="0"/>
      <dgm:spPr/>
    </dgm:pt>
    <dgm:pt modelId="{1D1529B9-3E55-47CA-8D63-0C2610A02409}" type="pres">
      <dgm:prSet presAssocID="{D2B67E84-7FFD-4715-8DDE-9A9D8EFDAF0D}" presName="Name35" presStyleLbl="parChTrans1D3" presStyleIdx="3" presStyleCnt="5"/>
      <dgm:spPr/>
      <dgm:t>
        <a:bodyPr/>
        <a:lstStyle/>
        <a:p>
          <a:endParaRPr lang="en-US"/>
        </a:p>
      </dgm:t>
    </dgm:pt>
    <dgm:pt modelId="{6827C765-DD25-4704-BAE7-21ACEEFF7380}" type="pres">
      <dgm:prSet presAssocID="{5B6CE327-C40D-4982-A301-8F22BC1C29B5}" presName="hierRoot2" presStyleCnt="0">
        <dgm:presLayoutVars>
          <dgm:hierBranch/>
        </dgm:presLayoutVars>
      </dgm:prSet>
      <dgm:spPr/>
    </dgm:pt>
    <dgm:pt modelId="{6564B1DD-C9A9-4682-8F03-FCF23D62E362}" type="pres">
      <dgm:prSet presAssocID="{5B6CE327-C40D-4982-A301-8F22BC1C29B5}" presName="rootComposite" presStyleCnt="0"/>
      <dgm:spPr/>
    </dgm:pt>
    <dgm:pt modelId="{4AEEF4E1-6ED6-49BF-9C53-F25F5B01D38E}" type="pres">
      <dgm:prSet presAssocID="{5B6CE327-C40D-4982-A301-8F22BC1C29B5}" presName="rootText" presStyleLbl="node3" presStyleIdx="3" presStyleCnt="5" custScaleY="92087">
        <dgm:presLayoutVars>
          <dgm:chPref val="3"/>
        </dgm:presLayoutVars>
      </dgm:prSet>
      <dgm:spPr>
        <a:xfrm>
          <a:off x="7030066" y="3073954"/>
          <a:ext cx="1869839" cy="934919"/>
        </a:xfrm>
        <a:prstGeom prst="rect">
          <a:avLst/>
        </a:prstGeom>
      </dgm:spPr>
      <dgm:t>
        <a:bodyPr/>
        <a:lstStyle/>
        <a:p>
          <a:endParaRPr lang="en-US"/>
        </a:p>
      </dgm:t>
    </dgm:pt>
    <dgm:pt modelId="{B62E2521-94F6-456E-A284-A32AAC74BE07}" type="pres">
      <dgm:prSet presAssocID="{5B6CE327-C40D-4982-A301-8F22BC1C29B5}" presName="rootConnector" presStyleLbl="node3" presStyleIdx="3" presStyleCnt="5"/>
      <dgm:spPr/>
      <dgm:t>
        <a:bodyPr/>
        <a:lstStyle/>
        <a:p>
          <a:endParaRPr lang="en-US"/>
        </a:p>
      </dgm:t>
    </dgm:pt>
    <dgm:pt modelId="{FDEAD381-69B4-492A-A135-31FB1AE4E6D6}" type="pres">
      <dgm:prSet presAssocID="{5B6CE327-C40D-4982-A301-8F22BC1C29B5}" presName="hierChild4" presStyleCnt="0"/>
      <dgm:spPr/>
    </dgm:pt>
    <dgm:pt modelId="{D9563520-0917-46E1-8C83-AEABB8690E5E}" type="pres">
      <dgm:prSet presAssocID="{8BA3DD02-14B3-44F3-A228-4D1874CD317C}" presName="Name35" presStyleLbl="parChTrans1D4" presStyleIdx="2" presStyleCnt="3"/>
      <dgm:spPr/>
      <dgm:t>
        <a:bodyPr/>
        <a:lstStyle/>
        <a:p>
          <a:endParaRPr lang="en-US"/>
        </a:p>
      </dgm:t>
    </dgm:pt>
    <dgm:pt modelId="{885176EA-16CF-45DC-979B-AF8B3E020BBE}" type="pres">
      <dgm:prSet presAssocID="{C83D47A0-6D07-4C37-82BF-79C3E4B0DAF7}" presName="hierRoot2" presStyleCnt="0">
        <dgm:presLayoutVars>
          <dgm:hierBranch val="init"/>
        </dgm:presLayoutVars>
      </dgm:prSet>
      <dgm:spPr/>
    </dgm:pt>
    <dgm:pt modelId="{91A7520C-4740-4CA4-B08A-CC5EDC97E38A}" type="pres">
      <dgm:prSet presAssocID="{C83D47A0-6D07-4C37-82BF-79C3E4B0DAF7}" presName="rootComposite" presStyleCnt="0"/>
      <dgm:spPr/>
    </dgm:pt>
    <dgm:pt modelId="{C5EBEE8B-F032-4CA6-AA09-C2067E5DFB10}" type="pres">
      <dgm:prSet presAssocID="{C83D47A0-6D07-4C37-82BF-79C3E4B0DAF7}" presName="rootText" presStyleLbl="node4" presStyleIdx="2" presStyleCnt="3" custScaleY="125238">
        <dgm:presLayoutVars>
          <dgm:chPref val="3"/>
        </dgm:presLayoutVars>
      </dgm:prSet>
      <dgm:spPr/>
      <dgm:t>
        <a:bodyPr/>
        <a:lstStyle/>
        <a:p>
          <a:endParaRPr lang="en-US"/>
        </a:p>
      </dgm:t>
    </dgm:pt>
    <dgm:pt modelId="{C7949E84-2BFC-4238-BC58-6E2B8E0A1C9F}" type="pres">
      <dgm:prSet presAssocID="{C83D47A0-6D07-4C37-82BF-79C3E4B0DAF7}" presName="rootConnector" presStyleLbl="node4" presStyleIdx="2" presStyleCnt="3"/>
      <dgm:spPr/>
      <dgm:t>
        <a:bodyPr/>
        <a:lstStyle/>
        <a:p>
          <a:endParaRPr lang="en-US"/>
        </a:p>
      </dgm:t>
    </dgm:pt>
    <dgm:pt modelId="{6DAE1C29-7EDC-4137-89DD-F408ACE32700}" type="pres">
      <dgm:prSet presAssocID="{C83D47A0-6D07-4C37-82BF-79C3E4B0DAF7}" presName="hierChild4" presStyleCnt="0"/>
      <dgm:spPr/>
    </dgm:pt>
    <dgm:pt modelId="{38951435-CD25-45DE-BA4C-B3861AC55C4F}" type="pres">
      <dgm:prSet presAssocID="{C83D47A0-6D07-4C37-82BF-79C3E4B0DAF7}" presName="hierChild5" presStyleCnt="0"/>
      <dgm:spPr/>
    </dgm:pt>
    <dgm:pt modelId="{C02F888D-8A22-4768-9839-7D3C79CA2B43}" type="pres">
      <dgm:prSet presAssocID="{5B6CE327-C40D-4982-A301-8F22BC1C29B5}" presName="hierChild5" presStyleCnt="0"/>
      <dgm:spPr/>
    </dgm:pt>
    <dgm:pt modelId="{D292D2D1-DE3D-4B65-B1D9-339987BC2FF4}" type="pres">
      <dgm:prSet presAssocID="{CE39C83D-284D-47D4-ABC8-6EAFFAD5C330}" presName="hierChild5" presStyleCnt="0"/>
      <dgm:spPr/>
    </dgm:pt>
    <dgm:pt modelId="{3A3C0123-220A-4CEA-A2F8-5156F6E1B83C}" type="pres">
      <dgm:prSet presAssocID="{F697FAAA-4215-45B3-BB04-88BB0AAF5E62}" presName="Name37" presStyleLbl="parChTrans1D2" presStyleIdx="2" presStyleCnt="3"/>
      <dgm:spPr/>
      <dgm:t>
        <a:bodyPr/>
        <a:lstStyle/>
        <a:p>
          <a:endParaRPr lang="en-US"/>
        </a:p>
      </dgm:t>
    </dgm:pt>
    <dgm:pt modelId="{5B1BCDD5-44CB-4BC1-9279-CE39925429DB}" type="pres">
      <dgm:prSet presAssocID="{89EA6FC7-69EC-4865-8EDE-97091EEB3D25}" presName="hierRoot2" presStyleCnt="0">
        <dgm:presLayoutVars>
          <dgm:hierBranch/>
        </dgm:presLayoutVars>
      </dgm:prSet>
      <dgm:spPr/>
    </dgm:pt>
    <dgm:pt modelId="{AF39436A-5EC8-43BA-847A-359E31AE5FB3}" type="pres">
      <dgm:prSet presAssocID="{89EA6FC7-69EC-4865-8EDE-97091EEB3D25}" presName="rootComposite" presStyleCnt="0"/>
      <dgm:spPr/>
    </dgm:pt>
    <dgm:pt modelId="{1F3A2B84-99B4-45D8-B5BA-8F2C050A7FC5}" type="pres">
      <dgm:prSet presAssocID="{89EA6FC7-69EC-4865-8EDE-97091EEB3D25}" presName="rootText" presStyleLbl="node2" presStyleIdx="2" presStyleCnt="3" custScaleX="107817" custScaleY="127310">
        <dgm:presLayoutVars>
          <dgm:chPref val="3"/>
        </dgm:presLayoutVars>
      </dgm:prSet>
      <dgm:spPr/>
      <dgm:t>
        <a:bodyPr/>
        <a:lstStyle/>
        <a:p>
          <a:endParaRPr lang="en-US"/>
        </a:p>
      </dgm:t>
    </dgm:pt>
    <dgm:pt modelId="{394C5BDB-74B5-46C1-AE03-737AB8003781}" type="pres">
      <dgm:prSet presAssocID="{89EA6FC7-69EC-4865-8EDE-97091EEB3D25}" presName="rootConnector" presStyleLbl="node2" presStyleIdx="2" presStyleCnt="3"/>
      <dgm:spPr/>
      <dgm:t>
        <a:bodyPr/>
        <a:lstStyle/>
        <a:p>
          <a:endParaRPr lang="en-US"/>
        </a:p>
      </dgm:t>
    </dgm:pt>
    <dgm:pt modelId="{3EF7008D-7A6D-4525-8368-5CA67D4CDBC0}" type="pres">
      <dgm:prSet presAssocID="{89EA6FC7-69EC-4865-8EDE-97091EEB3D25}" presName="hierChild4" presStyleCnt="0"/>
      <dgm:spPr/>
    </dgm:pt>
    <dgm:pt modelId="{D244D9A1-6248-43F7-935B-42FF2596D05A}" type="pres">
      <dgm:prSet presAssocID="{0406C07C-E376-4739-8AAE-3AA13AFA3F9D}" presName="Name35" presStyleLbl="parChTrans1D3" presStyleIdx="4" presStyleCnt="5"/>
      <dgm:spPr/>
      <dgm:t>
        <a:bodyPr/>
        <a:lstStyle/>
        <a:p>
          <a:endParaRPr lang="en-US"/>
        </a:p>
      </dgm:t>
    </dgm:pt>
    <dgm:pt modelId="{6957E242-30FE-4109-AE49-4EDA9C8610D4}" type="pres">
      <dgm:prSet presAssocID="{6A3F3FD8-029C-4B41-8493-C6A1379A6749}" presName="hierRoot2" presStyleCnt="0">
        <dgm:presLayoutVars>
          <dgm:hierBranch val="init"/>
        </dgm:presLayoutVars>
      </dgm:prSet>
      <dgm:spPr/>
    </dgm:pt>
    <dgm:pt modelId="{B31A07EA-665B-49BB-86A7-8F155D4180CF}" type="pres">
      <dgm:prSet presAssocID="{6A3F3FD8-029C-4B41-8493-C6A1379A6749}" presName="rootComposite" presStyleCnt="0"/>
      <dgm:spPr/>
    </dgm:pt>
    <dgm:pt modelId="{28E78C9E-462D-48B2-93BF-812DE84E447E}" type="pres">
      <dgm:prSet presAssocID="{6A3F3FD8-029C-4B41-8493-C6A1379A6749}" presName="rootText" presStyleLbl="node3" presStyleIdx="4" presStyleCnt="5" custScaleX="100050" custScaleY="224692">
        <dgm:presLayoutVars>
          <dgm:chPref val="3"/>
        </dgm:presLayoutVars>
      </dgm:prSet>
      <dgm:spPr/>
      <dgm:t>
        <a:bodyPr/>
        <a:lstStyle/>
        <a:p>
          <a:endParaRPr lang="en-US"/>
        </a:p>
      </dgm:t>
    </dgm:pt>
    <dgm:pt modelId="{CE20AB1C-6924-44B6-B691-21232D4BF02C}" type="pres">
      <dgm:prSet presAssocID="{6A3F3FD8-029C-4B41-8493-C6A1379A6749}" presName="rootConnector" presStyleLbl="node3" presStyleIdx="4" presStyleCnt="5"/>
      <dgm:spPr/>
      <dgm:t>
        <a:bodyPr/>
        <a:lstStyle/>
        <a:p>
          <a:endParaRPr lang="en-US"/>
        </a:p>
      </dgm:t>
    </dgm:pt>
    <dgm:pt modelId="{456F3683-9D55-4DFF-8D49-716E95926629}" type="pres">
      <dgm:prSet presAssocID="{6A3F3FD8-029C-4B41-8493-C6A1379A6749}" presName="hierChild4" presStyleCnt="0"/>
      <dgm:spPr/>
    </dgm:pt>
    <dgm:pt modelId="{CBA1BF11-C974-445C-AEDE-7D2247B58854}" type="pres">
      <dgm:prSet presAssocID="{6A3F3FD8-029C-4B41-8493-C6A1379A6749}" presName="hierChild5" presStyleCnt="0"/>
      <dgm:spPr/>
    </dgm:pt>
    <dgm:pt modelId="{B286AB83-7728-40B6-B86C-AD2D7E9FC7A5}" type="pres">
      <dgm:prSet presAssocID="{89EA6FC7-69EC-4865-8EDE-97091EEB3D25}" presName="hierChild5" presStyleCnt="0"/>
      <dgm:spPr/>
    </dgm:pt>
    <dgm:pt modelId="{4F70133E-01E8-4BA4-816D-6FEE5BACFFE5}" type="pres">
      <dgm:prSet presAssocID="{8E0960BF-A7CD-4FC3-9C23-4B853CC735B4}" presName="hierChild3" presStyleCnt="0"/>
      <dgm:spPr/>
    </dgm:pt>
  </dgm:ptLst>
  <dgm:cxnLst>
    <dgm:cxn modelId="{B09460EB-C82C-4D42-A2D2-16C28A11B410}" srcId="{CE39C83D-284D-47D4-ABC8-6EAFFAD5C330}" destId="{F35C444F-ACA1-4D05-8254-E2AC3CA6D89C}" srcOrd="1" destOrd="0" parTransId="{F35130CA-4A72-40F5-BF29-75F233F57D8F}" sibTransId="{E4693E0A-A0DF-4BF6-AF25-66FAB8B7B720}"/>
    <dgm:cxn modelId="{27F64FF5-259E-45A5-914D-68A9ED898F5F}" type="presOf" srcId="{B9F43057-89BA-4C67-9290-5A5A6E658BE0}" destId="{88A8D9C4-2B20-4316-81CB-2D4F446BF21F}" srcOrd="0" destOrd="0" presId="urn:microsoft.com/office/officeart/2005/8/layout/orgChart1"/>
    <dgm:cxn modelId="{EB21D0AF-CB81-477E-82C8-CB49D60DD6F5}" srcId="{8E0960BF-A7CD-4FC3-9C23-4B853CC735B4}" destId="{CE39C83D-284D-47D4-ABC8-6EAFFAD5C330}" srcOrd="1" destOrd="0" parTransId="{E6864A42-2A81-4A91-BDF3-EBC41A30A7EC}" sibTransId="{04FBA0C1-0978-494B-A763-672CDBB3EC41}"/>
    <dgm:cxn modelId="{FD9FE9A6-8108-4A72-988F-09AD607338EA}" type="presOf" srcId="{43E34774-A695-46BD-BC1E-A9402B77F2C1}" destId="{31868B6F-DEF0-4F97-844E-25DC2CE68C3D}" srcOrd="0" destOrd="0" presId="urn:microsoft.com/office/officeart/2005/8/layout/orgChart1"/>
    <dgm:cxn modelId="{C122AB30-7367-42B2-83ED-425E20862BCA}" type="presOf" srcId="{BE3441CE-8CA2-4F0F-8D26-E4868B866E0D}" destId="{475017F8-9513-4469-B521-72A48DD6095E}" srcOrd="0" destOrd="0" presId="urn:microsoft.com/office/officeart/2005/8/layout/orgChart1"/>
    <dgm:cxn modelId="{3C9554BE-D376-411F-B311-B313DCDFF2E0}" srcId="{89EA6FC7-69EC-4865-8EDE-97091EEB3D25}" destId="{6A3F3FD8-029C-4B41-8493-C6A1379A6749}" srcOrd="0" destOrd="0" parTransId="{0406C07C-E376-4739-8AAE-3AA13AFA3F9D}" sibTransId="{AE1459AF-2B8E-4857-B39C-E9C1346381E9}"/>
    <dgm:cxn modelId="{5EF78ED1-636D-4B9D-BD92-BEFFBB8200A0}" srcId="{CE39C83D-284D-47D4-ABC8-6EAFFAD5C330}" destId="{5B6CE327-C40D-4982-A301-8F22BC1C29B5}" srcOrd="2" destOrd="0" parTransId="{D2B67E84-7FFD-4715-8DDE-9A9D8EFDAF0D}" sibTransId="{F5BDB66D-8036-45E2-BDEA-513D1331C4C8}"/>
    <dgm:cxn modelId="{8D4969A1-D152-47FF-8E7F-FF8E5BDC15AB}" type="presOf" srcId="{ED342CE8-083C-46DA-9683-4424E2FF4142}" destId="{38A3DB4B-BD83-4645-AE46-0D7312BA8596}" srcOrd="0" destOrd="0" presId="urn:microsoft.com/office/officeart/2005/8/layout/orgChart1"/>
    <dgm:cxn modelId="{90D1CA67-52F4-4781-896A-C10A244D2FB9}" type="presOf" srcId="{97877996-386B-4C72-9157-A44ED1C47B49}" destId="{5CBD7E18-1A9C-45B8-AC97-B813C1B2E45A}" srcOrd="0" destOrd="0" presId="urn:microsoft.com/office/officeart/2005/8/layout/orgChart1"/>
    <dgm:cxn modelId="{5893247C-04BF-4238-9D0F-3DA6979DD697}" type="presOf" srcId="{DCBD9D5E-E2B1-4014-8349-918316C2F557}" destId="{9355BA42-7B2B-4DA7-8299-27A37887BF4C}" srcOrd="0" destOrd="0" presId="urn:microsoft.com/office/officeart/2005/8/layout/orgChart1"/>
    <dgm:cxn modelId="{3E2F76C4-29CF-4C56-9306-B9F1AD40F621}" type="presOf" srcId="{D2B67E84-7FFD-4715-8DDE-9A9D8EFDAF0D}" destId="{1D1529B9-3E55-47CA-8D63-0C2610A02409}" srcOrd="0" destOrd="0" presId="urn:microsoft.com/office/officeart/2005/8/layout/orgChart1"/>
    <dgm:cxn modelId="{724E3B5B-F6A7-429A-841B-7DF22DAC62A7}" srcId="{66B4D2A6-A0B1-43E3-AD57-E75773852E2D}" destId="{8E0960BF-A7CD-4FC3-9C23-4B853CC735B4}" srcOrd="0" destOrd="0" parTransId="{35E02BB7-EBBA-4BB2-B3C5-C4174573491E}" sibTransId="{5A854EE3-8F12-46FA-B71E-6EC61E13B34A}"/>
    <dgm:cxn modelId="{748A64E6-5FBC-4B6B-B4BF-165D5B97D49F}" type="presOf" srcId="{89EA6FC7-69EC-4865-8EDE-97091EEB3D25}" destId="{1F3A2B84-99B4-45D8-B5BA-8F2C050A7FC5}" srcOrd="0" destOrd="0" presId="urn:microsoft.com/office/officeart/2005/8/layout/orgChart1"/>
    <dgm:cxn modelId="{C28B1DD7-6534-439A-831C-27B5B5B2FB81}" type="presOf" srcId="{8E0960BF-A7CD-4FC3-9C23-4B853CC735B4}" destId="{786AE27F-63C6-4C91-97D5-D59FA9881DF9}" srcOrd="0" destOrd="0" presId="urn:microsoft.com/office/officeart/2005/8/layout/orgChart1"/>
    <dgm:cxn modelId="{71639B10-21C1-4A14-BD04-B48F205D2C4A}" type="presOf" srcId="{CE39C83D-284D-47D4-ABC8-6EAFFAD5C330}" destId="{CF5F5587-F96E-4D1A-A144-EA52635BBF91}" srcOrd="0" destOrd="0" presId="urn:microsoft.com/office/officeart/2005/8/layout/orgChart1"/>
    <dgm:cxn modelId="{0B91E45A-1DBB-4FDB-8482-A2722EE64F29}" type="presOf" srcId="{4B31ECCD-26EA-4C22-AA9C-EDB9B7D9B93D}" destId="{CCE84F1B-A746-46AB-B494-D6AA224EFE9B}" srcOrd="0" destOrd="0" presId="urn:microsoft.com/office/officeart/2005/8/layout/orgChart1"/>
    <dgm:cxn modelId="{CB8D00B2-1135-42BB-9532-E72B5F2E9318}" type="presOf" srcId="{F35130CA-4A72-40F5-BF29-75F233F57D8F}" destId="{A53BB66D-BF39-41F6-B8A7-5237A7722249}" srcOrd="0" destOrd="0" presId="urn:microsoft.com/office/officeart/2005/8/layout/orgChart1"/>
    <dgm:cxn modelId="{2528A01C-D15A-453E-966E-62D47FF0414A}" type="presOf" srcId="{ED342CE8-083C-46DA-9683-4424E2FF4142}" destId="{F6211117-C3AC-46DE-A641-35BBE0E4CE2F}" srcOrd="1" destOrd="0" presId="urn:microsoft.com/office/officeart/2005/8/layout/orgChart1"/>
    <dgm:cxn modelId="{3F823781-C697-46A0-A893-CC7CA5949072}" srcId="{F35C444F-ACA1-4D05-8254-E2AC3CA6D89C}" destId="{4B31ECCD-26EA-4C22-AA9C-EDB9B7D9B93D}" srcOrd="0" destOrd="0" parTransId="{6CF0D565-6938-440C-8364-2B7E7948AF14}" sibTransId="{368281A7-3210-4182-8CD7-3F27570980B6}"/>
    <dgm:cxn modelId="{4FFAB799-B7B7-4B57-81C9-36668310CBE3}" type="presOf" srcId="{66B4D2A6-A0B1-43E3-AD57-E75773852E2D}" destId="{D941EFF4-6ED0-40AA-AEE2-8D4E7249DE01}" srcOrd="0" destOrd="0" presId="urn:microsoft.com/office/officeart/2005/8/layout/orgChart1"/>
    <dgm:cxn modelId="{6010A9BA-0FC7-4985-924C-8396E713E9C1}" type="presOf" srcId="{F35C444F-ACA1-4D05-8254-E2AC3CA6D89C}" destId="{CE6AE426-CE5E-4D31-AFC0-CFAB6B15DED5}" srcOrd="1" destOrd="0" presId="urn:microsoft.com/office/officeart/2005/8/layout/orgChart1"/>
    <dgm:cxn modelId="{CD445B1F-F9E3-4065-A5C4-FFE98C92890A}" type="presOf" srcId="{8BA3DD02-14B3-44F3-A228-4D1874CD317C}" destId="{D9563520-0917-46E1-8C83-AEABB8690E5E}" srcOrd="0" destOrd="0" presId="urn:microsoft.com/office/officeart/2005/8/layout/orgChart1"/>
    <dgm:cxn modelId="{CB016D38-D9C6-47EC-90E7-17E49413B648}" type="presOf" srcId="{0406C07C-E376-4739-8AAE-3AA13AFA3F9D}" destId="{D244D9A1-6248-43F7-935B-42FF2596D05A}" srcOrd="0" destOrd="0" presId="urn:microsoft.com/office/officeart/2005/8/layout/orgChart1"/>
    <dgm:cxn modelId="{FA295B9E-0756-49CE-B260-51085E32E3DD}" type="presOf" srcId="{5465A2D4-F9D9-4B4E-BB01-B04750E5E7D4}" destId="{246C6FE5-ECF2-427F-981F-94E8F84E7594}" srcOrd="0" destOrd="0" presId="urn:microsoft.com/office/officeart/2005/8/layout/orgChart1"/>
    <dgm:cxn modelId="{75BB3F56-48D3-4953-8509-1BEF5ACF6A4E}" type="presOf" srcId="{4B31ECCD-26EA-4C22-AA9C-EDB9B7D9B93D}" destId="{939430FC-9073-4B36-9120-783ACC3400D8}" srcOrd="1" destOrd="0" presId="urn:microsoft.com/office/officeart/2005/8/layout/orgChart1"/>
    <dgm:cxn modelId="{4AAFA8E5-5CAA-4D6F-A596-0E6DE7C7C038}" type="presOf" srcId="{C83D47A0-6D07-4C37-82BF-79C3E4B0DAF7}" destId="{C7949E84-2BFC-4238-BC58-6E2B8E0A1C9F}" srcOrd="1" destOrd="0" presId="urn:microsoft.com/office/officeart/2005/8/layout/orgChart1"/>
    <dgm:cxn modelId="{FE51C2CF-43C8-43CA-99E6-5EBF3CB3573C}" srcId="{8E0960BF-A7CD-4FC3-9C23-4B853CC735B4}" destId="{ED342CE8-083C-46DA-9683-4424E2FF4142}" srcOrd="0" destOrd="0" parTransId="{B9F43057-89BA-4C67-9290-5A5A6E658BE0}" sibTransId="{0E9662EC-815F-4CE3-8F19-376C10EB7496}"/>
    <dgm:cxn modelId="{7A415AE0-E7AB-488B-8489-3A91EEB0D71C}" type="presOf" srcId="{89EA6FC7-69EC-4865-8EDE-97091EEB3D25}" destId="{394C5BDB-74B5-46C1-AE03-737AB8003781}" srcOrd="1" destOrd="0" presId="urn:microsoft.com/office/officeart/2005/8/layout/orgChart1"/>
    <dgm:cxn modelId="{A79F2D8F-A1F7-4E91-9E31-F09D2089BBC7}" type="presOf" srcId="{CE39C83D-284D-47D4-ABC8-6EAFFAD5C330}" destId="{EB5B3DAB-F9CD-4F85-8CA9-E72799850527}" srcOrd="1" destOrd="0" presId="urn:microsoft.com/office/officeart/2005/8/layout/orgChart1"/>
    <dgm:cxn modelId="{1400BADA-3458-4933-A835-CD678EF8C99F}" type="presOf" srcId="{6A3F3FD8-029C-4B41-8493-C6A1379A6749}" destId="{CE20AB1C-6924-44B6-B691-21232D4BF02C}" srcOrd="1" destOrd="0" presId="urn:microsoft.com/office/officeart/2005/8/layout/orgChart1"/>
    <dgm:cxn modelId="{A21CF398-F136-4C88-905D-B08977895169}" type="presOf" srcId="{DCBD9D5E-E2B1-4014-8349-918316C2F557}" destId="{42052F59-E18D-4127-A492-A7D7E3EDDDED}" srcOrd="1" destOrd="0" presId="urn:microsoft.com/office/officeart/2005/8/layout/orgChart1"/>
    <dgm:cxn modelId="{827C8AC0-D8AC-4307-A8EC-497DBB67075A}" type="presOf" srcId="{5B6CE327-C40D-4982-A301-8F22BC1C29B5}" destId="{4AEEF4E1-6ED6-49BF-9C53-F25F5B01D38E}" srcOrd="0" destOrd="0" presId="urn:microsoft.com/office/officeart/2005/8/layout/orgChart1"/>
    <dgm:cxn modelId="{362A3229-6FC0-4719-B97C-681CFF48912A}" srcId="{5B6CE327-C40D-4982-A301-8F22BC1C29B5}" destId="{C83D47A0-6D07-4C37-82BF-79C3E4B0DAF7}" srcOrd="0" destOrd="0" parTransId="{8BA3DD02-14B3-44F3-A228-4D1874CD317C}" sibTransId="{DC390E95-820A-4E48-8238-D53FACBC24B5}"/>
    <dgm:cxn modelId="{ED63DED7-F0DA-41D7-8E70-F7A0D464FE67}" srcId="{ED342CE8-083C-46DA-9683-4424E2FF4142}" destId="{BE3441CE-8CA2-4F0F-8D26-E4868B866E0D}" srcOrd="0" destOrd="0" parTransId="{97877996-386B-4C72-9157-A44ED1C47B49}" sibTransId="{1A1A835E-C300-49D4-95C0-AE4B12746B72}"/>
    <dgm:cxn modelId="{E36BE1AD-ABDA-475E-A5CA-9EB79624AA74}" type="presOf" srcId="{E6864A42-2A81-4A91-BDF3-EBC41A30A7EC}" destId="{DB906937-3BCF-4CB2-B432-3295231ED824}" srcOrd="0" destOrd="0" presId="urn:microsoft.com/office/officeart/2005/8/layout/orgChart1"/>
    <dgm:cxn modelId="{5119BC9B-3773-4BAB-89A9-0A417C76CFEB}" srcId="{8E0960BF-A7CD-4FC3-9C23-4B853CC735B4}" destId="{89EA6FC7-69EC-4865-8EDE-97091EEB3D25}" srcOrd="2" destOrd="0" parTransId="{F697FAAA-4215-45B3-BB04-88BB0AAF5E62}" sibTransId="{B6316658-C59A-43AD-A334-17277A974A70}"/>
    <dgm:cxn modelId="{5A0FCB23-BCCE-4D72-9082-37D01FB9DE8D}" type="presOf" srcId="{5465A2D4-F9D9-4B4E-BB01-B04750E5E7D4}" destId="{361BBC73-3C84-43E0-889B-0CFA5299B204}" srcOrd="1" destOrd="0" presId="urn:microsoft.com/office/officeart/2005/8/layout/orgChart1"/>
    <dgm:cxn modelId="{8B2E4B6B-46CF-4920-A5CE-20D43750AAD5}" type="presOf" srcId="{F35C444F-ACA1-4D05-8254-E2AC3CA6D89C}" destId="{89E00520-5C42-4FDC-960B-76C5845C3642}" srcOrd="0" destOrd="0" presId="urn:microsoft.com/office/officeart/2005/8/layout/orgChart1"/>
    <dgm:cxn modelId="{085BED65-8400-4511-9B0B-95D71DFB6619}" type="presOf" srcId="{6A3F3FD8-029C-4B41-8493-C6A1379A6749}" destId="{28E78C9E-462D-48B2-93BF-812DE84E447E}" srcOrd="0" destOrd="0" presId="urn:microsoft.com/office/officeart/2005/8/layout/orgChart1"/>
    <dgm:cxn modelId="{2EC06893-1CF1-4D69-81D7-CD6B55F4AED0}" type="presOf" srcId="{5B6CE327-C40D-4982-A301-8F22BC1C29B5}" destId="{B62E2521-94F6-456E-A284-A32AAC74BE07}" srcOrd="1" destOrd="0" presId="urn:microsoft.com/office/officeart/2005/8/layout/orgChart1"/>
    <dgm:cxn modelId="{7DD697B1-150C-4E7D-99DF-FD2D76295AFE}" srcId="{CE39C83D-284D-47D4-ABC8-6EAFFAD5C330}" destId="{DCBD9D5E-E2B1-4014-8349-918316C2F557}" srcOrd="0" destOrd="0" parTransId="{4053079D-DDC7-49F8-92B5-FC8EA024CB37}" sibTransId="{A9B5E9EC-A014-4DE6-96F5-4E5CC829C30E}"/>
    <dgm:cxn modelId="{E56D15CE-71FD-4F02-AF7A-4DE76392BE7E}" type="presOf" srcId="{C83D47A0-6D07-4C37-82BF-79C3E4B0DAF7}" destId="{C5EBEE8B-F032-4CA6-AA09-C2067E5DFB10}" srcOrd="0" destOrd="0" presId="urn:microsoft.com/office/officeart/2005/8/layout/orgChart1"/>
    <dgm:cxn modelId="{0BC985DB-EB98-4ECB-907E-4C98DBFEA83A}" type="presOf" srcId="{F697FAAA-4215-45B3-BB04-88BB0AAF5E62}" destId="{3A3C0123-220A-4CEA-A2F8-5156F6E1B83C}" srcOrd="0" destOrd="0" presId="urn:microsoft.com/office/officeart/2005/8/layout/orgChart1"/>
    <dgm:cxn modelId="{5BF03B18-2B1B-4F1A-BA15-E3B36569166A}" type="presOf" srcId="{4053079D-DDC7-49F8-92B5-FC8EA024CB37}" destId="{D435565C-86A6-484B-83AF-D195FE4E63BC}" srcOrd="0" destOrd="0" presId="urn:microsoft.com/office/officeart/2005/8/layout/orgChart1"/>
    <dgm:cxn modelId="{1F76D809-3720-406D-A28E-E13C6B6D635E}" type="presOf" srcId="{8E0960BF-A7CD-4FC3-9C23-4B853CC735B4}" destId="{7096C607-F071-44C4-B336-F9503AAA092E}" srcOrd="1" destOrd="0" presId="urn:microsoft.com/office/officeart/2005/8/layout/orgChart1"/>
    <dgm:cxn modelId="{871F6C6B-131E-475B-8633-0A98DD733FA9}" srcId="{DCBD9D5E-E2B1-4014-8349-918316C2F557}" destId="{5465A2D4-F9D9-4B4E-BB01-B04750E5E7D4}" srcOrd="0" destOrd="0" parTransId="{43E34774-A695-46BD-BC1E-A9402B77F2C1}" sibTransId="{88ACDADB-F3D4-4A11-97F5-F129F172EB85}"/>
    <dgm:cxn modelId="{68CCE9F5-B39B-4B09-8175-6A56A3E2A5A7}" type="presOf" srcId="{BE3441CE-8CA2-4F0F-8D26-E4868B866E0D}" destId="{669A8E9B-D98C-40D1-831D-A428BBB7110D}" srcOrd="1" destOrd="0" presId="urn:microsoft.com/office/officeart/2005/8/layout/orgChart1"/>
    <dgm:cxn modelId="{9C1A291B-2D51-43D1-BEBE-4BC4D07F8405}" type="presOf" srcId="{6CF0D565-6938-440C-8364-2B7E7948AF14}" destId="{598E6AA4-8B47-4FF1-B175-FD33A1E27E80}" srcOrd="0" destOrd="0" presId="urn:microsoft.com/office/officeart/2005/8/layout/orgChart1"/>
    <dgm:cxn modelId="{F237CA71-DC63-49CF-8B53-3FC71F23C46C}" type="presParOf" srcId="{D941EFF4-6ED0-40AA-AEE2-8D4E7249DE01}" destId="{7A70B0AB-1ABA-48FA-A420-6D1B121D8528}" srcOrd="0" destOrd="0" presId="urn:microsoft.com/office/officeart/2005/8/layout/orgChart1"/>
    <dgm:cxn modelId="{94A0DB5F-CBB5-41EC-A355-BA9F6B2536D2}" type="presParOf" srcId="{7A70B0AB-1ABA-48FA-A420-6D1B121D8528}" destId="{5544AD16-73F2-4ED9-86D2-2D93CB76A00C}" srcOrd="0" destOrd="0" presId="urn:microsoft.com/office/officeart/2005/8/layout/orgChart1"/>
    <dgm:cxn modelId="{B1C3BA47-8D1B-4E2D-863D-1C80C1ED4024}" type="presParOf" srcId="{5544AD16-73F2-4ED9-86D2-2D93CB76A00C}" destId="{786AE27F-63C6-4C91-97D5-D59FA9881DF9}" srcOrd="0" destOrd="0" presId="urn:microsoft.com/office/officeart/2005/8/layout/orgChart1"/>
    <dgm:cxn modelId="{8901D5D5-5522-42F1-BEC7-8DAEAD447672}" type="presParOf" srcId="{5544AD16-73F2-4ED9-86D2-2D93CB76A00C}" destId="{7096C607-F071-44C4-B336-F9503AAA092E}" srcOrd="1" destOrd="0" presId="urn:microsoft.com/office/officeart/2005/8/layout/orgChart1"/>
    <dgm:cxn modelId="{6573A26F-041D-41AB-BB69-89B513511150}" type="presParOf" srcId="{7A70B0AB-1ABA-48FA-A420-6D1B121D8528}" destId="{BE826AD3-3C0C-42EC-83B7-B772A4115542}" srcOrd="1" destOrd="0" presId="urn:microsoft.com/office/officeart/2005/8/layout/orgChart1"/>
    <dgm:cxn modelId="{5AFD5C8D-6DF8-403C-B5E9-1B47F69CABB6}" type="presParOf" srcId="{BE826AD3-3C0C-42EC-83B7-B772A4115542}" destId="{88A8D9C4-2B20-4316-81CB-2D4F446BF21F}" srcOrd="0" destOrd="0" presId="urn:microsoft.com/office/officeart/2005/8/layout/orgChart1"/>
    <dgm:cxn modelId="{93DE12B8-CF3C-4494-828F-0AE6B4EB1474}" type="presParOf" srcId="{BE826AD3-3C0C-42EC-83B7-B772A4115542}" destId="{67CB092D-3875-4ABF-9B94-51A1C6A8ED27}" srcOrd="1" destOrd="0" presId="urn:microsoft.com/office/officeart/2005/8/layout/orgChart1"/>
    <dgm:cxn modelId="{55B82AF7-9017-43E5-95A8-137D85E05204}" type="presParOf" srcId="{67CB092D-3875-4ABF-9B94-51A1C6A8ED27}" destId="{5E01FA90-85E1-4E05-A6BF-CE943C42E771}" srcOrd="0" destOrd="0" presId="urn:microsoft.com/office/officeart/2005/8/layout/orgChart1"/>
    <dgm:cxn modelId="{5A4FE8CD-0101-4165-B965-DD2D238D0C47}" type="presParOf" srcId="{5E01FA90-85E1-4E05-A6BF-CE943C42E771}" destId="{38A3DB4B-BD83-4645-AE46-0D7312BA8596}" srcOrd="0" destOrd="0" presId="urn:microsoft.com/office/officeart/2005/8/layout/orgChart1"/>
    <dgm:cxn modelId="{D92C3999-D171-488F-8807-A4958984932E}" type="presParOf" srcId="{5E01FA90-85E1-4E05-A6BF-CE943C42E771}" destId="{F6211117-C3AC-46DE-A641-35BBE0E4CE2F}" srcOrd="1" destOrd="0" presId="urn:microsoft.com/office/officeart/2005/8/layout/orgChart1"/>
    <dgm:cxn modelId="{196BD544-F36F-404E-AD0B-5DEAE519CC3E}" type="presParOf" srcId="{67CB092D-3875-4ABF-9B94-51A1C6A8ED27}" destId="{B57D8880-3837-4BA3-9F48-064ED734683E}" srcOrd="1" destOrd="0" presId="urn:microsoft.com/office/officeart/2005/8/layout/orgChart1"/>
    <dgm:cxn modelId="{D076A2EC-456D-4F24-993E-72A5229CF7AC}" type="presParOf" srcId="{B57D8880-3837-4BA3-9F48-064ED734683E}" destId="{5CBD7E18-1A9C-45B8-AC97-B813C1B2E45A}" srcOrd="0" destOrd="0" presId="urn:microsoft.com/office/officeart/2005/8/layout/orgChart1"/>
    <dgm:cxn modelId="{7DD6B30F-0510-458C-B21F-13C4D19B42A3}" type="presParOf" srcId="{B57D8880-3837-4BA3-9F48-064ED734683E}" destId="{AD65463E-9E50-45D0-9315-3729937358CC}" srcOrd="1" destOrd="0" presId="urn:microsoft.com/office/officeart/2005/8/layout/orgChart1"/>
    <dgm:cxn modelId="{82B4E785-0058-4BC1-8874-2F58CEB1FB27}" type="presParOf" srcId="{AD65463E-9E50-45D0-9315-3729937358CC}" destId="{7FE68E87-259D-407B-8A8F-BE838583335E}" srcOrd="0" destOrd="0" presId="urn:microsoft.com/office/officeart/2005/8/layout/orgChart1"/>
    <dgm:cxn modelId="{2A0B4747-EED7-4DCF-B09F-2ECAD2F4E4B1}" type="presParOf" srcId="{7FE68E87-259D-407B-8A8F-BE838583335E}" destId="{475017F8-9513-4469-B521-72A48DD6095E}" srcOrd="0" destOrd="0" presId="urn:microsoft.com/office/officeart/2005/8/layout/orgChart1"/>
    <dgm:cxn modelId="{254C6930-A3C5-45A1-AC48-6F88B207E6A7}" type="presParOf" srcId="{7FE68E87-259D-407B-8A8F-BE838583335E}" destId="{669A8E9B-D98C-40D1-831D-A428BBB7110D}" srcOrd="1" destOrd="0" presId="urn:microsoft.com/office/officeart/2005/8/layout/orgChart1"/>
    <dgm:cxn modelId="{7C5917BB-CCF3-445D-89FD-7BC106ADB5E0}" type="presParOf" srcId="{AD65463E-9E50-45D0-9315-3729937358CC}" destId="{C93E8E09-7E93-4259-BF9D-6E7F1F132E1E}" srcOrd="1" destOrd="0" presId="urn:microsoft.com/office/officeart/2005/8/layout/orgChart1"/>
    <dgm:cxn modelId="{6B2BA93C-E8DD-4E6A-9989-0BB13083374C}" type="presParOf" srcId="{AD65463E-9E50-45D0-9315-3729937358CC}" destId="{6A525F10-6664-4516-9801-C6CB4D1F2BF8}" srcOrd="2" destOrd="0" presId="urn:microsoft.com/office/officeart/2005/8/layout/orgChart1"/>
    <dgm:cxn modelId="{10B6210D-E4E6-416D-9A57-440383E40D7B}" type="presParOf" srcId="{67CB092D-3875-4ABF-9B94-51A1C6A8ED27}" destId="{63B55539-95A5-4C3D-89E7-F2773FD118C4}" srcOrd="2" destOrd="0" presId="urn:microsoft.com/office/officeart/2005/8/layout/orgChart1"/>
    <dgm:cxn modelId="{242E1642-CED5-4F08-80D6-CD330A8BB45B}" type="presParOf" srcId="{BE826AD3-3C0C-42EC-83B7-B772A4115542}" destId="{DB906937-3BCF-4CB2-B432-3295231ED824}" srcOrd="2" destOrd="0" presId="urn:microsoft.com/office/officeart/2005/8/layout/orgChart1"/>
    <dgm:cxn modelId="{1BF0B27B-7BDC-423D-8620-0D8FFA46C900}" type="presParOf" srcId="{BE826AD3-3C0C-42EC-83B7-B772A4115542}" destId="{5D23F3F1-EC4B-40BD-8CFA-287FFC9167AE}" srcOrd="3" destOrd="0" presId="urn:microsoft.com/office/officeart/2005/8/layout/orgChart1"/>
    <dgm:cxn modelId="{5FDA7126-7E69-4447-8B57-20FDCA60BC46}" type="presParOf" srcId="{5D23F3F1-EC4B-40BD-8CFA-287FFC9167AE}" destId="{B808F65F-B145-498B-85EF-7E757AD909AE}" srcOrd="0" destOrd="0" presId="urn:microsoft.com/office/officeart/2005/8/layout/orgChart1"/>
    <dgm:cxn modelId="{083A9892-6B2E-48A5-9954-470651009963}" type="presParOf" srcId="{B808F65F-B145-498B-85EF-7E757AD909AE}" destId="{CF5F5587-F96E-4D1A-A144-EA52635BBF91}" srcOrd="0" destOrd="0" presId="urn:microsoft.com/office/officeart/2005/8/layout/orgChart1"/>
    <dgm:cxn modelId="{636C5FE7-33FD-4375-ADEB-5183F75BA0C4}" type="presParOf" srcId="{B808F65F-B145-498B-85EF-7E757AD909AE}" destId="{EB5B3DAB-F9CD-4F85-8CA9-E72799850527}" srcOrd="1" destOrd="0" presId="urn:microsoft.com/office/officeart/2005/8/layout/orgChart1"/>
    <dgm:cxn modelId="{C508C35D-36C3-4E6F-AA0F-2B7AD893F599}" type="presParOf" srcId="{5D23F3F1-EC4B-40BD-8CFA-287FFC9167AE}" destId="{7ACA6DE0-5CFE-4807-AB84-77B1F01048DC}" srcOrd="1" destOrd="0" presId="urn:microsoft.com/office/officeart/2005/8/layout/orgChart1"/>
    <dgm:cxn modelId="{73B60ACA-C9A5-4927-BDDA-6D2209CE7877}" type="presParOf" srcId="{7ACA6DE0-5CFE-4807-AB84-77B1F01048DC}" destId="{D435565C-86A6-484B-83AF-D195FE4E63BC}" srcOrd="0" destOrd="0" presId="urn:microsoft.com/office/officeart/2005/8/layout/orgChart1"/>
    <dgm:cxn modelId="{B6FA12E5-42C1-47E0-82F6-19484B58CC47}" type="presParOf" srcId="{7ACA6DE0-5CFE-4807-AB84-77B1F01048DC}" destId="{9589CC8D-8A34-443C-A67C-64CEFFB3573E}" srcOrd="1" destOrd="0" presId="urn:microsoft.com/office/officeart/2005/8/layout/orgChart1"/>
    <dgm:cxn modelId="{D91BACD2-8CAE-4204-B8CF-FD656E33E50B}" type="presParOf" srcId="{9589CC8D-8A34-443C-A67C-64CEFFB3573E}" destId="{DB22D3D5-124A-4EF0-97AE-1EB590340118}" srcOrd="0" destOrd="0" presId="urn:microsoft.com/office/officeart/2005/8/layout/orgChart1"/>
    <dgm:cxn modelId="{E02A6EC1-BD8A-41CD-85CC-A333DFA1F9A4}" type="presParOf" srcId="{DB22D3D5-124A-4EF0-97AE-1EB590340118}" destId="{9355BA42-7B2B-4DA7-8299-27A37887BF4C}" srcOrd="0" destOrd="0" presId="urn:microsoft.com/office/officeart/2005/8/layout/orgChart1"/>
    <dgm:cxn modelId="{ECC9C010-5487-4B40-8FC3-0BCD88B7DD60}" type="presParOf" srcId="{DB22D3D5-124A-4EF0-97AE-1EB590340118}" destId="{42052F59-E18D-4127-A492-A7D7E3EDDDED}" srcOrd="1" destOrd="0" presId="urn:microsoft.com/office/officeart/2005/8/layout/orgChart1"/>
    <dgm:cxn modelId="{58C6E17B-1B8A-4A20-AB42-7B3B181F65E9}" type="presParOf" srcId="{9589CC8D-8A34-443C-A67C-64CEFFB3573E}" destId="{D6F42C37-BB40-4DC4-9CB1-5C522F8EEF19}" srcOrd="1" destOrd="0" presId="urn:microsoft.com/office/officeart/2005/8/layout/orgChart1"/>
    <dgm:cxn modelId="{6B2F9C0B-D749-473E-8247-625B0286FE68}" type="presParOf" srcId="{D6F42C37-BB40-4DC4-9CB1-5C522F8EEF19}" destId="{31868B6F-DEF0-4F97-844E-25DC2CE68C3D}" srcOrd="0" destOrd="0" presId="urn:microsoft.com/office/officeart/2005/8/layout/orgChart1"/>
    <dgm:cxn modelId="{463D1C0E-363A-47B3-9F36-1DE6E883CCD4}" type="presParOf" srcId="{D6F42C37-BB40-4DC4-9CB1-5C522F8EEF19}" destId="{EC318C36-320F-4251-A1E0-752AA171A0E1}" srcOrd="1" destOrd="0" presId="urn:microsoft.com/office/officeart/2005/8/layout/orgChart1"/>
    <dgm:cxn modelId="{E6FF5DEA-CB84-4497-A25B-6616EBACF054}" type="presParOf" srcId="{EC318C36-320F-4251-A1E0-752AA171A0E1}" destId="{CC4CFDD1-D2A6-4BEA-9FBC-D955466D0253}" srcOrd="0" destOrd="0" presId="urn:microsoft.com/office/officeart/2005/8/layout/orgChart1"/>
    <dgm:cxn modelId="{47A333BB-93D4-4E3C-8C5E-A2CB6868A8CC}" type="presParOf" srcId="{CC4CFDD1-D2A6-4BEA-9FBC-D955466D0253}" destId="{246C6FE5-ECF2-427F-981F-94E8F84E7594}" srcOrd="0" destOrd="0" presId="urn:microsoft.com/office/officeart/2005/8/layout/orgChart1"/>
    <dgm:cxn modelId="{B7DEA6ED-FDEC-4974-9732-278F85DDE4DF}" type="presParOf" srcId="{CC4CFDD1-D2A6-4BEA-9FBC-D955466D0253}" destId="{361BBC73-3C84-43E0-889B-0CFA5299B204}" srcOrd="1" destOrd="0" presId="urn:microsoft.com/office/officeart/2005/8/layout/orgChart1"/>
    <dgm:cxn modelId="{056497E6-A5F6-4EF3-9606-4506A07E3566}" type="presParOf" srcId="{EC318C36-320F-4251-A1E0-752AA171A0E1}" destId="{6F96955C-90EF-4B0B-9E56-4C9FE1A7CDB1}" srcOrd="1" destOrd="0" presId="urn:microsoft.com/office/officeart/2005/8/layout/orgChart1"/>
    <dgm:cxn modelId="{A9B0271E-DC16-4E8C-B3A9-F54787DF7703}" type="presParOf" srcId="{EC318C36-320F-4251-A1E0-752AA171A0E1}" destId="{2B3D04BA-EE1E-4D64-BAA1-70F14354CCAB}" srcOrd="2" destOrd="0" presId="urn:microsoft.com/office/officeart/2005/8/layout/orgChart1"/>
    <dgm:cxn modelId="{5B9FAAD7-99B0-45A8-AF3F-ED4BAFA2B5BF}" type="presParOf" srcId="{9589CC8D-8A34-443C-A67C-64CEFFB3573E}" destId="{77C9724D-BB98-40BC-8F59-1A17C9836917}" srcOrd="2" destOrd="0" presId="urn:microsoft.com/office/officeart/2005/8/layout/orgChart1"/>
    <dgm:cxn modelId="{293B0AB7-637C-465F-BEFF-084DAAD4FFDC}" type="presParOf" srcId="{7ACA6DE0-5CFE-4807-AB84-77B1F01048DC}" destId="{A53BB66D-BF39-41F6-B8A7-5237A7722249}" srcOrd="2" destOrd="0" presId="urn:microsoft.com/office/officeart/2005/8/layout/orgChart1"/>
    <dgm:cxn modelId="{4156501D-E65A-4B83-8195-354425E09ED1}" type="presParOf" srcId="{7ACA6DE0-5CFE-4807-AB84-77B1F01048DC}" destId="{2D4AA3E3-CAE8-4D9E-9505-C8273E0C851F}" srcOrd="3" destOrd="0" presId="urn:microsoft.com/office/officeart/2005/8/layout/orgChart1"/>
    <dgm:cxn modelId="{EBC2513B-3A02-4B04-9AF2-E5570F02A6DD}" type="presParOf" srcId="{2D4AA3E3-CAE8-4D9E-9505-C8273E0C851F}" destId="{660A967E-537E-4090-A67D-524F6018459C}" srcOrd="0" destOrd="0" presId="urn:microsoft.com/office/officeart/2005/8/layout/orgChart1"/>
    <dgm:cxn modelId="{09AE196C-01EE-4662-99F1-08D1938FC754}" type="presParOf" srcId="{660A967E-537E-4090-A67D-524F6018459C}" destId="{89E00520-5C42-4FDC-960B-76C5845C3642}" srcOrd="0" destOrd="0" presId="urn:microsoft.com/office/officeart/2005/8/layout/orgChart1"/>
    <dgm:cxn modelId="{48590500-965B-47CC-A111-1CFFAD1308FD}" type="presParOf" srcId="{660A967E-537E-4090-A67D-524F6018459C}" destId="{CE6AE426-CE5E-4D31-AFC0-CFAB6B15DED5}" srcOrd="1" destOrd="0" presId="urn:microsoft.com/office/officeart/2005/8/layout/orgChart1"/>
    <dgm:cxn modelId="{650F7E8D-448D-43F7-8A3C-F02E3858973A}" type="presParOf" srcId="{2D4AA3E3-CAE8-4D9E-9505-C8273E0C851F}" destId="{54FF7A19-C1D1-4241-9E77-01F8117D2F3B}" srcOrd="1" destOrd="0" presId="urn:microsoft.com/office/officeart/2005/8/layout/orgChart1"/>
    <dgm:cxn modelId="{1659A88B-F41D-4C2A-B635-34A1BA6B5ED3}" type="presParOf" srcId="{54FF7A19-C1D1-4241-9E77-01F8117D2F3B}" destId="{598E6AA4-8B47-4FF1-B175-FD33A1E27E80}" srcOrd="0" destOrd="0" presId="urn:microsoft.com/office/officeart/2005/8/layout/orgChart1"/>
    <dgm:cxn modelId="{7B62EC5E-B4C4-4015-838A-6ADAD444B20C}" type="presParOf" srcId="{54FF7A19-C1D1-4241-9E77-01F8117D2F3B}" destId="{F7D41E8E-7361-4F16-B096-A6CE2FA28287}" srcOrd="1" destOrd="0" presId="urn:microsoft.com/office/officeart/2005/8/layout/orgChart1"/>
    <dgm:cxn modelId="{7F516EF1-1F18-4824-AA14-B817CD649830}" type="presParOf" srcId="{F7D41E8E-7361-4F16-B096-A6CE2FA28287}" destId="{9BEB09CE-3A0D-4950-A1CE-0729F84A7D01}" srcOrd="0" destOrd="0" presId="urn:microsoft.com/office/officeart/2005/8/layout/orgChart1"/>
    <dgm:cxn modelId="{4247CE0F-9D53-4AF3-BCCD-5B77B9284FDC}" type="presParOf" srcId="{9BEB09CE-3A0D-4950-A1CE-0729F84A7D01}" destId="{CCE84F1B-A746-46AB-B494-D6AA224EFE9B}" srcOrd="0" destOrd="0" presId="urn:microsoft.com/office/officeart/2005/8/layout/orgChart1"/>
    <dgm:cxn modelId="{4F9826D5-1B6B-4204-B913-DF3D555CE9D2}" type="presParOf" srcId="{9BEB09CE-3A0D-4950-A1CE-0729F84A7D01}" destId="{939430FC-9073-4B36-9120-783ACC3400D8}" srcOrd="1" destOrd="0" presId="urn:microsoft.com/office/officeart/2005/8/layout/orgChart1"/>
    <dgm:cxn modelId="{8D89F667-D8E2-4E31-B5E7-63F44481DA05}" type="presParOf" srcId="{F7D41E8E-7361-4F16-B096-A6CE2FA28287}" destId="{16DFE751-44F7-4957-9FA7-32D34A7BE53B}" srcOrd="1" destOrd="0" presId="urn:microsoft.com/office/officeart/2005/8/layout/orgChart1"/>
    <dgm:cxn modelId="{4EE60CD5-5D29-48FD-A212-49CBA98139AF}" type="presParOf" srcId="{F7D41E8E-7361-4F16-B096-A6CE2FA28287}" destId="{B747BEF6-5B20-4CD7-9F37-3CCBBEA2B985}" srcOrd="2" destOrd="0" presId="urn:microsoft.com/office/officeart/2005/8/layout/orgChart1"/>
    <dgm:cxn modelId="{363B33E3-993B-4841-B83A-EC029EE40C95}" type="presParOf" srcId="{2D4AA3E3-CAE8-4D9E-9505-C8273E0C851F}" destId="{677BB101-C880-4345-9E2B-5BC78D1EAD9B}" srcOrd="2" destOrd="0" presId="urn:microsoft.com/office/officeart/2005/8/layout/orgChart1"/>
    <dgm:cxn modelId="{6D9712E0-129A-45A4-8EC4-CCF3C8EF8044}" type="presParOf" srcId="{7ACA6DE0-5CFE-4807-AB84-77B1F01048DC}" destId="{1D1529B9-3E55-47CA-8D63-0C2610A02409}" srcOrd="4" destOrd="0" presId="urn:microsoft.com/office/officeart/2005/8/layout/orgChart1"/>
    <dgm:cxn modelId="{CA55F43C-5C68-41CF-8E87-B1256CFD17DA}" type="presParOf" srcId="{7ACA6DE0-5CFE-4807-AB84-77B1F01048DC}" destId="{6827C765-DD25-4704-BAE7-21ACEEFF7380}" srcOrd="5" destOrd="0" presId="urn:microsoft.com/office/officeart/2005/8/layout/orgChart1"/>
    <dgm:cxn modelId="{CDCD592A-87ED-4864-A3B3-AF70CC419B69}" type="presParOf" srcId="{6827C765-DD25-4704-BAE7-21ACEEFF7380}" destId="{6564B1DD-C9A9-4682-8F03-FCF23D62E362}" srcOrd="0" destOrd="0" presId="urn:microsoft.com/office/officeart/2005/8/layout/orgChart1"/>
    <dgm:cxn modelId="{2DB0DDBD-240D-4867-8913-40561723BB73}" type="presParOf" srcId="{6564B1DD-C9A9-4682-8F03-FCF23D62E362}" destId="{4AEEF4E1-6ED6-49BF-9C53-F25F5B01D38E}" srcOrd="0" destOrd="0" presId="urn:microsoft.com/office/officeart/2005/8/layout/orgChart1"/>
    <dgm:cxn modelId="{DBCE575B-C5EB-43AF-A51F-572899A89270}" type="presParOf" srcId="{6564B1DD-C9A9-4682-8F03-FCF23D62E362}" destId="{B62E2521-94F6-456E-A284-A32AAC74BE07}" srcOrd="1" destOrd="0" presId="urn:microsoft.com/office/officeart/2005/8/layout/orgChart1"/>
    <dgm:cxn modelId="{1A0FD657-FCDB-43F7-8091-5B189F0DC441}" type="presParOf" srcId="{6827C765-DD25-4704-BAE7-21ACEEFF7380}" destId="{FDEAD381-69B4-492A-A135-31FB1AE4E6D6}" srcOrd="1" destOrd="0" presId="urn:microsoft.com/office/officeart/2005/8/layout/orgChart1"/>
    <dgm:cxn modelId="{77BE7B34-35F5-458F-BC0F-514E18A24983}" type="presParOf" srcId="{FDEAD381-69B4-492A-A135-31FB1AE4E6D6}" destId="{D9563520-0917-46E1-8C83-AEABB8690E5E}" srcOrd="0" destOrd="0" presId="urn:microsoft.com/office/officeart/2005/8/layout/orgChart1"/>
    <dgm:cxn modelId="{A35B7EC4-0D47-4416-B498-C7802993ED7E}" type="presParOf" srcId="{FDEAD381-69B4-492A-A135-31FB1AE4E6D6}" destId="{885176EA-16CF-45DC-979B-AF8B3E020BBE}" srcOrd="1" destOrd="0" presId="urn:microsoft.com/office/officeart/2005/8/layout/orgChart1"/>
    <dgm:cxn modelId="{F717EDE2-8707-4C3B-8BE3-0E8C14C911F5}" type="presParOf" srcId="{885176EA-16CF-45DC-979B-AF8B3E020BBE}" destId="{91A7520C-4740-4CA4-B08A-CC5EDC97E38A}" srcOrd="0" destOrd="0" presId="urn:microsoft.com/office/officeart/2005/8/layout/orgChart1"/>
    <dgm:cxn modelId="{1A331DD6-ECF4-4FC6-987D-A9678509913F}" type="presParOf" srcId="{91A7520C-4740-4CA4-B08A-CC5EDC97E38A}" destId="{C5EBEE8B-F032-4CA6-AA09-C2067E5DFB10}" srcOrd="0" destOrd="0" presId="urn:microsoft.com/office/officeart/2005/8/layout/orgChart1"/>
    <dgm:cxn modelId="{C8F831C8-B284-4B9A-9ECE-2FCE20BF7FFD}" type="presParOf" srcId="{91A7520C-4740-4CA4-B08A-CC5EDC97E38A}" destId="{C7949E84-2BFC-4238-BC58-6E2B8E0A1C9F}" srcOrd="1" destOrd="0" presId="urn:microsoft.com/office/officeart/2005/8/layout/orgChart1"/>
    <dgm:cxn modelId="{A29CC287-C08C-4B8D-B1D9-5FC5053FE214}" type="presParOf" srcId="{885176EA-16CF-45DC-979B-AF8B3E020BBE}" destId="{6DAE1C29-7EDC-4137-89DD-F408ACE32700}" srcOrd="1" destOrd="0" presId="urn:microsoft.com/office/officeart/2005/8/layout/orgChart1"/>
    <dgm:cxn modelId="{057A5B5D-15CC-48E5-B32C-FB01F6044C8F}" type="presParOf" srcId="{885176EA-16CF-45DC-979B-AF8B3E020BBE}" destId="{38951435-CD25-45DE-BA4C-B3861AC55C4F}" srcOrd="2" destOrd="0" presId="urn:microsoft.com/office/officeart/2005/8/layout/orgChart1"/>
    <dgm:cxn modelId="{2C48E13A-4D86-4017-91D5-C83C42CF3D57}" type="presParOf" srcId="{6827C765-DD25-4704-BAE7-21ACEEFF7380}" destId="{C02F888D-8A22-4768-9839-7D3C79CA2B43}" srcOrd="2" destOrd="0" presId="urn:microsoft.com/office/officeart/2005/8/layout/orgChart1"/>
    <dgm:cxn modelId="{C53E1979-9CAE-4F94-A6BB-8F26CBD5CF04}" type="presParOf" srcId="{5D23F3F1-EC4B-40BD-8CFA-287FFC9167AE}" destId="{D292D2D1-DE3D-4B65-B1D9-339987BC2FF4}" srcOrd="2" destOrd="0" presId="urn:microsoft.com/office/officeart/2005/8/layout/orgChart1"/>
    <dgm:cxn modelId="{E2D9EE52-6177-40FE-B94C-96E8D969D7F4}" type="presParOf" srcId="{BE826AD3-3C0C-42EC-83B7-B772A4115542}" destId="{3A3C0123-220A-4CEA-A2F8-5156F6E1B83C}" srcOrd="4" destOrd="0" presId="urn:microsoft.com/office/officeart/2005/8/layout/orgChart1"/>
    <dgm:cxn modelId="{D0644B88-E588-4E4B-BF9B-397A16BE2164}" type="presParOf" srcId="{BE826AD3-3C0C-42EC-83B7-B772A4115542}" destId="{5B1BCDD5-44CB-4BC1-9279-CE39925429DB}" srcOrd="5" destOrd="0" presId="urn:microsoft.com/office/officeart/2005/8/layout/orgChart1"/>
    <dgm:cxn modelId="{AA41FA08-1578-4C4A-9724-894B4BB53430}" type="presParOf" srcId="{5B1BCDD5-44CB-4BC1-9279-CE39925429DB}" destId="{AF39436A-5EC8-43BA-847A-359E31AE5FB3}" srcOrd="0" destOrd="0" presId="urn:microsoft.com/office/officeart/2005/8/layout/orgChart1"/>
    <dgm:cxn modelId="{16E0D4F8-B58F-4829-97C1-3003DF00146F}" type="presParOf" srcId="{AF39436A-5EC8-43BA-847A-359E31AE5FB3}" destId="{1F3A2B84-99B4-45D8-B5BA-8F2C050A7FC5}" srcOrd="0" destOrd="0" presId="urn:microsoft.com/office/officeart/2005/8/layout/orgChart1"/>
    <dgm:cxn modelId="{4E0986E9-C18D-468B-A548-E711C9EBC5CE}" type="presParOf" srcId="{AF39436A-5EC8-43BA-847A-359E31AE5FB3}" destId="{394C5BDB-74B5-46C1-AE03-737AB8003781}" srcOrd="1" destOrd="0" presId="urn:microsoft.com/office/officeart/2005/8/layout/orgChart1"/>
    <dgm:cxn modelId="{A50783A4-FCAC-4F93-927A-B543B35DD820}" type="presParOf" srcId="{5B1BCDD5-44CB-4BC1-9279-CE39925429DB}" destId="{3EF7008D-7A6D-4525-8368-5CA67D4CDBC0}" srcOrd="1" destOrd="0" presId="urn:microsoft.com/office/officeart/2005/8/layout/orgChart1"/>
    <dgm:cxn modelId="{E1B843A5-E730-420B-A215-A6F2D46ADBA5}" type="presParOf" srcId="{3EF7008D-7A6D-4525-8368-5CA67D4CDBC0}" destId="{D244D9A1-6248-43F7-935B-42FF2596D05A}" srcOrd="0" destOrd="0" presId="urn:microsoft.com/office/officeart/2005/8/layout/orgChart1"/>
    <dgm:cxn modelId="{7AA01A8A-A260-4F46-A3F5-C8B69BE013C1}" type="presParOf" srcId="{3EF7008D-7A6D-4525-8368-5CA67D4CDBC0}" destId="{6957E242-30FE-4109-AE49-4EDA9C8610D4}" srcOrd="1" destOrd="0" presId="urn:microsoft.com/office/officeart/2005/8/layout/orgChart1"/>
    <dgm:cxn modelId="{6612B476-89BC-4CC8-9CC6-FEAA4708441C}" type="presParOf" srcId="{6957E242-30FE-4109-AE49-4EDA9C8610D4}" destId="{B31A07EA-665B-49BB-86A7-8F155D4180CF}" srcOrd="0" destOrd="0" presId="urn:microsoft.com/office/officeart/2005/8/layout/orgChart1"/>
    <dgm:cxn modelId="{92667881-95EA-4413-A199-06AFD0D61CA8}" type="presParOf" srcId="{B31A07EA-665B-49BB-86A7-8F155D4180CF}" destId="{28E78C9E-462D-48B2-93BF-812DE84E447E}" srcOrd="0" destOrd="0" presId="urn:microsoft.com/office/officeart/2005/8/layout/orgChart1"/>
    <dgm:cxn modelId="{328F57D0-AA46-46B3-84B8-2DB0DF52A064}" type="presParOf" srcId="{B31A07EA-665B-49BB-86A7-8F155D4180CF}" destId="{CE20AB1C-6924-44B6-B691-21232D4BF02C}" srcOrd="1" destOrd="0" presId="urn:microsoft.com/office/officeart/2005/8/layout/orgChart1"/>
    <dgm:cxn modelId="{120F0B9D-F9EA-4117-B239-1B34C7887410}" type="presParOf" srcId="{6957E242-30FE-4109-AE49-4EDA9C8610D4}" destId="{456F3683-9D55-4DFF-8D49-716E95926629}" srcOrd="1" destOrd="0" presId="urn:microsoft.com/office/officeart/2005/8/layout/orgChart1"/>
    <dgm:cxn modelId="{8C4C5414-8A91-472A-AF14-55CEDCFC5A29}" type="presParOf" srcId="{6957E242-30FE-4109-AE49-4EDA9C8610D4}" destId="{CBA1BF11-C974-445C-AEDE-7D2247B58854}" srcOrd="2" destOrd="0" presId="urn:microsoft.com/office/officeart/2005/8/layout/orgChart1"/>
    <dgm:cxn modelId="{51778602-FB14-4606-BF60-E69E8F1A6B0D}" type="presParOf" srcId="{5B1BCDD5-44CB-4BC1-9279-CE39925429DB}" destId="{B286AB83-7728-40B6-B86C-AD2D7E9FC7A5}" srcOrd="2" destOrd="0" presId="urn:microsoft.com/office/officeart/2005/8/layout/orgChart1"/>
    <dgm:cxn modelId="{89233EC6-4665-44EC-A9C7-CBCA2BC9EE08}" type="presParOf" srcId="{7A70B0AB-1ABA-48FA-A420-6D1B121D8528}" destId="{4F70133E-01E8-4BA4-816D-6FEE5BACFFE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48D86E-0A75-42C5-A335-B9FDF6F761F1}" type="doc">
      <dgm:prSet loTypeId="urn:microsoft.com/office/officeart/2005/8/layout/vList3" loCatId="list" qsTypeId="urn:microsoft.com/office/officeart/2005/8/quickstyle/simple1" qsCatId="simple" csTypeId="urn:microsoft.com/office/officeart/2005/8/colors/colorful5" csCatId="colorful" phldr="1"/>
      <dgm:spPr/>
    </dgm:pt>
    <dgm:pt modelId="{A675DE7F-F879-4E04-8CA0-A92A4DF7024D}">
      <dgm:prSet phldrT="[Text]"/>
      <dgm:spPr/>
      <dgm:t>
        <a:bodyPr/>
        <a:lstStyle/>
        <a:p>
          <a:r>
            <a:rPr lang="en-GB" dirty="0"/>
            <a:t>Simplify and optimize diagnostics</a:t>
          </a:r>
          <a:endParaRPr lang="en-US" dirty="0"/>
        </a:p>
      </dgm:t>
    </dgm:pt>
    <dgm:pt modelId="{955916CD-CCAA-4EE1-A55F-7DEFEB03D799}" type="parTrans" cxnId="{0B67F044-B2AF-4160-810E-C9756F910757}">
      <dgm:prSet/>
      <dgm:spPr/>
      <dgm:t>
        <a:bodyPr/>
        <a:lstStyle/>
        <a:p>
          <a:endParaRPr lang="en-US"/>
        </a:p>
      </dgm:t>
    </dgm:pt>
    <dgm:pt modelId="{D9D7A92F-73E3-4F14-A1D0-A6AA4712274E}" type="sibTrans" cxnId="{0B67F044-B2AF-4160-810E-C9756F910757}">
      <dgm:prSet/>
      <dgm:spPr/>
      <dgm:t>
        <a:bodyPr/>
        <a:lstStyle/>
        <a:p>
          <a:endParaRPr lang="en-US"/>
        </a:p>
      </dgm:t>
    </dgm:pt>
    <dgm:pt modelId="{42A75E3F-1EB3-4D40-AC9D-986B010FC41F}">
      <dgm:prSet phldrT="[Text]"/>
      <dgm:spPr>
        <a:solidFill>
          <a:srgbClr val="00B050"/>
        </a:solidFill>
      </dgm:spPr>
      <dgm:t>
        <a:bodyPr/>
        <a:lstStyle/>
        <a:p>
          <a:r>
            <a:rPr lang="en-GB" dirty="0"/>
            <a:t>Introduce DTG as soon as possible</a:t>
          </a:r>
          <a:endParaRPr lang="en-US" dirty="0"/>
        </a:p>
      </dgm:t>
    </dgm:pt>
    <dgm:pt modelId="{1E0F7105-A6FF-4D77-8822-E763B6ED488B}" type="parTrans" cxnId="{9638D34C-2E0E-46DE-BA95-EAC86ED9BF99}">
      <dgm:prSet/>
      <dgm:spPr/>
      <dgm:t>
        <a:bodyPr/>
        <a:lstStyle/>
        <a:p>
          <a:endParaRPr lang="en-US"/>
        </a:p>
      </dgm:t>
    </dgm:pt>
    <dgm:pt modelId="{84927039-8FB8-45B4-9D75-97599D6E5976}" type="sibTrans" cxnId="{9638D34C-2E0E-46DE-BA95-EAC86ED9BF99}">
      <dgm:prSet/>
      <dgm:spPr/>
      <dgm:t>
        <a:bodyPr/>
        <a:lstStyle/>
        <a:p>
          <a:endParaRPr lang="en-US"/>
        </a:p>
      </dgm:t>
    </dgm:pt>
    <dgm:pt modelId="{B2A21630-A2C4-43A3-8A59-6F1C743984CA}">
      <dgm:prSet phldrT="[Text]"/>
      <dgm:spPr/>
      <dgm:t>
        <a:bodyPr/>
        <a:lstStyle/>
        <a:p>
          <a:r>
            <a:rPr lang="en-GB" dirty="0"/>
            <a:t>Use the most potent non-NNRTI option</a:t>
          </a:r>
          <a:endParaRPr lang="en-US" dirty="0"/>
        </a:p>
      </dgm:t>
    </dgm:pt>
    <dgm:pt modelId="{73F44606-0EE1-447A-B922-4DD20BF3EC3A}" type="parTrans" cxnId="{71617F0D-EEBB-4A1D-9D02-F4337D571B1F}">
      <dgm:prSet/>
      <dgm:spPr/>
      <dgm:t>
        <a:bodyPr/>
        <a:lstStyle/>
        <a:p>
          <a:endParaRPr lang="en-US"/>
        </a:p>
      </dgm:t>
    </dgm:pt>
    <dgm:pt modelId="{33F41C83-D783-4783-B238-BB739F15E833}" type="sibTrans" cxnId="{71617F0D-EEBB-4A1D-9D02-F4337D571B1F}">
      <dgm:prSet/>
      <dgm:spPr/>
      <dgm:t>
        <a:bodyPr/>
        <a:lstStyle/>
        <a:p>
          <a:endParaRPr lang="en-US"/>
        </a:p>
      </dgm:t>
    </dgm:pt>
    <dgm:pt modelId="{70D41818-02D1-4A8E-85E1-7AA384498FD0}">
      <dgm:prSet phldrT="[Text]"/>
      <dgm:spPr/>
      <dgm:t>
        <a:bodyPr/>
        <a:lstStyle/>
        <a:p>
          <a:r>
            <a:rPr lang="en-GB" dirty="0"/>
            <a:t>Move away from NNRTI-based regimens</a:t>
          </a:r>
          <a:endParaRPr lang="en-US" dirty="0"/>
        </a:p>
      </dgm:t>
    </dgm:pt>
    <dgm:pt modelId="{79AAD052-8F97-4FB2-AC42-53F47BD84EB8}" type="parTrans" cxnId="{DC181865-8B3D-43C3-BE3A-DC8629FAEF54}">
      <dgm:prSet/>
      <dgm:spPr/>
      <dgm:t>
        <a:bodyPr/>
        <a:lstStyle/>
        <a:p>
          <a:endParaRPr lang="en-US"/>
        </a:p>
      </dgm:t>
    </dgm:pt>
    <dgm:pt modelId="{26D89958-905E-4526-A7F1-D049B8095C10}" type="sibTrans" cxnId="{DC181865-8B3D-43C3-BE3A-DC8629FAEF54}">
      <dgm:prSet/>
      <dgm:spPr/>
      <dgm:t>
        <a:bodyPr/>
        <a:lstStyle/>
        <a:p>
          <a:endParaRPr lang="en-US"/>
        </a:p>
      </dgm:t>
    </dgm:pt>
    <dgm:pt modelId="{880CAC20-16E3-407E-8F03-91B90DBB85A0}" type="pres">
      <dgm:prSet presAssocID="{1448D86E-0A75-42C5-A335-B9FDF6F761F1}" presName="linearFlow" presStyleCnt="0">
        <dgm:presLayoutVars>
          <dgm:dir/>
          <dgm:resizeHandles val="exact"/>
        </dgm:presLayoutVars>
      </dgm:prSet>
      <dgm:spPr/>
    </dgm:pt>
    <dgm:pt modelId="{C544E4F2-7CC0-45FB-89C8-E739B3DC65EA}" type="pres">
      <dgm:prSet presAssocID="{A675DE7F-F879-4E04-8CA0-A92A4DF7024D}" presName="composite" presStyleCnt="0"/>
      <dgm:spPr/>
    </dgm:pt>
    <dgm:pt modelId="{9BC53E98-95C7-4442-87E1-3634383540B1}" type="pres">
      <dgm:prSet presAssocID="{A675DE7F-F879-4E04-8CA0-A92A4DF7024D}" presName="imgShp" presStyleLbl="fgImgPlace1" presStyleIdx="0" presStyleCnt="4"/>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l="-25000" r="-25000"/>
          </a:stretch>
        </a:blipFill>
      </dgm:spPr>
    </dgm:pt>
    <dgm:pt modelId="{9AE7CD65-738D-4EAA-9691-E50C2517AC0E}" type="pres">
      <dgm:prSet presAssocID="{A675DE7F-F879-4E04-8CA0-A92A4DF7024D}" presName="txShp" presStyleLbl="node1" presStyleIdx="0" presStyleCnt="4" custScaleX="108295">
        <dgm:presLayoutVars>
          <dgm:bulletEnabled val="1"/>
        </dgm:presLayoutVars>
      </dgm:prSet>
      <dgm:spPr/>
      <dgm:t>
        <a:bodyPr/>
        <a:lstStyle/>
        <a:p>
          <a:endParaRPr lang="en-US"/>
        </a:p>
      </dgm:t>
    </dgm:pt>
    <dgm:pt modelId="{9718333E-04B6-46CB-96F7-F0516C81F0F4}" type="pres">
      <dgm:prSet presAssocID="{D9D7A92F-73E3-4F14-A1D0-A6AA4712274E}" presName="spacing" presStyleCnt="0"/>
      <dgm:spPr/>
    </dgm:pt>
    <dgm:pt modelId="{E573DD9E-FB22-485C-97A9-3270B7FF7D25}" type="pres">
      <dgm:prSet presAssocID="{70D41818-02D1-4A8E-85E1-7AA384498FD0}" presName="composite" presStyleCnt="0"/>
      <dgm:spPr/>
    </dgm:pt>
    <dgm:pt modelId="{693930B1-EE28-4F56-A624-B04E7FD23EA1}" type="pres">
      <dgm:prSet presAssocID="{70D41818-02D1-4A8E-85E1-7AA384498FD0}"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8000" r="-28000"/>
          </a:stretch>
        </a:blipFill>
      </dgm:spPr>
    </dgm:pt>
    <dgm:pt modelId="{53BB9167-F3EE-478B-9ED9-1DE068458B5F}" type="pres">
      <dgm:prSet presAssocID="{70D41818-02D1-4A8E-85E1-7AA384498FD0}" presName="txShp" presStyleLbl="node1" presStyleIdx="1" presStyleCnt="4" custScaleX="104391">
        <dgm:presLayoutVars>
          <dgm:bulletEnabled val="1"/>
        </dgm:presLayoutVars>
      </dgm:prSet>
      <dgm:spPr/>
      <dgm:t>
        <a:bodyPr/>
        <a:lstStyle/>
        <a:p>
          <a:endParaRPr lang="en-US"/>
        </a:p>
      </dgm:t>
    </dgm:pt>
    <dgm:pt modelId="{B80B2DAB-F2F9-4ECA-BEE3-2891CF568177}" type="pres">
      <dgm:prSet presAssocID="{26D89958-905E-4526-A7F1-D049B8095C10}" presName="spacing" presStyleCnt="0"/>
      <dgm:spPr/>
    </dgm:pt>
    <dgm:pt modelId="{A5377A69-B80D-4421-9DED-740FE39F478D}" type="pres">
      <dgm:prSet presAssocID="{42A75E3F-1EB3-4D40-AC9D-986B010FC41F}" presName="composite" presStyleCnt="0"/>
      <dgm:spPr/>
    </dgm:pt>
    <dgm:pt modelId="{372EC061-E177-48B2-A231-A7DD88CCB2DC}" type="pres">
      <dgm:prSet presAssocID="{42A75E3F-1EB3-4D40-AC9D-986B010FC41F}" presName="imgShp"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1CBA42B6-C895-4888-A877-323C93D35D10}" type="pres">
      <dgm:prSet presAssocID="{42A75E3F-1EB3-4D40-AC9D-986B010FC41F}" presName="txShp" presStyleLbl="node1" presStyleIdx="2" presStyleCnt="4" custScaleX="107776">
        <dgm:presLayoutVars>
          <dgm:bulletEnabled val="1"/>
        </dgm:presLayoutVars>
      </dgm:prSet>
      <dgm:spPr/>
      <dgm:t>
        <a:bodyPr/>
        <a:lstStyle/>
        <a:p>
          <a:endParaRPr lang="en-US"/>
        </a:p>
      </dgm:t>
    </dgm:pt>
    <dgm:pt modelId="{4B28654E-B119-493E-9B8B-35B9191EC9BE}" type="pres">
      <dgm:prSet presAssocID="{84927039-8FB8-45B4-9D75-97599D6E5976}" presName="spacing" presStyleCnt="0"/>
      <dgm:spPr/>
    </dgm:pt>
    <dgm:pt modelId="{1C4D0245-4390-4EA2-9AFB-4AFF3CF8572E}" type="pres">
      <dgm:prSet presAssocID="{B2A21630-A2C4-43A3-8A59-6F1C743984CA}" presName="composite" presStyleCnt="0"/>
      <dgm:spPr/>
    </dgm:pt>
    <dgm:pt modelId="{ACE96829-FE41-4186-BD46-288595E2741F}" type="pres">
      <dgm:prSet presAssocID="{B2A21630-A2C4-43A3-8A59-6F1C743984CA}"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pt>
    <dgm:pt modelId="{7FE54702-D2BA-498A-8A07-C89EBC43DCE5}" type="pres">
      <dgm:prSet presAssocID="{B2A21630-A2C4-43A3-8A59-6F1C743984CA}" presName="txShp" presStyleLbl="node1" presStyleIdx="3" presStyleCnt="4" custScaleX="109309">
        <dgm:presLayoutVars>
          <dgm:bulletEnabled val="1"/>
        </dgm:presLayoutVars>
      </dgm:prSet>
      <dgm:spPr/>
      <dgm:t>
        <a:bodyPr/>
        <a:lstStyle/>
        <a:p>
          <a:endParaRPr lang="en-US"/>
        </a:p>
      </dgm:t>
    </dgm:pt>
  </dgm:ptLst>
  <dgm:cxnLst>
    <dgm:cxn modelId="{FC515D4E-8C73-4A0B-B8A9-9598F51698E1}" type="presOf" srcId="{70D41818-02D1-4A8E-85E1-7AA384498FD0}" destId="{53BB9167-F3EE-478B-9ED9-1DE068458B5F}" srcOrd="0" destOrd="0" presId="urn:microsoft.com/office/officeart/2005/8/layout/vList3"/>
    <dgm:cxn modelId="{9638D34C-2E0E-46DE-BA95-EAC86ED9BF99}" srcId="{1448D86E-0A75-42C5-A335-B9FDF6F761F1}" destId="{42A75E3F-1EB3-4D40-AC9D-986B010FC41F}" srcOrd="2" destOrd="0" parTransId="{1E0F7105-A6FF-4D77-8822-E763B6ED488B}" sibTransId="{84927039-8FB8-45B4-9D75-97599D6E5976}"/>
    <dgm:cxn modelId="{A4DCB1C5-C0C6-49B0-8FCC-BF3E742E9485}" type="presOf" srcId="{42A75E3F-1EB3-4D40-AC9D-986B010FC41F}" destId="{1CBA42B6-C895-4888-A877-323C93D35D10}" srcOrd="0" destOrd="0" presId="urn:microsoft.com/office/officeart/2005/8/layout/vList3"/>
    <dgm:cxn modelId="{71617F0D-EEBB-4A1D-9D02-F4337D571B1F}" srcId="{1448D86E-0A75-42C5-A335-B9FDF6F761F1}" destId="{B2A21630-A2C4-43A3-8A59-6F1C743984CA}" srcOrd="3" destOrd="0" parTransId="{73F44606-0EE1-447A-B922-4DD20BF3EC3A}" sibTransId="{33F41C83-D783-4783-B238-BB739F15E833}"/>
    <dgm:cxn modelId="{904DB4ED-7096-40A2-9576-DA54CA840336}" type="presOf" srcId="{1448D86E-0A75-42C5-A335-B9FDF6F761F1}" destId="{880CAC20-16E3-407E-8F03-91B90DBB85A0}" srcOrd="0" destOrd="0" presId="urn:microsoft.com/office/officeart/2005/8/layout/vList3"/>
    <dgm:cxn modelId="{DC181865-8B3D-43C3-BE3A-DC8629FAEF54}" srcId="{1448D86E-0A75-42C5-A335-B9FDF6F761F1}" destId="{70D41818-02D1-4A8E-85E1-7AA384498FD0}" srcOrd="1" destOrd="0" parTransId="{79AAD052-8F97-4FB2-AC42-53F47BD84EB8}" sibTransId="{26D89958-905E-4526-A7F1-D049B8095C10}"/>
    <dgm:cxn modelId="{6945A8C7-9888-4EFC-9F58-1911EA852370}" type="presOf" srcId="{A675DE7F-F879-4E04-8CA0-A92A4DF7024D}" destId="{9AE7CD65-738D-4EAA-9691-E50C2517AC0E}" srcOrd="0" destOrd="0" presId="urn:microsoft.com/office/officeart/2005/8/layout/vList3"/>
    <dgm:cxn modelId="{43CD2D64-39A1-4837-8336-98A5AF4B8640}" type="presOf" srcId="{B2A21630-A2C4-43A3-8A59-6F1C743984CA}" destId="{7FE54702-D2BA-498A-8A07-C89EBC43DCE5}" srcOrd="0" destOrd="0" presId="urn:microsoft.com/office/officeart/2005/8/layout/vList3"/>
    <dgm:cxn modelId="{0B67F044-B2AF-4160-810E-C9756F910757}" srcId="{1448D86E-0A75-42C5-A335-B9FDF6F761F1}" destId="{A675DE7F-F879-4E04-8CA0-A92A4DF7024D}" srcOrd="0" destOrd="0" parTransId="{955916CD-CCAA-4EE1-A55F-7DEFEB03D799}" sibTransId="{D9D7A92F-73E3-4F14-A1D0-A6AA4712274E}"/>
    <dgm:cxn modelId="{EC22336A-4853-4E4D-BB95-8F42F1F10AD1}" type="presParOf" srcId="{880CAC20-16E3-407E-8F03-91B90DBB85A0}" destId="{C544E4F2-7CC0-45FB-89C8-E739B3DC65EA}" srcOrd="0" destOrd="0" presId="urn:microsoft.com/office/officeart/2005/8/layout/vList3"/>
    <dgm:cxn modelId="{F94B9648-673A-4E9F-BCA8-757976C70695}" type="presParOf" srcId="{C544E4F2-7CC0-45FB-89C8-E739B3DC65EA}" destId="{9BC53E98-95C7-4442-87E1-3634383540B1}" srcOrd="0" destOrd="0" presId="urn:microsoft.com/office/officeart/2005/8/layout/vList3"/>
    <dgm:cxn modelId="{6099DEC1-536F-4D33-9D86-0969F56A34BC}" type="presParOf" srcId="{C544E4F2-7CC0-45FB-89C8-E739B3DC65EA}" destId="{9AE7CD65-738D-4EAA-9691-E50C2517AC0E}" srcOrd="1" destOrd="0" presId="urn:microsoft.com/office/officeart/2005/8/layout/vList3"/>
    <dgm:cxn modelId="{F98F4181-00C0-4B0B-B24A-1A3145FD1F7F}" type="presParOf" srcId="{880CAC20-16E3-407E-8F03-91B90DBB85A0}" destId="{9718333E-04B6-46CB-96F7-F0516C81F0F4}" srcOrd="1" destOrd="0" presId="urn:microsoft.com/office/officeart/2005/8/layout/vList3"/>
    <dgm:cxn modelId="{C6643B2E-D970-45C1-B5D6-41CC6A5FBB41}" type="presParOf" srcId="{880CAC20-16E3-407E-8F03-91B90DBB85A0}" destId="{E573DD9E-FB22-485C-97A9-3270B7FF7D25}" srcOrd="2" destOrd="0" presId="urn:microsoft.com/office/officeart/2005/8/layout/vList3"/>
    <dgm:cxn modelId="{9C19A5C0-104B-4EF8-947E-5D6A42EA3821}" type="presParOf" srcId="{E573DD9E-FB22-485C-97A9-3270B7FF7D25}" destId="{693930B1-EE28-4F56-A624-B04E7FD23EA1}" srcOrd="0" destOrd="0" presId="urn:microsoft.com/office/officeart/2005/8/layout/vList3"/>
    <dgm:cxn modelId="{D6D985FF-006E-4647-BCB4-753B38779441}" type="presParOf" srcId="{E573DD9E-FB22-485C-97A9-3270B7FF7D25}" destId="{53BB9167-F3EE-478B-9ED9-1DE068458B5F}" srcOrd="1" destOrd="0" presId="urn:microsoft.com/office/officeart/2005/8/layout/vList3"/>
    <dgm:cxn modelId="{09297FF9-A1A0-4F47-B022-BA7F3C6D33DD}" type="presParOf" srcId="{880CAC20-16E3-407E-8F03-91B90DBB85A0}" destId="{B80B2DAB-F2F9-4ECA-BEE3-2891CF568177}" srcOrd="3" destOrd="0" presId="urn:microsoft.com/office/officeart/2005/8/layout/vList3"/>
    <dgm:cxn modelId="{288F3847-9486-4655-9D2C-4E9AEECCC65D}" type="presParOf" srcId="{880CAC20-16E3-407E-8F03-91B90DBB85A0}" destId="{A5377A69-B80D-4421-9DED-740FE39F478D}" srcOrd="4" destOrd="0" presId="urn:microsoft.com/office/officeart/2005/8/layout/vList3"/>
    <dgm:cxn modelId="{1003380A-72CA-4264-855B-BE4D7608F300}" type="presParOf" srcId="{A5377A69-B80D-4421-9DED-740FE39F478D}" destId="{372EC061-E177-48B2-A231-A7DD88CCB2DC}" srcOrd="0" destOrd="0" presId="urn:microsoft.com/office/officeart/2005/8/layout/vList3"/>
    <dgm:cxn modelId="{8412C088-9FF9-4DE3-AF18-DC982B333582}" type="presParOf" srcId="{A5377A69-B80D-4421-9DED-740FE39F478D}" destId="{1CBA42B6-C895-4888-A877-323C93D35D10}" srcOrd="1" destOrd="0" presId="urn:microsoft.com/office/officeart/2005/8/layout/vList3"/>
    <dgm:cxn modelId="{C8E7A22F-4D58-45EB-9DBC-9DC904B64718}" type="presParOf" srcId="{880CAC20-16E3-407E-8F03-91B90DBB85A0}" destId="{4B28654E-B119-493E-9B8B-35B9191EC9BE}" srcOrd="5" destOrd="0" presId="urn:microsoft.com/office/officeart/2005/8/layout/vList3"/>
    <dgm:cxn modelId="{6B50D8F7-9FA0-49F9-BAA2-4CCBF046A0C1}" type="presParOf" srcId="{880CAC20-16E3-407E-8F03-91B90DBB85A0}" destId="{1C4D0245-4390-4EA2-9AFB-4AFF3CF8572E}" srcOrd="6" destOrd="0" presId="urn:microsoft.com/office/officeart/2005/8/layout/vList3"/>
    <dgm:cxn modelId="{39D331E7-C0E2-4C97-A9F7-C0A54E573CD3}" type="presParOf" srcId="{1C4D0245-4390-4EA2-9AFB-4AFF3CF8572E}" destId="{ACE96829-FE41-4186-BD46-288595E2741F}" srcOrd="0" destOrd="0" presId="urn:microsoft.com/office/officeart/2005/8/layout/vList3"/>
    <dgm:cxn modelId="{47D578AB-9DE5-45B0-9F53-C69B584FA36D}" type="presParOf" srcId="{1C4D0245-4390-4EA2-9AFB-4AFF3CF8572E}" destId="{7FE54702-D2BA-498A-8A07-C89EBC43DCE5}" srcOrd="1" destOrd="0" presId="urn:microsoft.com/office/officeart/2005/8/layout/vList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4D9A1-6248-43F7-935B-42FF2596D05A}">
      <dsp:nvSpPr>
        <dsp:cNvPr id="0" name=""/>
        <dsp:cNvSpPr/>
      </dsp:nvSpPr>
      <dsp:spPr>
        <a:xfrm>
          <a:off x="10476273" y="2558344"/>
          <a:ext cx="91440" cy="410480"/>
        </a:xfrm>
        <a:custGeom>
          <a:avLst/>
          <a:gdLst/>
          <a:ahLst/>
          <a:cxnLst/>
          <a:rect l="0" t="0" r="0" b="0"/>
          <a:pathLst>
            <a:path>
              <a:moveTo>
                <a:pt x="45720" y="0"/>
              </a:moveTo>
              <a:lnTo>
                <a:pt x="45720" y="410480"/>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A3C0123-220A-4CEA-A2F8-5156F6E1B83C}">
      <dsp:nvSpPr>
        <dsp:cNvPr id="0" name=""/>
        <dsp:cNvSpPr/>
      </dsp:nvSpPr>
      <dsp:spPr>
        <a:xfrm>
          <a:off x="5945755" y="835282"/>
          <a:ext cx="4576237" cy="478816"/>
        </a:xfrm>
        <a:custGeom>
          <a:avLst/>
          <a:gdLst/>
          <a:ahLst/>
          <a:cxnLst/>
          <a:rect l="0" t="0" r="0" b="0"/>
          <a:pathLst>
            <a:path>
              <a:moveTo>
                <a:pt x="0" y="0"/>
              </a:moveTo>
              <a:lnTo>
                <a:pt x="0" y="273575"/>
              </a:lnTo>
              <a:lnTo>
                <a:pt x="4576237" y="273575"/>
              </a:lnTo>
              <a:lnTo>
                <a:pt x="4576237" y="478816"/>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9563520-0917-46E1-8C83-AEABB8690E5E}">
      <dsp:nvSpPr>
        <dsp:cNvPr id="0" name=""/>
        <dsp:cNvSpPr/>
      </dsp:nvSpPr>
      <dsp:spPr>
        <a:xfrm>
          <a:off x="8110632" y="3868825"/>
          <a:ext cx="91440" cy="410480"/>
        </a:xfrm>
        <a:custGeom>
          <a:avLst/>
          <a:gdLst/>
          <a:ahLst/>
          <a:cxnLst/>
          <a:rect l="0" t="0" r="0" b="0"/>
          <a:pathLst>
            <a:path>
              <a:moveTo>
                <a:pt x="45720" y="0"/>
              </a:moveTo>
              <a:lnTo>
                <a:pt x="45720" y="410480"/>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D1529B9-3E55-47CA-8D63-0C2610A02409}">
      <dsp:nvSpPr>
        <dsp:cNvPr id="0" name=""/>
        <dsp:cNvSpPr/>
      </dsp:nvSpPr>
      <dsp:spPr>
        <a:xfrm>
          <a:off x="5964755" y="2529953"/>
          <a:ext cx="2191597" cy="438872"/>
        </a:xfrm>
        <a:custGeom>
          <a:avLst/>
          <a:gdLst/>
          <a:ahLst/>
          <a:cxnLst/>
          <a:rect l="0" t="0" r="0" b="0"/>
          <a:pathLst>
            <a:path>
              <a:moveTo>
                <a:pt x="0" y="0"/>
              </a:moveTo>
              <a:lnTo>
                <a:pt x="0" y="233632"/>
              </a:lnTo>
              <a:lnTo>
                <a:pt x="2191597" y="233632"/>
              </a:lnTo>
              <a:lnTo>
                <a:pt x="2191597" y="438872"/>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98E6AA4-8B47-4FF1-B175-FD33A1E27E80}">
      <dsp:nvSpPr>
        <dsp:cNvPr id="0" name=""/>
        <dsp:cNvSpPr/>
      </dsp:nvSpPr>
      <dsp:spPr>
        <a:xfrm>
          <a:off x="5745480" y="3868825"/>
          <a:ext cx="91440" cy="410480"/>
        </a:xfrm>
        <a:custGeom>
          <a:avLst/>
          <a:gdLst/>
          <a:ahLst/>
          <a:cxnLst/>
          <a:rect l="0" t="0" r="0" b="0"/>
          <a:pathLst>
            <a:path>
              <a:moveTo>
                <a:pt x="45720" y="0"/>
              </a:moveTo>
              <a:lnTo>
                <a:pt x="45720" y="410480"/>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53BB66D-BF39-41F6-B8A7-5237A7722249}">
      <dsp:nvSpPr>
        <dsp:cNvPr id="0" name=""/>
        <dsp:cNvSpPr/>
      </dsp:nvSpPr>
      <dsp:spPr>
        <a:xfrm>
          <a:off x="5791200" y="2529953"/>
          <a:ext cx="173555" cy="438872"/>
        </a:xfrm>
        <a:custGeom>
          <a:avLst/>
          <a:gdLst/>
          <a:ahLst/>
          <a:cxnLst/>
          <a:rect l="0" t="0" r="0" b="0"/>
          <a:pathLst>
            <a:path>
              <a:moveTo>
                <a:pt x="173555" y="0"/>
              </a:moveTo>
              <a:lnTo>
                <a:pt x="173555" y="233632"/>
              </a:lnTo>
              <a:lnTo>
                <a:pt x="0" y="233632"/>
              </a:lnTo>
              <a:lnTo>
                <a:pt x="0" y="438872"/>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1868B6F-DEF0-4F97-844E-25DC2CE68C3D}">
      <dsp:nvSpPr>
        <dsp:cNvPr id="0" name=""/>
        <dsp:cNvSpPr/>
      </dsp:nvSpPr>
      <dsp:spPr>
        <a:xfrm>
          <a:off x="3380327" y="3868825"/>
          <a:ext cx="91440" cy="410480"/>
        </a:xfrm>
        <a:custGeom>
          <a:avLst/>
          <a:gdLst/>
          <a:ahLst/>
          <a:cxnLst/>
          <a:rect l="0" t="0" r="0" b="0"/>
          <a:pathLst>
            <a:path>
              <a:moveTo>
                <a:pt x="45720" y="0"/>
              </a:moveTo>
              <a:lnTo>
                <a:pt x="45720" y="410480"/>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435565C-86A6-484B-83AF-D195FE4E63BC}">
      <dsp:nvSpPr>
        <dsp:cNvPr id="0" name=""/>
        <dsp:cNvSpPr/>
      </dsp:nvSpPr>
      <dsp:spPr>
        <a:xfrm>
          <a:off x="3426047" y="2529953"/>
          <a:ext cx="2538707" cy="438872"/>
        </a:xfrm>
        <a:custGeom>
          <a:avLst/>
          <a:gdLst/>
          <a:ahLst/>
          <a:cxnLst/>
          <a:rect l="0" t="0" r="0" b="0"/>
          <a:pathLst>
            <a:path>
              <a:moveTo>
                <a:pt x="2538707" y="0"/>
              </a:moveTo>
              <a:lnTo>
                <a:pt x="2538707" y="233632"/>
              </a:lnTo>
              <a:lnTo>
                <a:pt x="0" y="233632"/>
              </a:lnTo>
              <a:lnTo>
                <a:pt x="0" y="438872"/>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B906937-3BCF-4CB2-B432-3295231ED824}">
      <dsp:nvSpPr>
        <dsp:cNvPr id="0" name=""/>
        <dsp:cNvSpPr/>
      </dsp:nvSpPr>
      <dsp:spPr>
        <a:xfrm>
          <a:off x="5900035" y="835282"/>
          <a:ext cx="91440" cy="450424"/>
        </a:xfrm>
        <a:custGeom>
          <a:avLst/>
          <a:gdLst/>
          <a:ahLst/>
          <a:cxnLst/>
          <a:rect l="0" t="0" r="0" b="0"/>
          <a:pathLst>
            <a:path>
              <a:moveTo>
                <a:pt x="45720" y="0"/>
              </a:moveTo>
              <a:lnTo>
                <a:pt x="45720" y="245184"/>
              </a:lnTo>
              <a:lnTo>
                <a:pt x="64719" y="245184"/>
              </a:lnTo>
              <a:lnTo>
                <a:pt x="64719" y="450424"/>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CBD7E18-1A9C-45B8-AC97-B813C1B2E45A}">
      <dsp:nvSpPr>
        <dsp:cNvPr id="0" name=""/>
        <dsp:cNvSpPr/>
      </dsp:nvSpPr>
      <dsp:spPr>
        <a:xfrm>
          <a:off x="974928" y="2558344"/>
          <a:ext cx="91440" cy="351391"/>
        </a:xfrm>
        <a:custGeom>
          <a:avLst/>
          <a:gdLst/>
          <a:ahLst/>
          <a:cxnLst/>
          <a:rect l="0" t="0" r="0" b="0"/>
          <a:pathLst>
            <a:path>
              <a:moveTo>
                <a:pt x="85478" y="0"/>
              </a:moveTo>
              <a:lnTo>
                <a:pt x="85478" y="146150"/>
              </a:lnTo>
              <a:lnTo>
                <a:pt x="45720" y="146150"/>
              </a:lnTo>
              <a:lnTo>
                <a:pt x="45720" y="351391"/>
              </a:lnTo>
            </a:path>
          </a:pathLst>
        </a:custGeom>
        <a:noFill/>
        <a:ln w="25400" cap="flat" cmpd="sng" algn="ctr">
          <a:solidFill>
            <a:schemeClr val="accent4">
              <a:shade val="8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8A8D9C4-2B20-4316-81CB-2D4F446BF21F}">
      <dsp:nvSpPr>
        <dsp:cNvPr id="0" name=""/>
        <dsp:cNvSpPr/>
      </dsp:nvSpPr>
      <dsp:spPr>
        <a:xfrm>
          <a:off x="1060406" y="835282"/>
          <a:ext cx="4885349" cy="478816"/>
        </a:xfrm>
        <a:custGeom>
          <a:avLst/>
          <a:gdLst/>
          <a:ahLst/>
          <a:cxnLst/>
          <a:rect l="0" t="0" r="0" b="0"/>
          <a:pathLst>
            <a:path>
              <a:moveTo>
                <a:pt x="4885349" y="0"/>
              </a:moveTo>
              <a:lnTo>
                <a:pt x="4885349" y="273575"/>
              </a:lnTo>
              <a:lnTo>
                <a:pt x="0" y="273575"/>
              </a:lnTo>
              <a:lnTo>
                <a:pt x="0" y="478816"/>
              </a:lnTo>
            </a:path>
          </a:pathLst>
        </a:custGeom>
        <a:noFill/>
        <a:ln w="254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86AE27F-63C6-4C91-97D5-D59FA9881DF9}">
      <dsp:nvSpPr>
        <dsp:cNvPr id="0" name=""/>
        <dsp:cNvSpPr/>
      </dsp:nvSpPr>
      <dsp:spPr>
        <a:xfrm>
          <a:off x="4968420" y="43279"/>
          <a:ext cx="1954671" cy="792003"/>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latin typeface="+mn-lt"/>
            </a:rPr>
            <a:t>24 countries</a:t>
          </a:r>
          <a:endParaRPr lang="en-GB" sz="1600" b="1" kern="1200" dirty="0">
            <a:latin typeface="+mn-lt"/>
          </a:endParaRPr>
        </a:p>
      </dsp:txBody>
      <dsp:txXfrm>
        <a:off x="4968420" y="43279"/>
        <a:ext cx="1954671" cy="792003"/>
      </dsp:txXfrm>
    </dsp:sp>
    <dsp:sp modelId="{38A3DB4B-BD83-4645-AE46-0D7312BA8596}">
      <dsp:nvSpPr>
        <dsp:cNvPr id="0" name=""/>
        <dsp:cNvSpPr/>
      </dsp:nvSpPr>
      <dsp:spPr>
        <a:xfrm>
          <a:off x="6672" y="1314098"/>
          <a:ext cx="2107468" cy="1244246"/>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2000" tIns="36000" rIns="72000" bIns="36000" numCol="1" spcCol="1270" anchor="ctr" anchorCtr="0">
          <a:noAutofit/>
        </a:bodyPr>
        <a:lstStyle/>
        <a:p>
          <a:pPr lvl="0" algn="ctr" defTabSz="711200">
            <a:lnSpc>
              <a:spcPct val="110000"/>
            </a:lnSpc>
            <a:spcBef>
              <a:spcPct val="0"/>
            </a:spcBef>
            <a:spcAft>
              <a:spcPts val="0"/>
            </a:spcAft>
          </a:pPr>
          <a:r>
            <a:rPr lang="en-US" sz="1600" b="1" kern="1200" dirty="0">
              <a:latin typeface="+mn-lt"/>
            </a:rPr>
            <a:t>All WCBP </a:t>
          </a:r>
        </a:p>
        <a:p>
          <a:pPr lvl="0" algn="ctr" defTabSz="711200">
            <a:lnSpc>
              <a:spcPct val="110000"/>
            </a:lnSpc>
            <a:spcBef>
              <a:spcPct val="0"/>
            </a:spcBef>
            <a:spcAft>
              <a:spcPts val="0"/>
            </a:spcAft>
          </a:pPr>
          <a:r>
            <a:rPr lang="en-US" sz="1600" b="1" kern="1200" dirty="0">
              <a:latin typeface="+mn-lt"/>
            </a:rPr>
            <a:t>NO-DTG based regimen</a:t>
          </a:r>
        </a:p>
        <a:p>
          <a:pPr lvl="0" algn="ctr" defTabSz="711200">
            <a:lnSpc>
              <a:spcPct val="110000"/>
            </a:lnSpc>
            <a:spcBef>
              <a:spcPct val="0"/>
            </a:spcBef>
            <a:spcAft>
              <a:spcPts val="0"/>
            </a:spcAft>
          </a:pPr>
          <a:r>
            <a:rPr lang="en-US" sz="1600" b="1" kern="1200" dirty="0">
              <a:latin typeface="+mn-lt"/>
            </a:rPr>
            <a:t>4 countries</a:t>
          </a:r>
          <a:endParaRPr lang="en-GB" sz="1600" b="1" kern="1200" dirty="0">
            <a:latin typeface="+mn-lt"/>
          </a:endParaRPr>
        </a:p>
      </dsp:txBody>
      <dsp:txXfrm>
        <a:off x="6672" y="1314098"/>
        <a:ext cx="2107468" cy="1244246"/>
      </dsp:txXfrm>
    </dsp:sp>
    <dsp:sp modelId="{475017F8-9513-4469-B521-72A48DD6095E}">
      <dsp:nvSpPr>
        <dsp:cNvPr id="0" name=""/>
        <dsp:cNvSpPr/>
      </dsp:nvSpPr>
      <dsp:spPr>
        <a:xfrm>
          <a:off x="42824" y="2909736"/>
          <a:ext cx="1955648" cy="2195995"/>
        </a:xfrm>
        <a:prstGeom prst="rect">
          <a:avLst/>
        </a:prstGeom>
        <a:solidFill>
          <a:schemeClr val="accent2">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en-US" sz="1600" b="0" kern="1200" dirty="0">
              <a:latin typeface="+mn-lt"/>
            </a:rPr>
            <a:t>Burundi, Eswatini, </a:t>
          </a:r>
        </a:p>
        <a:p>
          <a:pPr lvl="0" algn="ctr" defTabSz="711200">
            <a:lnSpc>
              <a:spcPct val="100000"/>
            </a:lnSpc>
            <a:spcBef>
              <a:spcPct val="0"/>
            </a:spcBef>
            <a:spcAft>
              <a:spcPts val="0"/>
            </a:spcAft>
          </a:pPr>
          <a:r>
            <a:rPr lang="en-US" sz="1600" b="0" kern="1200" dirty="0">
              <a:latin typeface="+mn-lt"/>
            </a:rPr>
            <a:t>Mozambique, Rwanda</a:t>
          </a:r>
        </a:p>
      </dsp:txBody>
      <dsp:txXfrm>
        <a:off x="42824" y="2909736"/>
        <a:ext cx="1955648" cy="2195995"/>
      </dsp:txXfrm>
    </dsp:sp>
    <dsp:sp modelId="{CF5F5587-F96E-4D1A-A144-EA52635BBF91}">
      <dsp:nvSpPr>
        <dsp:cNvPr id="0" name=""/>
        <dsp:cNvSpPr/>
      </dsp:nvSpPr>
      <dsp:spPr>
        <a:xfrm>
          <a:off x="4648655" y="1285707"/>
          <a:ext cx="2632199" cy="1244246"/>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lvl="0" algn="ctr" defTabSz="711200">
            <a:lnSpc>
              <a:spcPct val="100000"/>
            </a:lnSpc>
            <a:spcBef>
              <a:spcPct val="0"/>
            </a:spcBef>
            <a:spcAft>
              <a:spcPts val="0"/>
            </a:spcAft>
          </a:pPr>
          <a:r>
            <a:rPr lang="en-US" sz="1600" b="1" kern="1200" dirty="0">
              <a:latin typeface="+mn-lt"/>
            </a:rPr>
            <a:t>WCBP on Contraception Access DTG</a:t>
          </a:r>
        </a:p>
        <a:p>
          <a:pPr lvl="0" algn="ctr" defTabSz="711200">
            <a:lnSpc>
              <a:spcPct val="100000"/>
            </a:lnSpc>
            <a:spcBef>
              <a:spcPct val="0"/>
            </a:spcBef>
            <a:spcAft>
              <a:spcPts val="0"/>
            </a:spcAft>
          </a:pPr>
          <a:r>
            <a:rPr lang="en-US" sz="1600" b="1" kern="1200" dirty="0">
              <a:latin typeface="+mn-lt"/>
            </a:rPr>
            <a:t>15 countries</a:t>
          </a:r>
          <a:endParaRPr lang="en-GB" sz="1600" b="1" kern="1200" dirty="0">
            <a:latin typeface="+mn-lt"/>
          </a:endParaRPr>
        </a:p>
      </dsp:txBody>
      <dsp:txXfrm>
        <a:off x="4648655" y="1285707"/>
        <a:ext cx="2632199" cy="1244246"/>
      </dsp:txXfrm>
    </dsp:sp>
    <dsp:sp modelId="{9355BA42-7B2B-4DA7-8299-27A37887BF4C}">
      <dsp:nvSpPr>
        <dsp:cNvPr id="0" name=""/>
        <dsp:cNvSpPr/>
      </dsp:nvSpPr>
      <dsp:spPr>
        <a:xfrm>
          <a:off x="2448711" y="2968825"/>
          <a:ext cx="1954671" cy="89999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u="sng" kern="1200" dirty="0">
              <a:latin typeface="+mn-lt"/>
            </a:rPr>
            <a:t>ANY </a:t>
          </a:r>
          <a:r>
            <a:rPr lang="en-US" sz="1600" b="1" kern="1200" dirty="0">
              <a:latin typeface="+mn-lt"/>
            </a:rPr>
            <a:t>contraception</a:t>
          </a:r>
        </a:p>
        <a:p>
          <a:pPr lvl="0" algn="ctr" defTabSz="711200">
            <a:lnSpc>
              <a:spcPct val="90000"/>
            </a:lnSpc>
            <a:spcBef>
              <a:spcPct val="0"/>
            </a:spcBef>
            <a:spcAft>
              <a:spcPct val="35000"/>
            </a:spcAft>
          </a:pPr>
          <a:r>
            <a:rPr lang="en-US" sz="1600" b="1" kern="1200" dirty="0">
              <a:latin typeface="+mn-lt"/>
            </a:rPr>
            <a:t>2 countries</a:t>
          </a:r>
          <a:endParaRPr lang="en-GB" sz="1600" kern="1200" dirty="0">
            <a:latin typeface="+mn-lt"/>
          </a:endParaRPr>
        </a:p>
      </dsp:txBody>
      <dsp:txXfrm>
        <a:off x="2448711" y="2968825"/>
        <a:ext cx="1954671" cy="899999"/>
      </dsp:txXfrm>
    </dsp:sp>
    <dsp:sp modelId="{246C6FE5-ECF2-427F-981F-94E8F84E7594}">
      <dsp:nvSpPr>
        <dsp:cNvPr id="0" name=""/>
        <dsp:cNvSpPr/>
      </dsp:nvSpPr>
      <dsp:spPr>
        <a:xfrm>
          <a:off x="2448711" y="4279306"/>
          <a:ext cx="1954671" cy="122399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GB" sz="1600" b="0" kern="1200" dirty="0">
              <a:latin typeface="+mn-lt"/>
            </a:rPr>
            <a:t>Haiti</a:t>
          </a:r>
        </a:p>
        <a:p>
          <a:pPr lvl="0" algn="ctr" defTabSz="711200">
            <a:lnSpc>
              <a:spcPct val="90000"/>
            </a:lnSpc>
            <a:spcBef>
              <a:spcPct val="0"/>
            </a:spcBef>
            <a:spcAft>
              <a:spcPct val="35000"/>
            </a:spcAft>
          </a:pPr>
          <a:r>
            <a:rPr lang="en-GB" sz="1600" b="0" kern="1200" dirty="0">
              <a:latin typeface="+mn-lt"/>
            </a:rPr>
            <a:t>Ukraine</a:t>
          </a:r>
          <a:endParaRPr lang="en-GB" sz="1600" kern="1200" dirty="0">
            <a:latin typeface="+mn-lt"/>
          </a:endParaRPr>
        </a:p>
      </dsp:txBody>
      <dsp:txXfrm>
        <a:off x="2448711" y="4279306"/>
        <a:ext cx="1954671" cy="1223995"/>
      </dsp:txXfrm>
    </dsp:sp>
    <dsp:sp modelId="{89E00520-5C42-4FDC-960B-76C5845C3642}">
      <dsp:nvSpPr>
        <dsp:cNvPr id="0" name=""/>
        <dsp:cNvSpPr/>
      </dsp:nvSpPr>
      <dsp:spPr>
        <a:xfrm>
          <a:off x="4813864" y="2968825"/>
          <a:ext cx="1954671" cy="899999"/>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600" b="1" u="sng" kern="1200">
              <a:solidFill>
                <a:prstClr val="white"/>
              </a:solidFill>
              <a:latin typeface="+mn-lt"/>
              <a:ea typeface="+mn-ea"/>
              <a:cs typeface="+mn-cs"/>
            </a:rPr>
            <a:t>Long Acting </a:t>
          </a:r>
          <a:r>
            <a:rPr lang="en-US" sz="1600" b="1" u="none" kern="1200">
              <a:solidFill>
                <a:prstClr val="white"/>
              </a:solidFill>
              <a:latin typeface="+mn-lt"/>
              <a:ea typeface="+mn-ea"/>
              <a:cs typeface="+mn-cs"/>
            </a:rPr>
            <a:t>Contraception </a:t>
          </a:r>
        </a:p>
        <a:p>
          <a:pPr marL="0" lvl="0" indent="0" algn="ctr" defTabSz="533400">
            <a:lnSpc>
              <a:spcPct val="90000"/>
            </a:lnSpc>
            <a:spcBef>
              <a:spcPct val="0"/>
            </a:spcBef>
            <a:spcAft>
              <a:spcPct val="35000"/>
            </a:spcAft>
            <a:buNone/>
          </a:pPr>
          <a:r>
            <a:rPr lang="en-US" sz="1600" b="1" u="none" kern="1200">
              <a:solidFill>
                <a:prstClr val="white"/>
              </a:solidFill>
              <a:latin typeface="+mn-lt"/>
              <a:ea typeface="+mn-ea"/>
              <a:cs typeface="+mn-cs"/>
            </a:rPr>
            <a:t>7 countries</a:t>
          </a:r>
          <a:endParaRPr lang="en-GB" sz="1600" b="1" u="none" kern="1200" dirty="0">
            <a:solidFill>
              <a:prstClr val="white"/>
            </a:solidFill>
            <a:latin typeface="+mn-lt"/>
            <a:ea typeface="+mn-ea"/>
            <a:cs typeface="+mn-cs"/>
          </a:endParaRPr>
        </a:p>
      </dsp:txBody>
      <dsp:txXfrm>
        <a:off x="4813864" y="2968825"/>
        <a:ext cx="1954671" cy="899999"/>
      </dsp:txXfrm>
    </dsp:sp>
    <dsp:sp modelId="{CCE84F1B-A746-46AB-B494-D6AA224EFE9B}">
      <dsp:nvSpPr>
        <dsp:cNvPr id="0" name=""/>
        <dsp:cNvSpPr/>
      </dsp:nvSpPr>
      <dsp:spPr>
        <a:xfrm>
          <a:off x="4813864" y="4279306"/>
          <a:ext cx="1954671" cy="122399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0" kern="1200">
              <a:solidFill>
                <a:prstClr val="white"/>
              </a:solidFill>
              <a:latin typeface="+mn-lt"/>
              <a:ea typeface="+mn-ea"/>
              <a:cs typeface="+mn-cs"/>
            </a:rPr>
            <a:t>Botswana, Brazil, DRC, Kenya, Nigeria, South Africa, Venezuela</a:t>
          </a:r>
          <a:endParaRPr lang="en-GB" sz="1600" kern="1200" dirty="0">
            <a:latin typeface="+mn-lt"/>
          </a:endParaRPr>
        </a:p>
      </dsp:txBody>
      <dsp:txXfrm>
        <a:off x="4813864" y="4279306"/>
        <a:ext cx="1954671" cy="1223995"/>
      </dsp:txXfrm>
    </dsp:sp>
    <dsp:sp modelId="{4AEEF4E1-6ED6-49BF-9C53-F25F5B01D38E}">
      <dsp:nvSpPr>
        <dsp:cNvPr id="0" name=""/>
        <dsp:cNvSpPr/>
      </dsp:nvSpPr>
      <dsp:spPr>
        <a:xfrm>
          <a:off x="7179016" y="2968825"/>
          <a:ext cx="1954671" cy="899999"/>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600" b="1" u="sng" kern="1200">
              <a:solidFill>
                <a:prstClr val="white"/>
              </a:solidFill>
              <a:latin typeface="+mn-lt"/>
              <a:ea typeface="+mn-ea"/>
              <a:cs typeface="+mn-cs"/>
            </a:rPr>
            <a:t>Consistent reliable </a:t>
          </a:r>
          <a:r>
            <a:rPr lang="en-US" sz="1600" b="1" u="none" kern="1200">
              <a:solidFill>
                <a:prstClr val="white"/>
              </a:solidFill>
              <a:latin typeface="+mn-lt"/>
              <a:ea typeface="+mn-ea"/>
              <a:cs typeface="+mn-cs"/>
            </a:rPr>
            <a:t>contraception</a:t>
          </a:r>
        </a:p>
        <a:p>
          <a:pPr marL="0" lvl="0" indent="0" algn="ctr" defTabSz="533400">
            <a:lnSpc>
              <a:spcPct val="90000"/>
            </a:lnSpc>
            <a:spcBef>
              <a:spcPct val="0"/>
            </a:spcBef>
            <a:spcAft>
              <a:spcPct val="35000"/>
            </a:spcAft>
            <a:buNone/>
          </a:pPr>
          <a:r>
            <a:rPr lang="en-US" sz="1600" b="1" u="none" kern="1200">
              <a:solidFill>
                <a:prstClr val="white"/>
              </a:solidFill>
              <a:latin typeface="+mn-lt"/>
              <a:ea typeface="+mn-ea"/>
              <a:cs typeface="+mn-cs"/>
            </a:rPr>
            <a:t>6 countries</a:t>
          </a:r>
          <a:endParaRPr lang="en-GB" sz="1600" b="1" u="none" kern="1200" dirty="0">
            <a:solidFill>
              <a:prstClr val="white"/>
            </a:solidFill>
            <a:latin typeface="+mn-lt"/>
            <a:ea typeface="+mn-ea"/>
            <a:cs typeface="+mn-cs"/>
          </a:endParaRPr>
        </a:p>
      </dsp:txBody>
      <dsp:txXfrm>
        <a:off x="7179016" y="2968825"/>
        <a:ext cx="1954671" cy="899999"/>
      </dsp:txXfrm>
    </dsp:sp>
    <dsp:sp modelId="{C5EBEE8B-F032-4CA6-AA09-C2067E5DFB10}">
      <dsp:nvSpPr>
        <dsp:cNvPr id="0" name=""/>
        <dsp:cNvSpPr/>
      </dsp:nvSpPr>
      <dsp:spPr>
        <a:xfrm>
          <a:off x="7179016" y="4279306"/>
          <a:ext cx="1954671" cy="122399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100000"/>
            </a:lnSpc>
            <a:spcBef>
              <a:spcPct val="0"/>
            </a:spcBef>
            <a:spcAft>
              <a:spcPts val="0"/>
            </a:spcAft>
          </a:pPr>
          <a:r>
            <a:rPr lang="en-US" sz="1600" b="0" kern="1200" dirty="0">
              <a:latin typeface="+mn-lt"/>
            </a:rPr>
            <a:t>Cote d'Ivoire, Ethiopia</a:t>
          </a:r>
        </a:p>
        <a:p>
          <a:pPr lvl="0" algn="ctr" defTabSz="711200">
            <a:lnSpc>
              <a:spcPct val="100000"/>
            </a:lnSpc>
            <a:spcBef>
              <a:spcPct val="0"/>
            </a:spcBef>
            <a:spcAft>
              <a:spcPts val="0"/>
            </a:spcAft>
          </a:pPr>
          <a:r>
            <a:rPr lang="en-US" sz="1600" b="0" kern="1200" dirty="0">
              <a:latin typeface="+mn-lt"/>
            </a:rPr>
            <a:t>Ghana, Niger, Senegal. Zambia</a:t>
          </a:r>
          <a:endParaRPr lang="en-GB" sz="1600" kern="1200" dirty="0">
            <a:latin typeface="+mn-lt"/>
          </a:endParaRPr>
        </a:p>
      </dsp:txBody>
      <dsp:txXfrm>
        <a:off x="7179016" y="4279306"/>
        <a:ext cx="1954671" cy="1223995"/>
      </dsp:txXfrm>
    </dsp:sp>
    <dsp:sp modelId="{1F3A2B84-99B4-45D8-B5BA-8F2C050A7FC5}">
      <dsp:nvSpPr>
        <dsp:cNvPr id="0" name=""/>
        <dsp:cNvSpPr/>
      </dsp:nvSpPr>
      <dsp:spPr>
        <a:xfrm>
          <a:off x="9468259" y="1314098"/>
          <a:ext cx="2107468" cy="1244246"/>
        </a:xfrm>
        <a:prstGeom prst="rect">
          <a:avLst/>
        </a:prstGeom>
        <a:solidFill>
          <a:schemeClr val="accent3">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2000" tIns="36000" rIns="72000" bIns="36000" numCol="1" spcCol="1270" anchor="ctr" anchorCtr="0">
          <a:noAutofit/>
        </a:bodyPr>
        <a:lstStyle/>
        <a:p>
          <a:pPr lvl="0" algn="ctr" defTabSz="711200">
            <a:lnSpc>
              <a:spcPct val="90000"/>
            </a:lnSpc>
            <a:spcBef>
              <a:spcPct val="0"/>
            </a:spcBef>
            <a:spcAft>
              <a:spcPct val="35000"/>
            </a:spcAft>
          </a:pPr>
          <a:r>
            <a:rPr lang="en-GB" sz="1600" b="1" kern="1200" dirty="0">
              <a:latin typeface="+mn-lt"/>
            </a:rPr>
            <a:t>Informed Choice </a:t>
          </a:r>
        </a:p>
        <a:p>
          <a:pPr lvl="0" algn="ctr" defTabSz="711200">
            <a:lnSpc>
              <a:spcPct val="90000"/>
            </a:lnSpc>
            <a:spcBef>
              <a:spcPct val="0"/>
            </a:spcBef>
            <a:spcAft>
              <a:spcPct val="35000"/>
            </a:spcAft>
          </a:pPr>
          <a:r>
            <a:rPr lang="en-GB" sz="1600" b="1" kern="1200" dirty="0">
              <a:latin typeface="+mn-lt"/>
            </a:rPr>
            <a:t>5 Countries  </a:t>
          </a:r>
        </a:p>
      </dsp:txBody>
      <dsp:txXfrm>
        <a:off x="9468259" y="1314098"/>
        <a:ext cx="2107468" cy="1244246"/>
      </dsp:txXfrm>
    </dsp:sp>
    <dsp:sp modelId="{28E78C9E-462D-48B2-93BF-812DE84E447E}">
      <dsp:nvSpPr>
        <dsp:cNvPr id="0" name=""/>
        <dsp:cNvSpPr/>
      </dsp:nvSpPr>
      <dsp:spPr>
        <a:xfrm>
          <a:off x="9544169" y="2968825"/>
          <a:ext cx="1955648" cy="2195995"/>
        </a:xfrm>
        <a:prstGeom prst="rect">
          <a:avLst/>
        </a:prstGeom>
        <a:solidFill>
          <a:schemeClr val="accent3">
            <a:lumMod val="7500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88900" lvl="0" indent="0" algn="ctr" defTabSz="711200">
            <a:lnSpc>
              <a:spcPct val="90000"/>
            </a:lnSpc>
            <a:spcBef>
              <a:spcPct val="0"/>
            </a:spcBef>
            <a:spcAft>
              <a:spcPct val="35000"/>
            </a:spcAft>
          </a:pPr>
          <a:r>
            <a:rPr lang="en-GB" sz="1600" b="0" kern="1200" dirty="0">
              <a:latin typeface="+mn-lt"/>
            </a:rPr>
            <a:t>Lesotho, Malawi, Tanzania, Uganda, Zimbabwe</a:t>
          </a:r>
        </a:p>
      </dsp:txBody>
      <dsp:txXfrm>
        <a:off x="9544169" y="2968825"/>
        <a:ext cx="1955648" cy="21959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7CD65-738D-4EAA-9691-E50C2517AC0E}">
      <dsp:nvSpPr>
        <dsp:cNvPr id="0" name=""/>
        <dsp:cNvSpPr/>
      </dsp:nvSpPr>
      <dsp:spPr>
        <a:xfrm rot="10800000">
          <a:off x="932346" y="1413"/>
          <a:ext cx="3714489" cy="112717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052" tIns="83820" rIns="156464" bIns="83820" numCol="1" spcCol="1270" anchor="ctr" anchorCtr="0">
          <a:noAutofit/>
        </a:bodyPr>
        <a:lstStyle/>
        <a:p>
          <a:pPr lvl="0" algn="ctr" defTabSz="977900">
            <a:lnSpc>
              <a:spcPct val="90000"/>
            </a:lnSpc>
            <a:spcBef>
              <a:spcPct val="0"/>
            </a:spcBef>
            <a:spcAft>
              <a:spcPct val="35000"/>
            </a:spcAft>
          </a:pPr>
          <a:r>
            <a:rPr lang="en-GB" sz="2200" kern="1200" dirty="0"/>
            <a:t>Simplify and optimize diagnostics</a:t>
          </a:r>
          <a:endParaRPr lang="en-US" sz="2200" kern="1200" dirty="0"/>
        </a:p>
      </dsp:txBody>
      <dsp:txXfrm rot="10800000">
        <a:off x="1214139" y="1413"/>
        <a:ext cx="3432696" cy="1127172"/>
      </dsp:txXfrm>
    </dsp:sp>
    <dsp:sp modelId="{9BC53E98-95C7-4442-87E1-3634383540B1}">
      <dsp:nvSpPr>
        <dsp:cNvPr id="0" name=""/>
        <dsp:cNvSpPr/>
      </dsp:nvSpPr>
      <dsp:spPr>
        <a:xfrm>
          <a:off x="511018" y="1413"/>
          <a:ext cx="1127172" cy="1127172"/>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BB9167-F3EE-478B-9ED9-1DE068458B5F}">
      <dsp:nvSpPr>
        <dsp:cNvPr id="0" name=""/>
        <dsp:cNvSpPr/>
      </dsp:nvSpPr>
      <dsp:spPr>
        <a:xfrm rot="10800000">
          <a:off x="1032776" y="1465055"/>
          <a:ext cx="3580583" cy="1127172"/>
        </a:xfrm>
        <a:prstGeom prst="homePlat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052" tIns="83820" rIns="156464" bIns="83820" numCol="1" spcCol="1270" anchor="ctr" anchorCtr="0">
          <a:noAutofit/>
        </a:bodyPr>
        <a:lstStyle/>
        <a:p>
          <a:pPr lvl="0" algn="ctr" defTabSz="977900">
            <a:lnSpc>
              <a:spcPct val="90000"/>
            </a:lnSpc>
            <a:spcBef>
              <a:spcPct val="0"/>
            </a:spcBef>
            <a:spcAft>
              <a:spcPct val="35000"/>
            </a:spcAft>
          </a:pPr>
          <a:r>
            <a:rPr lang="en-GB" sz="2200" kern="1200" dirty="0"/>
            <a:t>Move away from NNRTI-based regimens</a:t>
          </a:r>
          <a:endParaRPr lang="en-US" sz="2200" kern="1200" dirty="0"/>
        </a:p>
      </dsp:txBody>
      <dsp:txXfrm rot="10800000">
        <a:off x="1314569" y="1465055"/>
        <a:ext cx="3298790" cy="1127172"/>
      </dsp:txXfrm>
    </dsp:sp>
    <dsp:sp modelId="{693930B1-EE28-4F56-A624-B04E7FD23EA1}">
      <dsp:nvSpPr>
        <dsp:cNvPr id="0" name=""/>
        <dsp:cNvSpPr/>
      </dsp:nvSpPr>
      <dsp:spPr>
        <a:xfrm>
          <a:off x="544495" y="1465055"/>
          <a:ext cx="1127172" cy="112717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A42B6-C895-4888-A877-323C93D35D10}">
      <dsp:nvSpPr>
        <dsp:cNvPr id="0" name=""/>
        <dsp:cNvSpPr/>
      </dsp:nvSpPr>
      <dsp:spPr>
        <a:xfrm rot="10800000">
          <a:off x="945697" y="2928697"/>
          <a:ext cx="3696688" cy="1127172"/>
        </a:xfrm>
        <a:prstGeom prst="homePlat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052" tIns="83820" rIns="156464" bIns="83820" numCol="1" spcCol="1270" anchor="ctr" anchorCtr="0">
          <a:noAutofit/>
        </a:bodyPr>
        <a:lstStyle/>
        <a:p>
          <a:pPr lvl="0" algn="ctr" defTabSz="977900">
            <a:lnSpc>
              <a:spcPct val="90000"/>
            </a:lnSpc>
            <a:spcBef>
              <a:spcPct val="0"/>
            </a:spcBef>
            <a:spcAft>
              <a:spcPct val="35000"/>
            </a:spcAft>
          </a:pPr>
          <a:r>
            <a:rPr lang="en-GB" sz="2200" kern="1200" dirty="0"/>
            <a:t>Introduce DTG as soon as possible</a:t>
          </a:r>
          <a:endParaRPr lang="en-US" sz="2200" kern="1200" dirty="0"/>
        </a:p>
      </dsp:txBody>
      <dsp:txXfrm rot="10800000">
        <a:off x="1227490" y="2928697"/>
        <a:ext cx="3414895" cy="1127172"/>
      </dsp:txXfrm>
    </dsp:sp>
    <dsp:sp modelId="{372EC061-E177-48B2-A231-A7DD88CCB2DC}">
      <dsp:nvSpPr>
        <dsp:cNvPr id="0" name=""/>
        <dsp:cNvSpPr/>
      </dsp:nvSpPr>
      <dsp:spPr>
        <a:xfrm>
          <a:off x="515468" y="2928697"/>
          <a:ext cx="1127172" cy="112717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E54702-D2BA-498A-8A07-C89EBC43DCE5}">
      <dsp:nvSpPr>
        <dsp:cNvPr id="0" name=""/>
        <dsp:cNvSpPr/>
      </dsp:nvSpPr>
      <dsp:spPr>
        <a:xfrm rot="10800000">
          <a:off x="906261" y="4392339"/>
          <a:ext cx="3749269" cy="1127172"/>
        </a:xfrm>
        <a:prstGeom prst="homePlat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052" tIns="83820" rIns="156464" bIns="83820" numCol="1" spcCol="1270" anchor="ctr" anchorCtr="0">
          <a:noAutofit/>
        </a:bodyPr>
        <a:lstStyle/>
        <a:p>
          <a:pPr lvl="0" algn="ctr" defTabSz="977900">
            <a:lnSpc>
              <a:spcPct val="90000"/>
            </a:lnSpc>
            <a:spcBef>
              <a:spcPct val="0"/>
            </a:spcBef>
            <a:spcAft>
              <a:spcPct val="35000"/>
            </a:spcAft>
          </a:pPr>
          <a:r>
            <a:rPr lang="en-GB" sz="2200" kern="1200" dirty="0"/>
            <a:t>Use the most potent non-NNRTI option</a:t>
          </a:r>
          <a:endParaRPr lang="en-US" sz="2200" kern="1200" dirty="0"/>
        </a:p>
      </dsp:txBody>
      <dsp:txXfrm rot="10800000">
        <a:off x="1188054" y="4392339"/>
        <a:ext cx="3467476" cy="1127172"/>
      </dsp:txXfrm>
    </dsp:sp>
    <dsp:sp modelId="{ACE96829-FE41-4186-BD46-288595E2741F}">
      <dsp:nvSpPr>
        <dsp:cNvPr id="0" name=""/>
        <dsp:cNvSpPr/>
      </dsp:nvSpPr>
      <dsp:spPr>
        <a:xfrm>
          <a:off x="502323" y="4392339"/>
          <a:ext cx="1127172" cy="112717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99D33-76B1-451A-AD13-500C1FC5F1A9}" type="datetimeFigureOut">
              <a:rPr lang="en-GB" smtClean="0"/>
              <a:t>21/07/2019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75F49-2DB1-4A00-B7F2-FB59D6BD1871}" type="slidenum">
              <a:rPr lang="en-GB" smtClean="0"/>
              <a:t>‹#›</a:t>
            </a:fld>
            <a:endParaRPr lang="en-GB"/>
          </a:p>
        </p:txBody>
      </p:sp>
    </p:spTree>
    <p:extLst>
      <p:ext uri="{BB962C8B-B14F-4D97-AF65-F5344CB8AC3E}">
        <p14:creationId xmlns:p14="http://schemas.microsoft.com/office/powerpoint/2010/main" val="992570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alamandertrust.net/wp-content/uploads/2019/02/DTG_OurRightsLivesDecisions_Advocacy_Booklet-FINAL_19_Feb2019.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4638" cy="3727450"/>
          </a:xfrm>
        </p:spPr>
      </p:sp>
      <p:sp>
        <p:nvSpPr>
          <p:cNvPr id="3" name="Notes Placeholder 2"/>
          <p:cNvSpPr>
            <a:spLocks noGrp="1"/>
          </p:cNvSpPr>
          <p:nvPr>
            <p:ph type="body" idx="1"/>
          </p:nvPr>
        </p:nvSpPr>
        <p:spPr/>
        <p:txBody>
          <a:bodyPr/>
          <a:lstStyle/>
          <a:p>
            <a:r>
              <a:rPr lang="en-US" dirty="0"/>
              <a:t>The key elements of the WHO guidelines development process and in particular the development of recommendations involves a synthesis</a:t>
            </a:r>
            <a:r>
              <a:rPr lang="en-US" baseline="0" dirty="0"/>
              <a:t> from three key areas the formal assessment of evidence and ranking of its quality based on systematic reviews; an assessment of feasibility and cost with </a:t>
            </a:r>
            <a:r>
              <a:rPr lang="en-US" baseline="0" dirty="0" err="1"/>
              <a:t>modelling</a:t>
            </a:r>
            <a:r>
              <a:rPr lang="en-US" baseline="0" dirty="0"/>
              <a:t> and costing models, and preferences and values from community or health care workers perspective</a:t>
            </a:r>
          </a:p>
          <a:p>
            <a:endParaRPr lang="en-US" baseline="0" dirty="0"/>
          </a:p>
          <a:p>
            <a:r>
              <a:rPr lang="en-US" baseline="0" dirty="0"/>
              <a:t>ADD in EXISTING GUIDELINES</a:t>
            </a:r>
            <a:endParaRPr lang="en-US" dirty="0"/>
          </a:p>
        </p:txBody>
      </p:sp>
      <p:sp>
        <p:nvSpPr>
          <p:cNvPr id="4" name="Slide Number Placeholder 3"/>
          <p:cNvSpPr>
            <a:spLocks noGrp="1"/>
          </p:cNvSpPr>
          <p:nvPr>
            <p:ph type="sldNum" sz="quarter" idx="10"/>
          </p:nvPr>
        </p:nvSpPr>
        <p:spPr/>
        <p:txBody>
          <a:bodyPr/>
          <a:lstStyle/>
          <a:p>
            <a:pPr marL="0" marR="0" lvl="0" indent="0" algn="r" defTabSz="913019" rtl="0" eaLnBrk="1" fontAlgn="auto" latinLnBrk="0" hangingPunct="1">
              <a:lnSpc>
                <a:spcPct val="100000"/>
              </a:lnSpc>
              <a:spcBef>
                <a:spcPts val="0"/>
              </a:spcBef>
              <a:spcAft>
                <a:spcPts val="0"/>
              </a:spcAft>
              <a:buClrTx/>
              <a:buSzTx/>
              <a:buFontTx/>
              <a:buNone/>
              <a:tabLst/>
              <a:defRPr/>
            </a:pPr>
            <a:fld id="{7C6D0357-07D5-41D3-AC9C-D9E62EEC9C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3019"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89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en-GB" dirty="0"/>
              <a:t>Evidence:</a:t>
            </a:r>
            <a:r>
              <a:rPr lang="en-GB" baseline="0" dirty="0"/>
              <a:t> </a:t>
            </a:r>
            <a:r>
              <a:rPr lang="en-GB" dirty="0"/>
              <a:t>The NMA showed that DTG,  was superior to  EFV </a:t>
            </a:r>
            <a:r>
              <a:rPr lang="en-GB" baseline="0" dirty="0"/>
              <a:t> in  terms of viral suppression, CD4 recovery and treatment discontinuation. EFV400 was better than EFV 600 in terms of CD4 recovery and treatment discontinuation, but comparable in terms of viral </a:t>
            </a:r>
            <a:r>
              <a:rPr lang="en-GB" baseline="0" dirty="0" err="1"/>
              <a:t>supression</a:t>
            </a:r>
            <a:r>
              <a:rPr lang="en-GB" baseline="0" dirty="0"/>
              <a:t>. DTG was </a:t>
            </a:r>
            <a:r>
              <a:rPr lang="en-GB" baseline="0" dirty="0" err="1"/>
              <a:t>betetr</a:t>
            </a:r>
            <a:r>
              <a:rPr lang="en-GB" baseline="0" dirty="0"/>
              <a:t> than EFV400 in terms of viral suppression and treatment discontinuation. All regimens were comparable  in terms of mortality, disease progression and occurrence of SAE. The quality for this evidence was rated according GRADE methodology.  </a:t>
            </a:r>
          </a:p>
          <a:p>
            <a:r>
              <a:rPr lang="en-GB" baseline="0" dirty="0"/>
              <a:t>Research gaps: There are concerns on NTD potential risk with DTG if used in the early pregnancy and during the preconception period.</a:t>
            </a:r>
            <a:endParaRPr lang="en-GB" dirty="0"/>
          </a:p>
        </p:txBody>
      </p:sp>
      <p:sp>
        <p:nvSpPr>
          <p:cNvPr id="4" name="Slide Number Placeholder 3"/>
          <p:cNvSpPr>
            <a:spLocks noGrp="1"/>
          </p:cNvSpPr>
          <p:nvPr>
            <p:ph type="sldNum" sz="quarter" idx="10"/>
          </p:nvPr>
        </p:nvSpPr>
        <p:spPr/>
        <p:txBody>
          <a:bodyPr/>
          <a:lstStyle/>
          <a:p>
            <a:fld id="{7471FCBA-9F2E-4906-B1F5-5853AF7D63F6}" type="slidenum">
              <a:rPr lang="en-GB" smtClean="0"/>
              <a:t>11</a:t>
            </a:fld>
            <a:endParaRPr lang="en-GB"/>
          </a:p>
        </p:txBody>
      </p:sp>
    </p:spTree>
    <p:extLst>
      <p:ext uri="{BB962C8B-B14F-4D97-AF65-F5344CB8AC3E}">
        <p14:creationId xmlns:p14="http://schemas.microsoft.com/office/powerpoint/2010/main" val="33146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en-GB" dirty="0"/>
              <a:t>Evidence:</a:t>
            </a:r>
            <a:r>
              <a:rPr lang="en-GB" baseline="0" dirty="0"/>
              <a:t> </a:t>
            </a:r>
            <a:r>
              <a:rPr lang="en-GB" dirty="0"/>
              <a:t>The NMA showed that DTG,  was superior to  EFV </a:t>
            </a:r>
            <a:r>
              <a:rPr lang="en-GB" baseline="0" dirty="0"/>
              <a:t> in  terms of viral suppression, CD4 recovery and treatment discontinuation. EFV400 was better than EFV 600 in terms of CD4 recovery and treatment discontinuation, but comparable in terms of viral </a:t>
            </a:r>
            <a:r>
              <a:rPr lang="en-GB" baseline="0" dirty="0" err="1"/>
              <a:t>supression</a:t>
            </a:r>
            <a:r>
              <a:rPr lang="en-GB" baseline="0" dirty="0"/>
              <a:t>. DTG was </a:t>
            </a:r>
            <a:r>
              <a:rPr lang="en-GB" baseline="0" dirty="0" err="1"/>
              <a:t>betetr</a:t>
            </a:r>
            <a:r>
              <a:rPr lang="en-GB" baseline="0" dirty="0"/>
              <a:t> than EFV400 in terms of viral suppression and treatment discontinuation. All regimens were comparable  in terms of mortality, disease progression and occurrence of SAE. The quality for this evidence was rated according GRADE methodology.  </a:t>
            </a:r>
          </a:p>
          <a:p>
            <a:r>
              <a:rPr lang="en-GB" baseline="0" dirty="0"/>
              <a:t>Research gaps: There are concerns on NTD potential risk with DTG if used in the early pregnancy and during the preconception period.</a:t>
            </a:r>
            <a:endParaRPr lang="en-GB" dirty="0"/>
          </a:p>
        </p:txBody>
      </p:sp>
      <p:sp>
        <p:nvSpPr>
          <p:cNvPr id="4" name="Slide Number Placeholder 3"/>
          <p:cNvSpPr>
            <a:spLocks noGrp="1"/>
          </p:cNvSpPr>
          <p:nvPr>
            <p:ph type="sldNum" sz="quarter" idx="10"/>
          </p:nvPr>
        </p:nvSpPr>
        <p:spPr/>
        <p:txBody>
          <a:bodyPr/>
          <a:lstStyle/>
          <a:p>
            <a:fld id="{7471FCBA-9F2E-4906-B1F5-5853AF7D63F6}" type="slidenum">
              <a:rPr lang="en-GB" smtClean="0"/>
              <a:t>12</a:t>
            </a:fld>
            <a:endParaRPr lang="en-GB"/>
          </a:p>
        </p:txBody>
      </p:sp>
    </p:spTree>
    <p:extLst>
      <p:ext uri="{BB962C8B-B14F-4D97-AF65-F5344CB8AC3E}">
        <p14:creationId xmlns:p14="http://schemas.microsoft.com/office/powerpoint/2010/main" val="1297713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243013"/>
            <a:ext cx="5961062" cy="3354387"/>
          </a:xfrm>
        </p:spPr>
      </p:sp>
      <p:sp>
        <p:nvSpPr>
          <p:cNvPr id="3" name="Notes Placeholder 2"/>
          <p:cNvSpPr>
            <a:spLocks noGrp="1"/>
          </p:cNvSpPr>
          <p:nvPr>
            <p:ph type="body" idx="1"/>
          </p:nvPr>
        </p:nvSpPr>
        <p:spPr/>
        <p:txBody>
          <a:bodyPr/>
          <a:lstStyle/>
          <a:p>
            <a:r>
              <a:rPr lang="en-GB" dirty="0"/>
              <a:t>Evidence:</a:t>
            </a:r>
            <a:r>
              <a:rPr lang="en-GB" baseline="0" dirty="0"/>
              <a:t> </a:t>
            </a:r>
            <a:r>
              <a:rPr lang="en-GB" dirty="0"/>
              <a:t>The NMA showed that DTG,  was superior to  EFV </a:t>
            </a:r>
            <a:r>
              <a:rPr lang="en-GB" baseline="0" dirty="0"/>
              <a:t> in  terms of viral suppression, CD4 recovery and treatment discontinuation. EFV400 was better than EFV 600 in terms of CD4 recovery and treatment discontinuation, but comparable in terms of viral </a:t>
            </a:r>
            <a:r>
              <a:rPr lang="en-GB" baseline="0" dirty="0" err="1"/>
              <a:t>supression</a:t>
            </a:r>
            <a:r>
              <a:rPr lang="en-GB" baseline="0" dirty="0"/>
              <a:t>. DTG was </a:t>
            </a:r>
            <a:r>
              <a:rPr lang="en-GB" baseline="0" dirty="0" err="1"/>
              <a:t>betetr</a:t>
            </a:r>
            <a:r>
              <a:rPr lang="en-GB" baseline="0" dirty="0"/>
              <a:t> than EFV400 in terms of viral suppression and treatment discontinuation. All regimens were comparable  in terms of mortality, disease progression and occurrence of SAE. The quality for this evidence was rated according GRADE methodology.  </a:t>
            </a:r>
          </a:p>
          <a:p>
            <a:r>
              <a:rPr lang="en-GB" baseline="0" dirty="0"/>
              <a:t>Research gaps: There are concerns on NTD potential risk with DTG if used in the early pregnancy and during the preconception period.</a:t>
            </a:r>
            <a:endParaRPr lang="en-GB" dirty="0"/>
          </a:p>
        </p:txBody>
      </p:sp>
      <p:sp>
        <p:nvSpPr>
          <p:cNvPr id="4" name="Slide Number Placeholder 3"/>
          <p:cNvSpPr>
            <a:spLocks noGrp="1"/>
          </p:cNvSpPr>
          <p:nvPr>
            <p:ph type="sldNum" sz="quarter" idx="10"/>
          </p:nvPr>
        </p:nvSpPr>
        <p:spPr/>
        <p:txBody>
          <a:bodyPr/>
          <a:lstStyle/>
          <a:p>
            <a:fld id="{7471FCBA-9F2E-4906-B1F5-5853AF7D63F6}" type="slidenum">
              <a:rPr lang="en-GB" smtClean="0"/>
              <a:t>15</a:t>
            </a:fld>
            <a:endParaRPr lang="en-GB"/>
          </a:p>
        </p:txBody>
      </p:sp>
    </p:spTree>
    <p:extLst>
      <p:ext uri="{BB962C8B-B14F-4D97-AF65-F5344CB8AC3E}">
        <p14:creationId xmlns:p14="http://schemas.microsoft.com/office/powerpoint/2010/main" val="1225762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table summarizes the new WHO guidelines which recommend the use of integrase inhibitors across age groups with RAL/AZT/3TC recommended when starting treatment in the first 4 weeks of life and DTG/ABC/3TC for the rest of the paediatric population </a:t>
            </a:r>
            <a:endParaRPr lang="en-US" dirty="0"/>
          </a:p>
          <a:p>
            <a:r>
              <a:rPr lang="en-GB" dirty="0"/>
              <a:t>I</a:t>
            </a:r>
            <a:r>
              <a:rPr lang="en-US" dirty="0"/>
              <a:t>n children for whom approved DTG dosing is not yet available RAL can e considered as an alternative regimen, particularly where </a:t>
            </a:r>
            <a:r>
              <a:rPr lang="en-US" dirty="0" err="1"/>
              <a:t>LPVr</a:t>
            </a:r>
            <a:r>
              <a:rPr lang="en-US" dirty="0"/>
              <a:t> is not available </a:t>
            </a:r>
          </a:p>
          <a:p>
            <a:r>
              <a:rPr lang="en-GB" dirty="0"/>
              <a:t>U</a:t>
            </a:r>
            <a:r>
              <a:rPr lang="en-US" dirty="0"/>
              <a:t>se of NNRTI based regimen is now reserved for special circumstances where no other alternatives can be used</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A87AF-21EC-4AF1-8973-EE3A53EA47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918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43524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draw your attention to the findings of the Global Values and Preference study on treatment </a:t>
            </a:r>
            <a:r>
              <a:rPr lang="en-US" sz="1600" dirty="0" err="1"/>
              <a:t>sideeffects</a:t>
            </a:r>
            <a:r>
              <a:rPr lang="en-US" sz="1600" dirty="0"/>
              <a:t> in general experienced by women living with HIV. </a:t>
            </a:r>
          </a:p>
          <a:p>
            <a:endParaRPr lang="en-US" sz="1600" dirty="0"/>
          </a:p>
          <a:p>
            <a:r>
              <a:rPr lang="en-US" sz="1600" dirty="0"/>
              <a:t>This was commissioned by WHO and shaped the WHO 2017 SRHR Guideline. </a:t>
            </a:r>
          </a:p>
          <a:p>
            <a:endParaRPr lang="en-US" sz="1600" dirty="0"/>
          </a:p>
          <a:p>
            <a:r>
              <a:rPr lang="en-US" sz="1600" dirty="0"/>
              <a:t>These findings were presented as a poster at IAS in Durban in 2016</a:t>
            </a:r>
          </a:p>
          <a:p>
            <a:r>
              <a:rPr lang="en-US" dirty="0"/>
              <a:t>By salamander Trust</a:t>
            </a:r>
          </a:p>
        </p:txBody>
      </p:sp>
      <p:sp>
        <p:nvSpPr>
          <p:cNvPr id="4" name="Slide Number Placeholder 3"/>
          <p:cNvSpPr>
            <a:spLocks noGrp="1"/>
          </p:cNvSpPr>
          <p:nvPr>
            <p:ph type="sldNum" sz="quarter" idx="5"/>
          </p:nvPr>
        </p:nvSpPr>
        <p:spPr/>
        <p:txBody>
          <a:bodyPr/>
          <a:lstStyle/>
          <a:p>
            <a:fld id="{5A620525-1D67-AC47-BC8B-6595E1839417}" type="slidenum">
              <a:rPr lang="en-US" smtClean="0"/>
              <a:t>22</a:t>
            </a:fld>
            <a:endParaRPr lang="en-US"/>
          </a:p>
        </p:txBody>
      </p:sp>
    </p:spTree>
    <p:extLst>
      <p:ext uri="{BB962C8B-B14F-4D97-AF65-F5344CB8AC3E}">
        <p14:creationId xmlns:p14="http://schemas.microsoft.com/office/powerpoint/2010/main" val="3408086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DTG advocacy brief </a:t>
            </a:r>
            <a:r>
              <a:rPr lang="en-US" dirty="0">
                <a:hlinkClick r:id="rId3"/>
              </a:rPr>
              <a:t>https://salamandertrust.net/wp-content/uploads/2019/02/DTG_OurRightsLivesDecisions_Advocacy_Booklet-FINAL_19_Feb2019.pdf</a:t>
            </a:r>
            <a:endParaRPr lang="en-US" dirty="0"/>
          </a:p>
          <a:p>
            <a:endParaRPr lang="en-US" dirty="0"/>
          </a:p>
          <a:p>
            <a:r>
              <a:rPr lang="en-US" dirty="0"/>
              <a:t>I didn’t mention a lot of in country consultations that were conducted with PLHIV including WLHIV in Zimbabwe, Kenya and many other countries where again women clearly indicate their willingness to use DTG </a:t>
            </a:r>
            <a:r>
              <a:rPr lang="en-US" dirty="0" err="1"/>
              <a:t>inspite</a:t>
            </a:r>
            <a:r>
              <a:rPr lang="en-US" dirty="0"/>
              <a:t> of  the potential side effects.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20525-1D67-AC47-BC8B-6595E18394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17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C8DB-3694-4B39-9D80-4907D6FCC5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B7EC5EC-092A-42FB-B8D4-78157338E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EEDAFA-2F48-475F-842C-2D8954761C7C}"/>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5" name="Footer Placeholder 4">
            <a:extLst>
              <a:ext uri="{FF2B5EF4-FFF2-40B4-BE49-F238E27FC236}">
                <a16:creationId xmlns:a16="http://schemas.microsoft.com/office/drawing/2014/main" id="{AB36F0A6-C397-4A54-A1C8-47E908BDC8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555119-650E-4F1B-BEFF-6A94DE5C6091}"/>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2457027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BECEC-6C19-4489-8AF2-D277A87F6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236DB4-DB1B-4373-8AA5-87E19F4470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760057-94D6-416F-9EA5-4293CD28338F}"/>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5" name="Footer Placeholder 4">
            <a:extLst>
              <a:ext uri="{FF2B5EF4-FFF2-40B4-BE49-F238E27FC236}">
                <a16:creationId xmlns:a16="http://schemas.microsoft.com/office/drawing/2014/main" id="{73246DAE-61D1-4052-9A46-D821ADAAEE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9AEDA9-5579-4610-BDB4-A1F1E6A67A02}"/>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65285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2050B-4FD9-42FA-85AF-571D9C795F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DC686E-0AE9-4498-8F14-479958950E1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600E9C-2BB3-4FFC-8FB6-A0E3017C9509}"/>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5" name="Footer Placeholder 4">
            <a:extLst>
              <a:ext uri="{FF2B5EF4-FFF2-40B4-BE49-F238E27FC236}">
                <a16:creationId xmlns:a16="http://schemas.microsoft.com/office/drawing/2014/main" id="{1C25F02B-2DF2-42BE-8EAC-7992D0321E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58DD1E-A118-49AC-AAB0-7660D1E799AC}"/>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145517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9A83-F8B2-412E-8369-AA9FA21DE0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CCC8D1F-4026-400E-B6CD-864041B1E4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CC162D-9BD8-46D5-BC04-8E2BA3CB64BE}"/>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5" name="Footer Placeholder 4">
            <a:extLst>
              <a:ext uri="{FF2B5EF4-FFF2-40B4-BE49-F238E27FC236}">
                <a16:creationId xmlns:a16="http://schemas.microsoft.com/office/drawing/2014/main" id="{0606BBDC-D0BD-4BC0-9F90-F79D65419E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033FA6-4985-49FB-B421-82F519920F42}"/>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4074251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659A-413D-4E5E-A9D1-C6C68A523B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404D38B-0B98-4D50-866E-718428A135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3084D6-3CDB-4B89-9290-A0AE7EBD7FC3}"/>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5" name="Footer Placeholder 4">
            <a:extLst>
              <a:ext uri="{FF2B5EF4-FFF2-40B4-BE49-F238E27FC236}">
                <a16:creationId xmlns:a16="http://schemas.microsoft.com/office/drawing/2014/main" id="{171F2F24-753B-4307-A687-6103A76ADD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60A83B-86B2-455C-9D98-37BC3A884E5B}"/>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3494206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BC8A-2743-456E-836F-51E080DC1D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7BA9087-FF9C-432C-9A64-E3D6BF84E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E8BC0C3-E801-440A-9985-753EF1CA7CB3}"/>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5" name="Footer Placeholder 4">
            <a:extLst>
              <a:ext uri="{FF2B5EF4-FFF2-40B4-BE49-F238E27FC236}">
                <a16:creationId xmlns:a16="http://schemas.microsoft.com/office/drawing/2014/main" id="{B579C661-4DE5-42E1-A790-32DF309A63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56ED07-D21D-41FC-B9CB-B1A718934391}"/>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147537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07BA-C8AB-49D3-BDCE-721E3D5CC5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BDB573-A331-45BD-8D9A-DDA79EB216D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35AB20-28D2-4075-BB38-05EC990557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55ECA73-CEDB-4525-89E3-2B7CFB5CE790}"/>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6" name="Footer Placeholder 5">
            <a:extLst>
              <a:ext uri="{FF2B5EF4-FFF2-40B4-BE49-F238E27FC236}">
                <a16:creationId xmlns:a16="http://schemas.microsoft.com/office/drawing/2014/main" id="{D83356E9-6005-4A2F-B465-1D929449A1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86127F-4FB8-450B-A616-EAD1EEB8BE89}"/>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2574704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B87F-F8D6-41C5-BFC8-93A44E0B0BC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181744-9592-41DB-8401-B20B36939B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D57AEA-CD1E-4EA3-99FF-A881C91BB5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BAF9C50-3EE2-4ABF-A00A-1435C4F910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2C0F57-41A5-4C80-A503-6407CA53CF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73742E-59F1-4E6F-87D6-91EE5FF2CF54}"/>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8" name="Footer Placeholder 7">
            <a:extLst>
              <a:ext uri="{FF2B5EF4-FFF2-40B4-BE49-F238E27FC236}">
                <a16:creationId xmlns:a16="http://schemas.microsoft.com/office/drawing/2014/main" id="{BCB7F94B-C2AF-4E8B-A87D-59935EA901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D17E01-7ADB-4ADB-8BE7-3C2F48DF4E82}"/>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400355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3773-0350-4E86-87A5-6DABBC8C349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75DDBD-CD4D-455F-8769-05F6406DB4BD}"/>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4" name="Footer Placeholder 3">
            <a:extLst>
              <a:ext uri="{FF2B5EF4-FFF2-40B4-BE49-F238E27FC236}">
                <a16:creationId xmlns:a16="http://schemas.microsoft.com/office/drawing/2014/main" id="{D18D8DB6-DBF6-4C53-AB7E-F161EF4E66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179197E-9D07-4AF9-8586-703DA4FBC03F}"/>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715083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B8440D-C47E-493A-A475-2316306EE0E6}"/>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3" name="Footer Placeholder 2">
            <a:extLst>
              <a:ext uri="{FF2B5EF4-FFF2-40B4-BE49-F238E27FC236}">
                <a16:creationId xmlns:a16="http://schemas.microsoft.com/office/drawing/2014/main" id="{CE7AA38A-1AA9-4622-BD2A-7E75675D7D1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6130F9F-DBD6-4A88-9BD0-C5D398072035}"/>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1749514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E84BA-46BD-42A2-A195-5AC2B0BDD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F7FD54-E4CB-4B87-87E5-A75729AA9A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62BA46-38A2-4200-914F-F9D21403E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D984E1-119C-4D19-A641-1D4DB4D87B9A}"/>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6" name="Footer Placeholder 5">
            <a:extLst>
              <a:ext uri="{FF2B5EF4-FFF2-40B4-BE49-F238E27FC236}">
                <a16:creationId xmlns:a16="http://schemas.microsoft.com/office/drawing/2014/main" id="{08D277AD-9D32-40BE-A2D6-8284854755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9ECE43-FEAD-4352-8F7C-9472F4806FAC}"/>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813426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92CC-DAC0-4286-BC18-7A6B6925E7C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0F214D-8133-4971-B1CB-A15BBDCE6DD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5CF9BD-138D-48DB-9230-9B073C8E907F}"/>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5" name="Footer Placeholder 4">
            <a:extLst>
              <a:ext uri="{FF2B5EF4-FFF2-40B4-BE49-F238E27FC236}">
                <a16:creationId xmlns:a16="http://schemas.microsoft.com/office/drawing/2014/main" id="{5A706728-3B22-4A27-99D3-EE05BBBCBC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0473B7-8847-401E-B155-ACEBBDA1FE38}"/>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169234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85A36-CBEB-40DB-8A0E-B4FF54780D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0539C6-1C6E-4D95-A801-1819ABEE02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456E13-5D4F-415E-9A2C-8BAA532A0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949358-BB85-41EB-BBCF-2D19FA6A5C51}"/>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6" name="Footer Placeholder 5">
            <a:extLst>
              <a:ext uri="{FF2B5EF4-FFF2-40B4-BE49-F238E27FC236}">
                <a16:creationId xmlns:a16="http://schemas.microsoft.com/office/drawing/2014/main" id="{FD0B91BF-B6AB-4737-BF72-1630BB676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80C77D-3E7D-4B1D-9409-0DBB4F018F02}"/>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4189164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4D6F-6A4A-4A42-AB25-9B6B43B87C4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85923F-CA1C-4C00-930A-099B4D96BB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FD2C2C-A814-4318-916A-8E72DDB6A623}"/>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5" name="Footer Placeholder 4">
            <a:extLst>
              <a:ext uri="{FF2B5EF4-FFF2-40B4-BE49-F238E27FC236}">
                <a16:creationId xmlns:a16="http://schemas.microsoft.com/office/drawing/2014/main" id="{F1C9903D-3035-4425-98AD-31923BCF8A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710C17-2F62-4A55-979A-BFFBD18EDB2E}"/>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3141955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EFC60B-A05D-4F34-BA1D-5F64ADE865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5BEEE4-A072-4324-A0E6-0F739F47D0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9BAE09-914A-484F-B8CF-5A05510A81C0}"/>
              </a:ext>
            </a:extLst>
          </p:cNvPr>
          <p:cNvSpPr>
            <a:spLocks noGrp="1"/>
          </p:cNvSpPr>
          <p:nvPr>
            <p:ph type="dt" sz="half" idx="10"/>
          </p:nvPr>
        </p:nvSpPr>
        <p:spPr/>
        <p:txBody>
          <a:bodyPr/>
          <a:lstStyle/>
          <a:p>
            <a:fld id="{7B7D4CFC-C735-4F75-9883-032C8F90AD0D}" type="datetimeFigureOut">
              <a:rPr lang="en-GB" smtClean="0"/>
              <a:t>21/07/2019</a:t>
            </a:fld>
            <a:endParaRPr lang="en-GB"/>
          </a:p>
        </p:txBody>
      </p:sp>
      <p:sp>
        <p:nvSpPr>
          <p:cNvPr id="5" name="Footer Placeholder 4">
            <a:extLst>
              <a:ext uri="{FF2B5EF4-FFF2-40B4-BE49-F238E27FC236}">
                <a16:creationId xmlns:a16="http://schemas.microsoft.com/office/drawing/2014/main" id="{5AD4390D-8152-4F89-9F66-40D697E36D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63969B-E551-4795-892A-2EAF8ABC3CCE}"/>
              </a:ext>
            </a:extLst>
          </p:cNvPr>
          <p:cNvSpPr>
            <a:spLocks noGrp="1"/>
          </p:cNvSpPr>
          <p:nvPr>
            <p:ph type="sldNum" sz="quarter" idx="12"/>
          </p:nvPr>
        </p:nvSpPr>
        <p:spPr/>
        <p:txBody>
          <a:bodyPr/>
          <a:lstStyle/>
          <a:p>
            <a:fld id="{5A88090A-EAA8-4BE9-8D0C-4314A2FCBD84}" type="slidenum">
              <a:rPr lang="en-GB" smtClean="0"/>
              <a:t>‹#›</a:t>
            </a:fld>
            <a:endParaRPr lang="en-GB"/>
          </a:p>
        </p:txBody>
      </p:sp>
    </p:spTree>
    <p:extLst>
      <p:ext uri="{BB962C8B-B14F-4D97-AF65-F5344CB8AC3E}">
        <p14:creationId xmlns:p14="http://schemas.microsoft.com/office/powerpoint/2010/main" val="3610371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E7F13-1D2B-4CC1-96F2-D528AD5FB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A7BA86-24E1-42FA-802E-9E6D8314A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A6B06D-71AD-4F38-A66A-41D499AEC2B2}"/>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5" name="Footer Placeholder 4">
            <a:extLst>
              <a:ext uri="{FF2B5EF4-FFF2-40B4-BE49-F238E27FC236}">
                <a16:creationId xmlns:a16="http://schemas.microsoft.com/office/drawing/2014/main" id="{C4B12A0F-1A88-481E-BD61-77BCCA391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000AC-8B40-46DF-AEA5-A9503A723385}"/>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1091005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C18C-4540-4F5E-A391-C73B918764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850F7-4BB6-4AAC-835B-1772E006DA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F052F-0D6B-4569-B6E0-3CF86334A7C4}"/>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5" name="Footer Placeholder 4">
            <a:extLst>
              <a:ext uri="{FF2B5EF4-FFF2-40B4-BE49-F238E27FC236}">
                <a16:creationId xmlns:a16="http://schemas.microsoft.com/office/drawing/2014/main" id="{F8CE5B3A-749E-4304-BD21-59CC9D30A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8E82D1-40A9-4DB1-BAE0-5D27F34B9825}"/>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2192232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78577-F246-4325-BA02-7AD7738F52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E6B655-704B-4777-A779-4CA6F1D55C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14EDED7-A9C5-41E0-9A83-6CD302B17648}"/>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5" name="Footer Placeholder 4">
            <a:extLst>
              <a:ext uri="{FF2B5EF4-FFF2-40B4-BE49-F238E27FC236}">
                <a16:creationId xmlns:a16="http://schemas.microsoft.com/office/drawing/2014/main" id="{5A705E0B-47DE-4013-91C6-F958AB2E4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8D943-CCFA-47F0-8AC4-3474201CA5E1}"/>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38647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EBEE-07D5-4741-B13F-00C725F3F7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C7031-11F4-4148-9CA2-94880BB25B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98CD0D-BB0D-4306-96AE-75B49A9C6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9C102E-AF38-4D64-9015-3A6DC1480458}"/>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6" name="Footer Placeholder 5">
            <a:extLst>
              <a:ext uri="{FF2B5EF4-FFF2-40B4-BE49-F238E27FC236}">
                <a16:creationId xmlns:a16="http://schemas.microsoft.com/office/drawing/2014/main" id="{E71093BF-C872-43EC-8484-E1B67251D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F6099-2295-4AE5-8E7A-8D4A353B0A47}"/>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2729231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807EB-4F3A-4605-968B-3B5C1493E3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309B9A-F4F0-4544-B5EA-17BCEA491D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B2E91D-2632-4405-B62A-C4E8654503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909532-6770-4C13-95DB-1440FDDECB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469EE8-FA01-4B11-A7B7-30BDB695CD4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EEFE98-9BB0-4157-B91A-A094F2401165}"/>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8" name="Footer Placeholder 7">
            <a:extLst>
              <a:ext uri="{FF2B5EF4-FFF2-40B4-BE49-F238E27FC236}">
                <a16:creationId xmlns:a16="http://schemas.microsoft.com/office/drawing/2014/main" id="{E72A62E6-9977-4FA1-9521-87FBF0A549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0576F2-7335-4C3C-B541-0378800663E1}"/>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915367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A546-2C36-427B-AB1A-537ACDFECD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DEBF82-9FE6-465B-8646-D0D75E29F110}"/>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4" name="Footer Placeholder 3">
            <a:extLst>
              <a:ext uri="{FF2B5EF4-FFF2-40B4-BE49-F238E27FC236}">
                <a16:creationId xmlns:a16="http://schemas.microsoft.com/office/drawing/2014/main" id="{2CD14B8D-F915-490A-8BF2-F1F0D45F3E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07604C-DD9E-4652-8CD9-1537FF5EF471}"/>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1981844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57B27-CE6E-4F32-BB51-E28C68343EA9}"/>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3" name="Footer Placeholder 2">
            <a:extLst>
              <a:ext uri="{FF2B5EF4-FFF2-40B4-BE49-F238E27FC236}">
                <a16:creationId xmlns:a16="http://schemas.microsoft.com/office/drawing/2014/main" id="{7C9850BD-11AE-4005-AF96-4A14AFB8F9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C1651-90A5-4F8B-8328-F05CC6562C00}"/>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1102962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8EC6-CBFB-489D-BEA2-490C244581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AABE7AD-7EB1-4089-A609-4BFB969B3D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C56CD0-1AE3-4EA9-A67C-78D8461CD6C5}"/>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5" name="Footer Placeholder 4">
            <a:extLst>
              <a:ext uri="{FF2B5EF4-FFF2-40B4-BE49-F238E27FC236}">
                <a16:creationId xmlns:a16="http://schemas.microsoft.com/office/drawing/2014/main" id="{AC1F1198-5E9E-4C94-9FB6-AF5A6B2016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46B37E-3258-4A7D-82E1-8EC998F0D863}"/>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4069443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56477-E41D-4EC2-89F9-3A9D3D5A8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614CCF-4062-41CA-8340-C57B4802F3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25284-C095-4057-9DE9-4CFA9DFBA5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4CD015-A671-4717-8334-87AD9036CC78}"/>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6" name="Footer Placeholder 5">
            <a:extLst>
              <a:ext uri="{FF2B5EF4-FFF2-40B4-BE49-F238E27FC236}">
                <a16:creationId xmlns:a16="http://schemas.microsoft.com/office/drawing/2014/main" id="{9D6F81A1-8820-4CBA-BB40-D4ED15220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05716-677F-472F-BC45-0536E56B13CD}"/>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732802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B6A98-C72C-463B-B6E1-56533472C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CED745-9814-42EC-8860-03C13E8E87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4C707F-E40A-4D51-9314-A186FB5D13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6F6201-0470-41D9-9FEB-743FFED2C989}"/>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6" name="Footer Placeholder 5">
            <a:extLst>
              <a:ext uri="{FF2B5EF4-FFF2-40B4-BE49-F238E27FC236}">
                <a16:creationId xmlns:a16="http://schemas.microsoft.com/office/drawing/2014/main" id="{E5A3903D-A77A-407F-9386-D2A669A6C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CBA19E-0B76-4801-AF0F-CE4274DA53DF}"/>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39887371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2EE28-9787-42D7-946A-64AF8C6A1E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2650DF-C11E-445F-8663-5E71795A864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7E255-DCF9-475D-B2EF-C412BFAB0E96}"/>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5" name="Footer Placeholder 4">
            <a:extLst>
              <a:ext uri="{FF2B5EF4-FFF2-40B4-BE49-F238E27FC236}">
                <a16:creationId xmlns:a16="http://schemas.microsoft.com/office/drawing/2014/main" id="{A7FE6779-67BB-41A1-AC12-5F47C9F5E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21395-27D6-47C9-939E-49180FC5850A}"/>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4110761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8C0EC2-176F-468E-837F-7DD2999ECF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0BA659-57BD-416A-ABC2-8CB8A700D0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D5743-39D4-4D34-B97C-F05166873555}"/>
              </a:ext>
            </a:extLst>
          </p:cNvPr>
          <p:cNvSpPr>
            <a:spLocks noGrp="1"/>
          </p:cNvSpPr>
          <p:nvPr>
            <p:ph type="dt" sz="half" idx="10"/>
          </p:nvPr>
        </p:nvSpPr>
        <p:spPr/>
        <p:txBody>
          <a:bodyPr/>
          <a:lstStyle/>
          <a:p>
            <a:fld id="{CD4ABBEE-30C3-4378-B669-7527D9367B0D}" type="datetimeFigureOut">
              <a:rPr lang="en-US" smtClean="0"/>
              <a:t>7/21/2019</a:t>
            </a:fld>
            <a:endParaRPr lang="en-US"/>
          </a:p>
        </p:txBody>
      </p:sp>
      <p:sp>
        <p:nvSpPr>
          <p:cNvPr id="5" name="Footer Placeholder 4">
            <a:extLst>
              <a:ext uri="{FF2B5EF4-FFF2-40B4-BE49-F238E27FC236}">
                <a16:creationId xmlns:a16="http://schemas.microsoft.com/office/drawing/2014/main" id="{952E1955-6BAC-4CDF-A42A-016B3A3BBF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212A1-83DE-45B5-803B-9833D2930E1B}"/>
              </a:ext>
            </a:extLst>
          </p:cNvPr>
          <p:cNvSpPr>
            <a:spLocks noGrp="1"/>
          </p:cNvSpPr>
          <p:nvPr>
            <p:ph type="sldNum" sz="quarter" idx="12"/>
          </p:nvPr>
        </p:nvSpPr>
        <p:spPr/>
        <p:txBody>
          <a:bodyPr/>
          <a:lstStyle/>
          <a:p>
            <a:fld id="{A17E9179-6683-4781-945E-BD44EC15E84B}" type="slidenum">
              <a:rPr lang="en-US" smtClean="0"/>
              <a:t>‹#›</a:t>
            </a:fld>
            <a:endParaRPr lang="en-US"/>
          </a:p>
        </p:txBody>
      </p:sp>
    </p:spTree>
    <p:extLst>
      <p:ext uri="{BB962C8B-B14F-4D97-AF65-F5344CB8AC3E}">
        <p14:creationId xmlns:p14="http://schemas.microsoft.com/office/powerpoint/2010/main" val="2453684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C7CA8-9409-40E0-99D0-1D61FAD653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A745F6-418C-45A5-9A25-A31E7136A7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F61892-622C-4BED-9CC5-ED3CC1D3ABAA}"/>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5" name="Footer Placeholder 4">
            <a:extLst>
              <a:ext uri="{FF2B5EF4-FFF2-40B4-BE49-F238E27FC236}">
                <a16:creationId xmlns:a16="http://schemas.microsoft.com/office/drawing/2014/main" id="{5BF79D2D-8C39-4357-8C9F-0CB9DBCBF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271F02-3CD3-4F1E-8573-805C84ACFB09}"/>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39378764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6AA2-874E-42AB-84F0-A26E361BD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CA92DB-390A-4C9F-9808-70C6DCD36BE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B20FB-FCA7-4F4F-9DF3-EDEFE06E00E1}"/>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5" name="Footer Placeholder 4">
            <a:extLst>
              <a:ext uri="{FF2B5EF4-FFF2-40B4-BE49-F238E27FC236}">
                <a16:creationId xmlns:a16="http://schemas.microsoft.com/office/drawing/2014/main" id="{108F007C-E218-48B7-A95C-184667B73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EFB3A-43BC-463C-A82C-977F7EA82DDD}"/>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3166616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F6A68-1C8D-4ADC-A230-A374D45D08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8373B5-7338-42EB-997F-FDAAE8D1EF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49DB7F-9E3A-48D0-810F-7860D43F128D}"/>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5" name="Footer Placeholder 4">
            <a:extLst>
              <a:ext uri="{FF2B5EF4-FFF2-40B4-BE49-F238E27FC236}">
                <a16:creationId xmlns:a16="http://schemas.microsoft.com/office/drawing/2014/main" id="{C998C9AE-8E6C-4E9E-9F76-77AA509F11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51285-F205-4745-83E6-EBF7C57AF293}"/>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3106430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05AB-19B9-4A45-B4D9-6CEFF574F8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46198-1671-4970-B06C-58EE19060B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B48411-619C-4647-9CC2-9F393158256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AB676-5C74-485F-843B-5EEE18861795}"/>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6" name="Footer Placeholder 5">
            <a:extLst>
              <a:ext uri="{FF2B5EF4-FFF2-40B4-BE49-F238E27FC236}">
                <a16:creationId xmlns:a16="http://schemas.microsoft.com/office/drawing/2014/main" id="{E0F6FA11-DE78-4B49-BF6C-16B77897CE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08B3A-9436-49CE-9897-1F0E284BE6EC}"/>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3574946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C225-C258-4B19-A0E1-E38A76D3A9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FA5897-14D4-4AC0-A3E5-3AE1BF2A3B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039495-BB51-4289-8498-A6331F631D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40373D-3142-40A0-AF78-1A0A419D05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1D6CAF-FAD8-434B-9F3D-5D24F6AF9E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FD0600-A602-4CCC-ADAA-08A7458FEB25}"/>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8" name="Footer Placeholder 7">
            <a:extLst>
              <a:ext uri="{FF2B5EF4-FFF2-40B4-BE49-F238E27FC236}">
                <a16:creationId xmlns:a16="http://schemas.microsoft.com/office/drawing/2014/main" id="{B963D6F4-C2A3-41B4-B0B7-C643DC3312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AE6C43-314B-4FF1-BB95-15D48612EC3D}"/>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343565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43EA-4877-4812-8017-7F10F7DFB0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748AD8-416A-422A-AC7F-FE351E2335DE}"/>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4" name="Footer Placeholder 3">
            <a:extLst>
              <a:ext uri="{FF2B5EF4-FFF2-40B4-BE49-F238E27FC236}">
                <a16:creationId xmlns:a16="http://schemas.microsoft.com/office/drawing/2014/main" id="{7837B24E-B64F-40CD-9024-FA8DCF8BEC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F920C4-891B-4013-BB33-C17FD73456EB}"/>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521213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572A-F07E-46B1-8CE5-69BDB61A01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4C3200-429A-4319-BDC5-00A5D431AF5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34711C-7FD9-4E63-BCED-C65249DCEEB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6817C39-475E-45FA-8103-F03B2F0D164F}"/>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6" name="Footer Placeholder 5">
            <a:extLst>
              <a:ext uri="{FF2B5EF4-FFF2-40B4-BE49-F238E27FC236}">
                <a16:creationId xmlns:a16="http://schemas.microsoft.com/office/drawing/2014/main" id="{B8C9D6A7-CD27-4DCA-9C53-60FE69ED19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B5FE0F-BD83-4F9F-A36E-24A7F94ABF2C}"/>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463261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227A8D-CE0B-4A01-901B-0A57A1BD9FF3}"/>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3" name="Footer Placeholder 2">
            <a:extLst>
              <a:ext uri="{FF2B5EF4-FFF2-40B4-BE49-F238E27FC236}">
                <a16:creationId xmlns:a16="http://schemas.microsoft.com/office/drawing/2014/main" id="{061B4777-056B-4CAC-9AC1-0B6121BAB7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A2B92E-C5A8-417D-A375-94D3D844501C}"/>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1332329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2D99C-C1C5-456C-BCE8-DD5803C78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C2DC8-2F5B-440D-99B4-90CEC4A659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1F3AE3-F5A5-40FF-8F41-366B21C695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5EFB99-B386-4AA6-86E0-F30FC47987B3}"/>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6" name="Footer Placeholder 5">
            <a:extLst>
              <a:ext uri="{FF2B5EF4-FFF2-40B4-BE49-F238E27FC236}">
                <a16:creationId xmlns:a16="http://schemas.microsoft.com/office/drawing/2014/main" id="{319910F4-1487-4119-B6E4-36AEFD961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7049CB-C8D1-4840-8888-CD0E8A78F565}"/>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525364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5289-FAD0-4327-9960-58A1C9F515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90E08C-7DCF-4A04-9307-9E0C34D14A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00766E-6A5F-4732-B8E3-A5DFBA77E9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65DF4A-0313-4621-8362-0751D71BFD59}"/>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6" name="Footer Placeholder 5">
            <a:extLst>
              <a:ext uri="{FF2B5EF4-FFF2-40B4-BE49-F238E27FC236}">
                <a16:creationId xmlns:a16="http://schemas.microsoft.com/office/drawing/2014/main" id="{7712EF28-FDD1-46D0-8518-8AFA3E959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C7D9A-842B-4784-A4D9-BA98E2ADF770}"/>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2577883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C566-CEAC-4434-A0AE-644483CB76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E599C7-9AAF-41D4-A19F-ACF67995DC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41F95-8171-43C5-8FFA-0C19851E8461}"/>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5" name="Footer Placeholder 4">
            <a:extLst>
              <a:ext uri="{FF2B5EF4-FFF2-40B4-BE49-F238E27FC236}">
                <a16:creationId xmlns:a16="http://schemas.microsoft.com/office/drawing/2014/main" id="{6661D4FB-784E-4A3E-B108-55039EB6F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01596-7431-46BB-8D7A-ECE980E8A52B}"/>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2092489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0ABB24-4038-4D46-B3C7-C05438B6C0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7B383D-1D11-42CB-A28D-6078F577BD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2694F-C992-4312-B602-71ED2440C73F}"/>
              </a:ext>
            </a:extLst>
          </p:cNvPr>
          <p:cNvSpPr>
            <a:spLocks noGrp="1"/>
          </p:cNvSpPr>
          <p:nvPr>
            <p:ph type="dt" sz="half" idx="10"/>
          </p:nvPr>
        </p:nvSpPr>
        <p:spPr/>
        <p:txBody>
          <a:bodyPr/>
          <a:lstStyle/>
          <a:p>
            <a:fld id="{7C844EC0-1B75-4231-B055-A6EB0224AD5A}" type="datetimeFigureOut">
              <a:rPr lang="en-US" smtClean="0"/>
              <a:t>7/21/2019</a:t>
            </a:fld>
            <a:endParaRPr lang="en-US"/>
          </a:p>
        </p:txBody>
      </p:sp>
      <p:sp>
        <p:nvSpPr>
          <p:cNvPr id="5" name="Footer Placeholder 4">
            <a:extLst>
              <a:ext uri="{FF2B5EF4-FFF2-40B4-BE49-F238E27FC236}">
                <a16:creationId xmlns:a16="http://schemas.microsoft.com/office/drawing/2014/main" id="{695B7030-81B4-40C2-937A-4AF274F2E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0DA8F-097D-407B-ADA2-675543D72587}"/>
              </a:ext>
            </a:extLst>
          </p:cNvPr>
          <p:cNvSpPr>
            <a:spLocks noGrp="1"/>
          </p:cNvSpPr>
          <p:nvPr>
            <p:ph type="sldNum" sz="quarter" idx="12"/>
          </p:nvPr>
        </p:nvSpPr>
        <p:spPr/>
        <p:txBody>
          <a:bodyPr/>
          <a:lstStyle/>
          <a:p>
            <a:fld id="{7B8CDF82-B934-4565-BC64-696B0BD343AC}" type="slidenum">
              <a:rPr lang="en-US" smtClean="0"/>
              <a:t>‹#›</a:t>
            </a:fld>
            <a:endParaRPr lang="en-US"/>
          </a:p>
        </p:txBody>
      </p:sp>
    </p:spTree>
    <p:extLst>
      <p:ext uri="{BB962C8B-B14F-4D97-AF65-F5344CB8AC3E}">
        <p14:creationId xmlns:p14="http://schemas.microsoft.com/office/powerpoint/2010/main" val="1569442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88526"/>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0113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00834"/>
          </a:xfrm>
        </p:spPr>
        <p:txBody>
          <a:bodyPr/>
          <a:lstStyle/>
          <a:p>
            <a:r>
              <a:rPr lang="en-US"/>
              <a:t>Click to edit Master title style</a:t>
            </a:r>
            <a:endParaRPr lang="en-GB"/>
          </a:p>
        </p:txBody>
      </p:sp>
      <p:sp>
        <p:nvSpPr>
          <p:cNvPr id="3" name="Content Placeholder 2"/>
          <p:cNvSpPr>
            <a:spLocks noGrp="1"/>
          </p:cNvSpPr>
          <p:nvPr>
            <p:ph sz="half" idx="1"/>
          </p:nvPr>
        </p:nvSpPr>
        <p:spPr>
          <a:xfrm>
            <a:off x="590057" y="1380815"/>
            <a:ext cx="5440787" cy="4611835"/>
          </a:xfrm>
        </p:spPr>
        <p:txBody>
          <a:bodyPr/>
          <a:lstStyle>
            <a:lvl1pPr>
              <a:defRPr sz="2630"/>
            </a:lvl1pPr>
            <a:lvl2pPr>
              <a:defRPr sz="2177"/>
            </a:lvl2pPr>
            <a:lvl3pPr>
              <a:defRPr sz="1905"/>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04601" y="1380815"/>
            <a:ext cx="5440787" cy="4611835"/>
          </a:xfrm>
        </p:spPr>
        <p:txBody>
          <a:bodyPr/>
          <a:lstStyle>
            <a:lvl1pPr>
              <a:defRPr sz="2630"/>
            </a:lvl1pPr>
            <a:lvl2pPr>
              <a:defRPr sz="2177"/>
            </a:lvl2pPr>
            <a:lvl3pPr>
              <a:defRPr sz="1905"/>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2767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967" y="275015"/>
            <a:ext cx="10972076"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966" y="1534880"/>
            <a:ext cx="5386489" cy="639293"/>
          </a:xfrm>
        </p:spPr>
        <p:txBody>
          <a:bodyPr anchor="b"/>
          <a:lstStyle>
            <a:lvl1pPr marL="0" indent="0">
              <a:buNone/>
              <a:defRPr sz="2177" b="1"/>
            </a:lvl1pPr>
            <a:lvl2pPr marL="414463" indent="0">
              <a:buNone/>
              <a:defRPr sz="1905" b="1"/>
            </a:lvl2pPr>
            <a:lvl3pPr marL="828921" indent="0">
              <a:buNone/>
              <a:defRPr sz="1633" b="1"/>
            </a:lvl3pPr>
            <a:lvl4pPr marL="1243383" indent="0">
              <a:buNone/>
              <a:defRPr sz="1451" b="1"/>
            </a:lvl4pPr>
            <a:lvl5pPr marL="1657843" indent="0">
              <a:buNone/>
              <a:defRPr sz="1451" b="1"/>
            </a:lvl5pPr>
            <a:lvl6pPr marL="2072305" indent="0">
              <a:buNone/>
              <a:defRPr sz="1451" b="1"/>
            </a:lvl6pPr>
            <a:lvl7pPr marL="2486766" indent="0">
              <a:buNone/>
              <a:defRPr sz="1451" b="1"/>
            </a:lvl7pPr>
            <a:lvl8pPr marL="2901226" indent="0">
              <a:buNone/>
              <a:defRPr sz="1451" b="1"/>
            </a:lvl8pPr>
            <a:lvl9pPr marL="3315687" indent="0">
              <a:buNone/>
              <a:defRPr sz="1451" b="1"/>
            </a:lvl9pPr>
          </a:lstStyle>
          <a:p>
            <a:pPr lvl="0"/>
            <a:r>
              <a:rPr lang="en-US"/>
              <a:t>Click to edit Master text styles</a:t>
            </a:r>
          </a:p>
        </p:txBody>
      </p:sp>
      <p:sp>
        <p:nvSpPr>
          <p:cNvPr id="4" name="Content Placeholder 3"/>
          <p:cNvSpPr>
            <a:spLocks noGrp="1"/>
          </p:cNvSpPr>
          <p:nvPr>
            <p:ph sz="half" idx="2"/>
          </p:nvPr>
        </p:nvSpPr>
        <p:spPr>
          <a:xfrm>
            <a:off x="609966" y="2174174"/>
            <a:ext cx="5386489" cy="3952385"/>
          </a:xfrm>
        </p:spPr>
        <p:txBody>
          <a:bodyPr/>
          <a:lstStyle>
            <a:lvl1pPr>
              <a:defRPr sz="2177"/>
            </a:lvl1pPr>
            <a:lvl2pPr>
              <a:defRPr sz="1905"/>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742" y="1534880"/>
            <a:ext cx="5388300" cy="639293"/>
          </a:xfrm>
        </p:spPr>
        <p:txBody>
          <a:bodyPr anchor="b"/>
          <a:lstStyle>
            <a:lvl1pPr marL="0" indent="0">
              <a:buNone/>
              <a:defRPr sz="2177" b="1"/>
            </a:lvl1pPr>
            <a:lvl2pPr marL="414463" indent="0">
              <a:buNone/>
              <a:defRPr sz="1905" b="1"/>
            </a:lvl2pPr>
            <a:lvl3pPr marL="828921" indent="0">
              <a:buNone/>
              <a:defRPr sz="1633" b="1"/>
            </a:lvl3pPr>
            <a:lvl4pPr marL="1243383" indent="0">
              <a:buNone/>
              <a:defRPr sz="1451" b="1"/>
            </a:lvl4pPr>
            <a:lvl5pPr marL="1657843" indent="0">
              <a:buNone/>
              <a:defRPr sz="1451" b="1"/>
            </a:lvl5pPr>
            <a:lvl6pPr marL="2072305" indent="0">
              <a:buNone/>
              <a:defRPr sz="1451" b="1"/>
            </a:lvl6pPr>
            <a:lvl7pPr marL="2486766" indent="0">
              <a:buNone/>
              <a:defRPr sz="1451" b="1"/>
            </a:lvl7pPr>
            <a:lvl8pPr marL="2901226" indent="0">
              <a:buNone/>
              <a:defRPr sz="1451" b="1"/>
            </a:lvl8pPr>
            <a:lvl9pPr marL="3315687" indent="0">
              <a:buNone/>
              <a:defRPr sz="1451" b="1"/>
            </a:lvl9pPr>
          </a:lstStyle>
          <a:p>
            <a:pPr lvl="0"/>
            <a:r>
              <a:rPr lang="en-US"/>
              <a:t>Click to edit Master text styles</a:t>
            </a:r>
          </a:p>
        </p:txBody>
      </p:sp>
      <p:sp>
        <p:nvSpPr>
          <p:cNvPr id="6" name="Content Placeholder 5"/>
          <p:cNvSpPr>
            <a:spLocks noGrp="1"/>
          </p:cNvSpPr>
          <p:nvPr>
            <p:ph sz="quarter" idx="4"/>
          </p:nvPr>
        </p:nvSpPr>
        <p:spPr>
          <a:xfrm>
            <a:off x="6193742" y="2174174"/>
            <a:ext cx="5388300" cy="3952385"/>
          </a:xfrm>
        </p:spPr>
        <p:txBody>
          <a:bodyPr/>
          <a:lstStyle>
            <a:lvl1pPr>
              <a:defRPr sz="2177"/>
            </a:lvl1pPr>
            <a:lvl2pPr>
              <a:defRPr sz="1905"/>
            </a:lvl2pPr>
            <a:lvl3pPr>
              <a:defRPr sz="1633"/>
            </a:lvl3pPr>
            <a:lvl4pPr>
              <a:defRPr sz="1451"/>
            </a:lvl4pPr>
            <a:lvl5pPr>
              <a:defRPr sz="1451"/>
            </a:lvl5pPr>
            <a:lvl6pPr>
              <a:defRPr sz="1451"/>
            </a:lvl6pPr>
            <a:lvl7pPr>
              <a:defRPr sz="1451"/>
            </a:lvl7pPr>
            <a:lvl8pPr>
              <a:defRPr sz="1451"/>
            </a:lvl8pPr>
            <a:lvl9pPr>
              <a:defRPr sz="14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06458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43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7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4AF44-04B9-4852-9EF9-BA2BB3373E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0F4852-CB98-48E8-9297-3D07FC0B8C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288F71-0A12-4E87-B921-AF40384ED5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3AF049-191F-4C5A-8889-4110D18FF9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5F861B-7396-4ABB-AF54-240394DABDA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5F9C705-F7F7-413B-BF29-DBD8CC723E62}"/>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8" name="Footer Placeholder 7">
            <a:extLst>
              <a:ext uri="{FF2B5EF4-FFF2-40B4-BE49-F238E27FC236}">
                <a16:creationId xmlns:a16="http://schemas.microsoft.com/office/drawing/2014/main" id="{A07B64FB-ACE6-473E-A054-357753CD7F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2051C63-DD8A-450D-85FD-56F04629A384}"/>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23629998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5338-FF67-47EB-BD86-73218568A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F1D374-4682-4BE8-9725-B8F096F76D88}"/>
              </a:ext>
            </a:extLst>
          </p:cNvPr>
          <p:cNvSpPr>
            <a:spLocks noGrp="1"/>
          </p:cNvSpPr>
          <p:nvPr>
            <p:ph type="subTitle" idx="1"/>
          </p:nvPr>
        </p:nvSpPr>
        <p:spPr>
          <a:xfrm>
            <a:off x="1524000" y="3602101"/>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997EFF-8A98-4DA4-9FD7-3C60A0AD231D}"/>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B6932DE-389C-4D80-BEC6-688159E39E14}"/>
              </a:ext>
            </a:extLst>
          </p:cNvPr>
          <p:cNvSpPr>
            <a:spLocks noGrp="1"/>
          </p:cNvSpPr>
          <p:nvPr>
            <p:ph type="ftr" sz="quarter" idx="11"/>
          </p:nvPr>
        </p:nvSpPr>
        <p:spPr/>
        <p:txBody>
          <a:bodyPr/>
          <a:lstStyle/>
          <a:p>
            <a:endParaRPr lang="en-US">
              <a:solidFill>
                <a:prstClr val="black">
                  <a:tint val="75000"/>
                </a:prstClr>
              </a:solidFill>
            </a:endParaRPr>
          </a:p>
        </p:txBody>
      </p:sp>
      <p:pic>
        <p:nvPicPr>
          <p:cNvPr id="7" name="Picture 6">
            <a:extLst>
              <a:ext uri="{FF2B5EF4-FFF2-40B4-BE49-F238E27FC236}">
                <a16:creationId xmlns:a16="http://schemas.microsoft.com/office/drawing/2014/main" id="{6502831F-174F-4E3E-9EAC-C4C531FB8C05}"/>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032439" y="6113390"/>
            <a:ext cx="1778727" cy="608335"/>
          </a:xfrm>
          <a:prstGeom prst="rect">
            <a:avLst/>
          </a:prstGeom>
        </p:spPr>
      </p:pic>
    </p:spTree>
    <p:extLst>
      <p:ext uri="{BB962C8B-B14F-4D97-AF65-F5344CB8AC3E}">
        <p14:creationId xmlns:p14="http://schemas.microsoft.com/office/powerpoint/2010/main" val="2959630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49371-16BA-4AFB-9F90-EF33868749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5F4E47-6736-4F78-A51B-E3A0B984F3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B40FB2-E505-48F7-BA17-1AD23B368446}"/>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21ED00F-FE23-44A9-829C-84B815EA27C9}"/>
              </a:ext>
            </a:extLst>
          </p:cNvPr>
          <p:cNvSpPr>
            <a:spLocks noGrp="1"/>
          </p:cNvSpPr>
          <p:nvPr>
            <p:ph type="ftr" sz="quarter" idx="11"/>
          </p:nvPr>
        </p:nvSpPr>
        <p:spPr/>
        <p:txBody>
          <a:bodyPr/>
          <a:lstStyle/>
          <a:p>
            <a:endParaRPr lang="en-US">
              <a:solidFill>
                <a:prstClr val="black">
                  <a:tint val="75000"/>
                </a:prstClr>
              </a:solidFill>
            </a:endParaRPr>
          </a:p>
        </p:txBody>
      </p:sp>
      <p:pic>
        <p:nvPicPr>
          <p:cNvPr id="7" name="Picture 6">
            <a:extLst>
              <a:ext uri="{FF2B5EF4-FFF2-40B4-BE49-F238E27FC236}">
                <a16:creationId xmlns:a16="http://schemas.microsoft.com/office/drawing/2014/main" id="{DB270BA0-A4F0-471E-80B0-5D04D82AA1F2}"/>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14877" y="6113390"/>
            <a:ext cx="2013857" cy="608335"/>
          </a:xfrm>
          <a:prstGeom prst="rect">
            <a:avLst/>
          </a:prstGeom>
        </p:spPr>
      </p:pic>
    </p:spTree>
    <p:extLst>
      <p:ext uri="{BB962C8B-B14F-4D97-AF65-F5344CB8AC3E}">
        <p14:creationId xmlns:p14="http://schemas.microsoft.com/office/powerpoint/2010/main" val="2970985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4AC3-0DF1-47BB-99C8-53D9BEF8F90A}"/>
              </a:ext>
            </a:extLst>
          </p:cNvPr>
          <p:cNvSpPr>
            <a:spLocks noGrp="1"/>
          </p:cNvSpPr>
          <p:nvPr>
            <p:ph type="title"/>
          </p:nvPr>
        </p:nvSpPr>
        <p:spPr>
          <a:xfrm>
            <a:off x="831849" y="170980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501689-A1F4-4670-8612-46FF03AB52DE}"/>
              </a:ext>
            </a:extLst>
          </p:cNvPr>
          <p:cNvSpPr>
            <a:spLocks noGrp="1"/>
          </p:cNvSpPr>
          <p:nvPr>
            <p:ph type="body" idx="1"/>
          </p:nvPr>
        </p:nvSpPr>
        <p:spPr>
          <a:xfrm>
            <a:off x="831849" y="4589712"/>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3CDB44-7A0C-4A27-B319-C4182D5B2546}"/>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F9026DE-18DD-451B-8444-7DC0133B28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3EAD3E-1952-4A53-98A2-5AE621FB57DD}"/>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0711E70B-606F-4304-B63A-5DDD3085E3B3}"/>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14877" y="6113390"/>
            <a:ext cx="2013857" cy="608335"/>
          </a:xfrm>
          <a:prstGeom prst="rect">
            <a:avLst/>
          </a:prstGeom>
        </p:spPr>
      </p:pic>
    </p:spTree>
    <p:extLst>
      <p:ext uri="{BB962C8B-B14F-4D97-AF65-F5344CB8AC3E}">
        <p14:creationId xmlns:p14="http://schemas.microsoft.com/office/powerpoint/2010/main" val="2699116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38622-D7F3-4C33-906C-9DC073D3C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295AE0-B519-4AAE-9F5F-950ECE494960}"/>
              </a:ext>
            </a:extLst>
          </p:cNvPr>
          <p:cNvSpPr>
            <a:spLocks noGrp="1"/>
          </p:cNvSpPr>
          <p:nvPr>
            <p:ph sz="half" idx="1"/>
          </p:nvPr>
        </p:nvSpPr>
        <p:spPr>
          <a:xfrm>
            <a:off x="838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548D13-D762-441F-BD4B-F127765F1A0C}"/>
              </a:ext>
            </a:extLst>
          </p:cNvPr>
          <p:cNvSpPr>
            <a:spLocks noGrp="1"/>
          </p:cNvSpPr>
          <p:nvPr>
            <p:ph sz="half" idx="2"/>
          </p:nvPr>
        </p:nvSpPr>
        <p:spPr>
          <a:xfrm>
            <a:off x="6172200" y="1825624"/>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CC42BE-76CE-4D98-AB2F-79769D08E57D}"/>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40C4936-A24B-4BCD-AEEE-AB2B7F370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359E99F-5FAF-49F8-94CC-6F76277A4EEC}"/>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786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24BE-6836-4D48-BC9B-B6D3A25F42A6}"/>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9B3995-4BCE-47B0-A7A9-44CB80C92A28}"/>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3A4EDD-EB17-439B-9F5A-5017BD6F307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F82D19-7743-47EC-B832-90092883E0EC}"/>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F2A44E-6B61-4A78-8BCE-55C893BCE6C8}"/>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B4A808-CD9F-4458-A43D-004A105647A4}"/>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3F2DEAC-841D-4502-BD52-7BA88247E33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30F125F-A6F8-4894-8989-F03B6E9645A2}"/>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253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2A50A-BBB1-43EB-AEFF-61D5D093E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4C5E5E-C9C2-464B-8229-9537ABE82297}"/>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0DD084E6-CD64-4528-A4FB-438399E8FE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3D992C19-4E2B-49A8-9C23-E1121B15EDDD}"/>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4382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5FCB1-81DA-4351-929C-7B35CDB5BEE4}"/>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AA61C06-4F5E-4664-B5B7-D2E74E95279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8E362DC-A749-4348-AC7A-58FE1C17F1A3}"/>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116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2152-5B9D-4CC3-9160-9B6390311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851E8-4A58-4A11-B57D-D66EEF9ACF7F}"/>
              </a:ext>
            </a:extLst>
          </p:cNvPr>
          <p:cNvSpPr>
            <a:spLocks noGrp="1"/>
          </p:cNvSpPr>
          <p:nvPr>
            <p:ph idx="1"/>
          </p:nvPr>
        </p:nvSpPr>
        <p:spPr>
          <a:xfrm>
            <a:off x="5183188" y="98749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720CEB-F065-4CB3-B6E2-72F18826AE1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D369B117-509C-4B2E-9C99-22638EC98171}"/>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62236A-4A29-4EDA-B417-BDC1E77662D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92E0AA0-2A2E-476D-8A9C-549D8CE45DA5}"/>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618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59357-D233-4AEB-A70B-F6C4431545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085E1D-989E-482D-98C0-A456C038F92F}"/>
              </a:ext>
            </a:extLst>
          </p:cNvPr>
          <p:cNvSpPr>
            <a:spLocks noGrp="1"/>
          </p:cNvSpPr>
          <p:nvPr>
            <p:ph type="pic" idx="1"/>
          </p:nvPr>
        </p:nvSpPr>
        <p:spPr>
          <a:xfrm>
            <a:off x="5183188" y="987490"/>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156E6A3-1265-40A2-8BA3-89CCFA09D7D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DE91AF1-8E57-4A25-8061-DB5637BE1A8A}"/>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69E11C-2878-462D-8720-E3644D95158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ECD7FDA-1464-4A26-B245-EF5254C4DD60}"/>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0847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059DF-CD02-435D-AC59-66D0B1971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066413-540D-4277-B38A-C55699E274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FA089-2CE6-4878-B467-1FC6FB1C9AC8}"/>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8F97D0A-FFFE-4A30-B041-4593DB68C9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F7399AD-F4F6-43E1-85DF-F7A7375D0CFC}"/>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59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F1D0F-3DD3-49A3-9BF2-707468872F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BB3627-6886-43D9-A6D6-68578C41D044}"/>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4" name="Footer Placeholder 3">
            <a:extLst>
              <a:ext uri="{FF2B5EF4-FFF2-40B4-BE49-F238E27FC236}">
                <a16:creationId xmlns:a16="http://schemas.microsoft.com/office/drawing/2014/main" id="{55492ED8-D81B-4A0E-AF9C-01A53A5754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06CE0A-4487-48A7-B9D1-D5F1426899BC}"/>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1366580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736F80-6CAA-4847-9F35-891FED433568}"/>
              </a:ext>
            </a:extLst>
          </p:cNvPr>
          <p:cNvSpPr>
            <a:spLocks noGrp="1"/>
          </p:cNvSpPr>
          <p:nvPr>
            <p:ph type="title" orient="vert"/>
          </p:nvPr>
        </p:nvSpPr>
        <p:spPr>
          <a:xfrm>
            <a:off x="8724902" y="365188"/>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9CBA51-C92B-4738-BFA8-C73B68ED4563}"/>
              </a:ext>
            </a:extLst>
          </p:cNvPr>
          <p:cNvSpPr>
            <a:spLocks noGrp="1"/>
          </p:cNvSpPr>
          <p:nvPr>
            <p:ph type="body" orient="vert" idx="1"/>
          </p:nvPr>
        </p:nvSpPr>
        <p:spPr>
          <a:xfrm>
            <a:off x="838203" y="36518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5EA14F-ACE2-4BE9-B42D-815B8A52745D}"/>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FFC896F-E383-42FD-81E3-7D0F9967B1D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8A1FF4-E6B6-4281-B261-B3499D8594D9}"/>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467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609600" y="1600208"/>
            <a:ext cx="10972800" cy="4525959"/>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p:cNvSpPr>
            <a:spLocks noGrp="1"/>
          </p:cNvSpPr>
          <p:nvPr>
            <p:ph type="title"/>
          </p:nvPr>
        </p:nvSpPr>
        <p:spPr>
          <a:xfrm>
            <a:off x="609600" y="274640"/>
            <a:ext cx="10972800" cy="1143000"/>
          </a:xfrm>
          <a:prstGeom prst="rect">
            <a:avLst/>
          </a:prstGeom>
        </p:spPr>
        <p:txBody>
          <a:bodyPr/>
          <a:lstStyle>
            <a:lvl1pPr>
              <a:defRPr sz="1500" b="1"/>
            </a:lvl1pPr>
          </a:lstStyle>
          <a:p>
            <a:pPr algn="l"/>
            <a:endParaRPr lang="en-US"/>
          </a:p>
        </p:txBody>
      </p:sp>
    </p:spTree>
    <p:extLst>
      <p:ext uri="{BB962C8B-B14F-4D97-AF65-F5344CB8AC3E}">
        <p14:creationId xmlns:p14="http://schemas.microsoft.com/office/powerpoint/2010/main" val="108162331"/>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86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4"/>
            <a:ext cx="8534400" cy="1752600"/>
          </a:xfrm>
        </p:spPr>
        <p:txBody>
          <a:bodyPr/>
          <a:lstStyle>
            <a:lvl1pPr marL="0" indent="0" algn="ctr">
              <a:buNone/>
              <a:defRPr>
                <a:solidFill>
                  <a:schemeClr val="tx1">
                    <a:tint val="75000"/>
                  </a:schemeClr>
                </a:solidFill>
              </a:defRPr>
            </a:lvl1pPr>
            <a:lvl2pPr marL="456619" indent="0" algn="ctr">
              <a:buNone/>
              <a:defRPr>
                <a:solidFill>
                  <a:schemeClr val="tx1">
                    <a:tint val="75000"/>
                  </a:schemeClr>
                </a:solidFill>
              </a:defRPr>
            </a:lvl2pPr>
            <a:lvl3pPr marL="913248" indent="0" algn="ctr">
              <a:buNone/>
              <a:defRPr>
                <a:solidFill>
                  <a:schemeClr val="tx1">
                    <a:tint val="75000"/>
                  </a:schemeClr>
                </a:solidFill>
              </a:defRPr>
            </a:lvl3pPr>
            <a:lvl4pPr marL="1369872" indent="0" algn="ctr">
              <a:buNone/>
              <a:defRPr>
                <a:solidFill>
                  <a:schemeClr val="tx1">
                    <a:tint val="75000"/>
                  </a:schemeClr>
                </a:solidFill>
              </a:defRPr>
            </a:lvl4pPr>
            <a:lvl5pPr marL="1826501" indent="0" algn="ctr">
              <a:buNone/>
              <a:defRPr>
                <a:solidFill>
                  <a:schemeClr val="tx1">
                    <a:tint val="75000"/>
                  </a:schemeClr>
                </a:solidFill>
              </a:defRPr>
            </a:lvl5pPr>
            <a:lvl6pPr marL="2283134" indent="0" algn="ctr">
              <a:buNone/>
              <a:defRPr>
                <a:solidFill>
                  <a:schemeClr val="tx1">
                    <a:tint val="75000"/>
                  </a:schemeClr>
                </a:solidFill>
              </a:defRPr>
            </a:lvl6pPr>
            <a:lvl7pPr marL="2739742" indent="0" algn="ctr">
              <a:buNone/>
              <a:defRPr>
                <a:solidFill>
                  <a:schemeClr val="tx1">
                    <a:tint val="75000"/>
                  </a:schemeClr>
                </a:solidFill>
              </a:defRPr>
            </a:lvl7pPr>
            <a:lvl8pPr marL="3196363" indent="0" algn="ctr">
              <a:buNone/>
              <a:defRPr>
                <a:solidFill>
                  <a:schemeClr val="tx1">
                    <a:tint val="75000"/>
                  </a:schemeClr>
                </a:solidFill>
              </a:defRPr>
            </a:lvl8pPr>
            <a:lvl9pPr marL="365297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1712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400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619" indent="0">
              <a:buNone/>
              <a:defRPr sz="1900">
                <a:solidFill>
                  <a:schemeClr val="tx1">
                    <a:tint val="75000"/>
                  </a:schemeClr>
                </a:solidFill>
              </a:defRPr>
            </a:lvl2pPr>
            <a:lvl3pPr marL="913248" indent="0">
              <a:buNone/>
              <a:defRPr sz="1600">
                <a:solidFill>
                  <a:schemeClr val="tx1">
                    <a:tint val="75000"/>
                  </a:schemeClr>
                </a:solidFill>
              </a:defRPr>
            </a:lvl3pPr>
            <a:lvl4pPr marL="1369872" indent="0">
              <a:buNone/>
              <a:defRPr sz="1500">
                <a:solidFill>
                  <a:schemeClr val="tx1">
                    <a:tint val="75000"/>
                  </a:schemeClr>
                </a:solidFill>
              </a:defRPr>
            </a:lvl4pPr>
            <a:lvl5pPr marL="1826501" indent="0">
              <a:buNone/>
              <a:defRPr sz="1500">
                <a:solidFill>
                  <a:schemeClr val="tx1">
                    <a:tint val="75000"/>
                  </a:schemeClr>
                </a:solidFill>
              </a:defRPr>
            </a:lvl5pPr>
            <a:lvl6pPr marL="2283134" indent="0">
              <a:buNone/>
              <a:defRPr sz="1500">
                <a:solidFill>
                  <a:schemeClr val="tx1">
                    <a:tint val="75000"/>
                  </a:schemeClr>
                </a:solidFill>
              </a:defRPr>
            </a:lvl6pPr>
            <a:lvl7pPr marL="2739742" indent="0">
              <a:buNone/>
              <a:defRPr sz="1500">
                <a:solidFill>
                  <a:schemeClr val="tx1">
                    <a:tint val="75000"/>
                  </a:schemeClr>
                </a:solidFill>
              </a:defRPr>
            </a:lvl7pPr>
            <a:lvl8pPr marL="3196363" indent="0">
              <a:buNone/>
              <a:defRPr sz="1500">
                <a:solidFill>
                  <a:schemeClr val="tx1">
                    <a:tint val="75000"/>
                  </a:schemeClr>
                </a:solidFill>
              </a:defRPr>
            </a:lvl8pPr>
            <a:lvl9pPr marL="3652979"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590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9"/>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9"/>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5565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32" y="1535121"/>
            <a:ext cx="5386917" cy="639763"/>
          </a:xfrm>
        </p:spPr>
        <p:txBody>
          <a:bodyPr anchor="b"/>
          <a:lstStyle>
            <a:lvl1pPr marL="0" indent="0">
              <a:buNone/>
              <a:defRPr sz="2400" b="1"/>
            </a:lvl1pPr>
            <a:lvl2pPr marL="456619" indent="0">
              <a:buNone/>
              <a:defRPr sz="2000" b="1"/>
            </a:lvl2pPr>
            <a:lvl3pPr marL="913248" indent="0">
              <a:buNone/>
              <a:defRPr sz="1900" b="1"/>
            </a:lvl3pPr>
            <a:lvl4pPr marL="1369872" indent="0">
              <a:buNone/>
              <a:defRPr sz="1600" b="1"/>
            </a:lvl4pPr>
            <a:lvl5pPr marL="1826501" indent="0">
              <a:buNone/>
              <a:defRPr sz="1600" b="1"/>
            </a:lvl5pPr>
            <a:lvl6pPr marL="2283134" indent="0">
              <a:buNone/>
              <a:defRPr sz="1600" b="1"/>
            </a:lvl6pPr>
            <a:lvl7pPr marL="2739742" indent="0">
              <a:buNone/>
              <a:defRPr sz="1600" b="1"/>
            </a:lvl7pPr>
            <a:lvl8pPr marL="3196363" indent="0">
              <a:buNone/>
              <a:defRPr sz="1600" b="1"/>
            </a:lvl8pPr>
            <a:lvl9pPr marL="365297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32"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12" y="1535121"/>
            <a:ext cx="5389033" cy="639763"/>
          </a:xfrm>
        </p:spPr>
        <p:txBody>
          <a:bodyPr anchor="b"/>
          <a:lstStyle>
            <a:lvl1pPr marL="0" indent="0">
              <a:buNone/>
              <a:defRPr sz="2400" b="1"/>
            </a:lvl1pPr>
            <a:lvl2pPr marL="456619" indent="0">
              <a:buNone/>
              <a:defRPr sz="2000" b="1"/>
            </a:lvl2pPr>
            <a:lvl3pPr marL="913248" indent="0">
              <a:buNone/>
              <a:defRPr sz="1900" b="1"/>
            </a:lvl3pPr>
            <a:lvl4pPr marL="1369872" indent="0">
              <a:buNone/>
              <a:defRPr sz="1600" b="1"/>
            </a:lvl4pPr>
            <a:lvl5pPr marL="1826501" indent="0">
              <a:buNone/>
              <a:defRPr sz="1600" b="1"/>
            </a:lvl5pPr>
            <a:lvl6pPr marL="2283134" indent="0">
              <a:buNone/>
              <a:defRPr sz="1600" b="1"/>
            </a:lvl6pPr>
            <a:lvl7pPr marL="2739742" indent="0">
              <a:buNone/>
              <a:defRPr sz="1600" b="1"/>
            </a:lvl7pPr>
            <a:lvl8pPr marL="3196363" indent="0">
              <a:buNone/>
              <a:defRPr sz="1600" b="1"/>
            </a:lvl8pPr>
            <a:lvl9pPr marL="365297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61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785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0075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7525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30" y="27314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30" y="1435104"/>
            <a:ext cx="4011084" cy="4691063"/>
          </a:xfrm>
        </p:spPr>
        <p:txBody>
          <a:bodyPr/>
          <a:lstStyle>
            <a:lvl1pPr marL="0" indent="0">
              <a:buNone/>
              <a:defRPr sz="1500"/>
            </a:lvl1pPr>
            <a:lvl2pPr marL="456619" indent="0">
              <a:buNone/>
              <a:defRPr sz="1200"/>
            </a:lvl2pPr>
            <a:lvl3pPr marL="913248" indent="0">
              <a:buNone/>
              <a:defRPr sz="1100"/>
            </a:lvl3pPr>
            <a:lvl4pPr marL="1369872" indent="0">
              <a:buNone/>
              <a:defRPr sz="900"/>
            </a:lvl4pPr>
            <a:lvl5pPr marL="1826501" indent="0">
              <a:buNone/>
              <a:defRPr sz="900"/>
            </a:lvl5pPr>
            <a:lvl6pPr marL="2283134" indent="0">
              <a:buNone/>
              <a:defRPr sz="900"/>
            </a:lvl6pPr>
            <a:lvl7pPr marL="2739742" indent="0">
              <a:buNone/>
              <a:defRPr sz="900"/>
            </a:lvl7pPr>
            <a:lvl8pPr marL="3196363" indent="0">
              <a:buNone/>
              <a:defRPr sz="900"/>
            </a:lvl8pPr>
            <a:lvl9pPr marL="36529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857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66BD-5F67-4DBA-A080-7D33759AC9D2}"/>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3" name="Footer Placeholder 2">
            <a:extLst>
              <a:ext uri="{FF2B5EF4-FFF2-40B4-BE49-F238E27FC236}">
                <a16:creationId xmlns:a16="http://schemas.microsoft.com/office/drawing/2014/main" id="{F77DB90F-6601-498A-BCF7-71A1A5E5A31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007C87-A724-416E-A67C-C9B4ED79ED7E}"/>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39054791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897"/>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19" indent="0">
              <a:buNone/>
              <a:defRPr sz="2800"/>
            </a:lvl2pPr>
            <a:lvl3pPr marL="913248" indent="0">
              <a:buNone/>
              <a:defRPr sz="2400"/>
            </a:lvl3pPr>
            <a:lvl4pPr marL="1369872" indent="0">
              <a:buNone/>
              <a:defRPr sz="2000"/>
            </a:lvl4pPr>
            <a:lvl5pPr marL="1826501" indent="0">
              <a:buNone/>
              <a:defRPr sz="2000"/>
            </a:lvl5pPr>
            <a:lvl6pPr marL="2283134" indent="0">
              <a:buNone/>
              <a:defRPr sz="2000"/>
            </a:lvl6pPr>
            <a:lvl7pPr marL="2739742" indent="0">
              <a:buNone/>
              <a:defRPr sz="2000"/>
            </a:lvl7pPr>
            <a:lvl8pPr marL="3196363" indent="0">
              <a:buNone/>
              <a:defRPr sz="2000"/>
            </a:lvl8pPr>
            <a:lvl9pPr marL="3652979" indent="0">
              <a:buNone/>
              <a:defRPr sz="2000"/>
            </a:lvl9pPr>
          </a:lstStyle>
          <a:p>
            <a:endParaRPr lang="en-US"/>
          </a:p>
        </p:txBody>
      </p:sp>
      <p:sp>
        <p:nvSpPr>
          <p:cNvPr id="4" name="Text Placeholder 3"/>
          <p:cNvSpPr>
            <a:spLocks noGrp="1"/>
          </p:cNvSpPr>
          <p:nvPr>
            <p:ph type="body" sz="half" idx="2"/>
          </p:nvPr>
        </p:nvSpPr>
        <p:spPr>
          <a:xfrm>
            <a:off x="2389717" y="5367771"/>
            <a:ext cx="7315200" cy="804863"/>
          </a:xfrm>
        </p:spPr>
        <p:txBody>
          <a:bodyPr/>
          <a:lstStyle>
            <a:lvl1pPr marL="0" indent="0">
              <a:buNone/>
              <a:defRPr sz="1500"/>
            </a:lvl1pPr>
            <a:lvl2pPr marL="456619" indent="0">
              <a:buNone/>
              <a:defRPr sz="1200"/>
            </a:lvl2pPr>
            <a:lvl3pPr marL="913248" indent="0">
              <a:buNone/>
              <a:defRPr sz="1100"/>
            </a:lvl3pPr>
            <a:lvl4pPr marL="1369872" indent="0">
              <a:buNone/>
              <a:defRPr sz="900"/>
            </a:lvl4pPr>
            <a:lvl5pPr marL="1826501" indent="0">
              <a:buNone/>
              <a:defRPr sz="900"/>
            </a:lvl5pPr>
            <a:lvl6pPr marL="2283134" indent="0">
              <a:buNone/>
              <a:defRPr sz="900"/>
            </a:lvl6pPr>
            <a:lvl7pPr marL="2739742" indent="0">
              <a:buNone/>
              <a:defRPr sz="900"/>
            </a:lvl7pPr>
            <a:lvl8pPr marL="3196363" indent="0">
              <a:buNone/>
              <a:defRPr sz="900"/>
            </a:lvl8pPr>
            <a:lvl9pPr marL="365297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2522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0708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5" y="27468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C4FAA1-0E2C-4180-B49D-F30C1E0DAF5B}" type="datetimeFigureOut">
              <a:rPr lang="en-US" smtClean="0">
                <a:solidFill>
                  <a:prstClr val="black">
                    <a:tint val="75000"/>
                  </a:prstClr>
                </a:solidFill>
              </a:rPr>
              <a:pPr/>
              <a:t>7/21/2019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D2EFCB-B3FD-4721-B2EA-1936C2614C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727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Title Slide blue">
    <p:bg>
      <p:bgRef idx="1001">
        <a:schemeClr val="bg1"/>
      </p:bgRef>
    </p:bg>
    <p:spTree>
      <p:nvGrpSpPr>
        <p:cNvPr id="1" name=""/>
        <p:cNvGrpSpPr/>
        <p:nvPr/>
      </p:nvGrpSpPr>
      <p:grpSpPr>
        <a:xfrm>
          <a:off x="0" y="0"/>
          <a:ext cx="0" cy="0"/>
          <a:chOff x="0" y="0"/>
          <a:chExt cx="0" cy="0"/>
        </a:xfrm>
      </p:grpSpPr>
      <p:sp>
        <p:nvSpPr>
          <p:cNvPr id="61" name="Picture Placeholder 4"/>
          <p:cNvSpPr>
            <a:spLocks noGrp="1"/>
          </p:cNvSpPr>
          <p:nvPr>
            <p:ph type="pic" sz="quarter" idx="13" hasCustomPrompt="1"/>
          </p:nvPr>
        </p:nvSpPr>
        <p:spPr bwMode="gray">
          <a:xfrm>
            <a:off x="0" y="0"/>
            <a:ext cx="12192000" cy="6858000"/>
          </a:xfrm>
          <a:solidFill>
            <a:schemeClr val="bg1"/>
          </a:solidFill>
        </p:spPr>
        <p:txBody>
          <a:bodyPr bIns="1715460" anchor="ctr">
            <a:normAutofit/>
          </a:bodyPr>
          <a:lstStyle>
            <a:lvl1pPr algn="ctr">
              <a:defRPr sz="1200">
                <a:solidFill>
                  <a:schemeClr val="accent4"/>
                </a:solidFill>
              </a:defRPr>
            </a:lvl1pPr>
          </a:lstStyle>
          <a:p>
            <a:r>
              <a:rPr lang="en-GB" noProof="0" dirty="0"/>
              <a:t>Click on Icon to add picture, then arrange object (send to back)</a:t>
            </a:r>
            <a:br>
              <a:rPr lang="en-GB" noProof="0" dirty="0"/>
            </a:br>
            <a:r>
              <a:rPr lang="en-GB" noProof="0" dirty="0"/>
              <a:t>Change picture either by right mouse click on picture + „change picture“ </a:t>
            </a:r>
            <a:br>
              <a:rPr lang="en-GB" noProof="0" dirty="0"/>
            </a:br>
            <a:r>
              <a:rPr lang="en-GB" noProof="0" dirty="0"/>
              <a:t>or by deleting picture + resetting slide</a:t>
            </a:r>
          </a:p>
        </p:txBody>
      </p:sp>
      <p:sp>
        <p:nvSpPr>
          <p:cNvPr id="3" name="Subtitle 2"/>
          <p:cNvSpPr>
            <a:spLocks noGrp="1"/>
          </p:cNvSpPr>
          <p:nvPr>
            <p:ph type="subTitle" idx="1"/>
          </p:nvPr>
        </p:nvSpPr>
        <p:spPr bwMode="gray">
          <a:xfrm>
            <a:off x="200" y="4482434"/>
            <a:ext cx="12191999" cy="1655999"/>
          </a:xfrm>
          <a:solidFill>
            <a:schemeClr val="tx2"/>
          </a:solidFill>
        </p:spPr>
        <p:txBody>
          <a:bodyPr lIns="405489" tIns="311895" rIns="311895" bIns="717367" anchor="b">
            <a:noAutofit/>
          </a:bodyPr>
          <a:lstStyle>
            <a:lvl1pPr marL="0" indent="0" algn="l">
              <a:lnSpc>
                <a:spcPct val="90000"/>
              </a:lnSpc>
              <a:buNone/>
              <a:defRPr sz="2100" b="1">
                <a:solidFill>
                  <a:schemeClr val="bg1"/>
                </a:solidFill>
                <a:latin typeface="+mj-lt"/>
                <a:cs typeface="Arial" panose="020B0604020202020204" pitchFamily="34" charset="0"/>
              </a:defRPr>
            </a:lvl1pPr>
            <a:lvl2pPr marL="396097" indent="0" algn="ctr">
              <a:buNone/>
              <a:defRPr sz="1900"/>
            </a:lvl2pPr>
            <a:lvl3pPr marL="792223" indent="0" algn="ctr">
              <a:buNone/>
              <a:defRPr sz="1600"/>
            </a:lvl3pPr>
            <a:lvl4pPr marL="1188356" indent="0" algn="ctr">
              <a:buNone/>
              <a:defRPr sz="1500"/>
            </a:lvl4pPr>
            <a:lvl5pPr marL="1584463" indent="0" algn="ctr">
              <a:buNone/>
              <a:defRPr sz="1500"/>
            </a:lvl5pPr>
            <a:lvl6pPr marL="1980576" indent="0" algn="ctr">
              <a:buNone/>
              <a:defRPr sz="1500"/>
            </a:lvl6pPr>
            <a:lvl7pPr marL="2376695" indent="0" algn="ctr">
              <a:buNone/>
              <a:defRPr sz="1500"/>
            </a:lvl7pPr>
            <a:lvl8pPr marL="2772820" indent="0" algn="ctr">
              <a:buNone/>
              <a:defRPr sz="1500"/>
            </a:lvl8pPr>
            <a:lvl9pPr marL="3168923" indent="0" algn="ctr">
              <a:buNone/>
              <a:defRPr sz="1500"/>
            </a:lvl9pPr>
          </a:lstStyle>
          <a:p>
            <a:r>
              <a:rPr lang="en-GB" noProof="0" dirty="0"/>
              <a:t>Click to edit Master subtitle style</a:t>
            </a:r>
          </a:p>
        </p:txBody>
      </p:sp>
      <p:sp>
        <p:nvSpPr>
          <p:cNvPr id="2" name="Title 1"/>
          <p:cNvSpPr>
            <a:spLocks noGrp="1"/>
          </p:cNvSpPr>
          <p:nvPr>
            <p:ph type="ctrTitle" hasCustomPrompt="1"/>
          </p:nvPr>
        </p:nvSpPr>
        <p:spPr bwMode="gray">
          <a:xfrm>
            <a:off x="0" y="485240"/>
            <a:ext cx="7344000" cy="1119159"/>
          </a:xfrm>
          <a:noFill/>
        </p:spPr>
        <p:txBody>
          <a:bodyPr lIns="405489" tIns="62386" rIns="389893" bIns="155941" anchor="t" anchorCtr="0">
            <a:noAutofit/>
          </a:bodyPr>
          <a:lstStyle>
            <a:lvl1pPr algn="l">
              <a:lnSpc>
                <a:spcPct val="85000"/>
              </a:lnSpc>
              <a:defRPr sz="3700">
                <a:solidFill>
                  <a:schemeClr val="tx2"/>
                </a:solidFill>
                <a:latin typeface="+mj-lt"/>
              </a:defRPr>
            </a:lvl1pPr>
          </a:lstStyle>
          <a:p>
            <a:r>
              <a:rPr lang="en-GB" noProof="0" dirty="0"/>
              <a:t>Click to edit </a:t>
            </a:r>
            <a:br>
              <a:rPr lang="en-GB" noProof="0" dirty="0"/>
            </a:br>
            <a:r>
              <a:rPr lang="en-GB" noProof="0" dirty="0"/>
              <a:t>Master title style</a:t>
            </a:r>
          </a:p>
        </p:txBody>
      </p:sp>
      <p:sp>
        <p:nvSpPr>
          <p:cNvPr id="36" name="Text Placeholder 35"/>
          <p:cNvSpPr>
            <a:spLocks noGrp="1"/>
          </p:cNvSpPr>
          <p:nvPr>
            <p:ph type="body" sz="quarter" idx="10" hasCustomPrompt="1"/>
          </p:nvPr>
        </p:nvSpPr>
        <p:spPr bwMode="gray">
          <a:xfrm>
            <a:off x="480004" y="6507325"/>
            <a:ext cx="5971600" cy="247651"/>
          </a:xfrm>
        </p:spPr>
        <p:txBody>
          <a:bodyPr lIns="0" anchor="ctr">
            <a:noAutofit/>
          </a:bodyPr>
          <a:lstStyle>
            <a:lvl1pPr>
              <a:defRPr sz="9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Name of Author  |  Function | Division | Country </a:t>
            </a:r>
          </a:p>
        </p:txBody>
      </p:sp>
      <p:sp>
        <p:nvSpPr>
          <p:cNvPr id="90" name="Text Placeholder 35"/>
          <p:cNvSpPr>
            <a:spLocks noGrp="1"/>
          </p:cNvSpPr>
          <p:nvPr>
            <p:ph type="body" sz="quarter" idx="16" hasCustomPrompt="1"/>
          </p:nvPr>
        </p:nvSpPr>
        <p:spPr bwMode="gray">
          <a:xfrm>
            <a:off x="9495985" y="6476369"/>
            <a:ext cx="2195259" cy="247651"/>
          </a:xfrm>
        </p:spPr>
        <p:txBody>
          <a:bodyPr rIns="0" anchor="ctr">
            <a:noAutofit/>
          </a:bodyPr>
          <a:lstStyle>
            <a:lvl1pPr algn="ctr">
              <a:defRPr sz="15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www.who.int</a:t>
            </a:r>
          </a:p>
        </p:txBody>
      </p:sp>
      <p:sp>
        <p:nvSpPr>
          <p:cNvPr id="62" name="Text Placeholder 35"/>
          <p:cNvSpPr>
            <a:spLocks noGrp="1"/>
          </p:cNvSpPr>
          <p:nvPr>
            <p:ph type="body" sz="quarter" idx="15" hasCustomPrompt="1"/>
          </p:nvPr>
        </p:nvSpPr>
        <p:spPr bwMode="gray">
          <a:xfrm>
            <a:off x="480063" y="5440856"/>
            <a:ext cx="11211172" cy="288000"/>
          </a:xfrm>
        </p:spPr>
        <p:txBody>
          <a:bodyPr lIns="0" rIns="77969">
            <a:noAutofit/>
          </a:bodyPr>
          <a:lstStyle>
            <a:lvl1pPr algn="l">
              <a:defRPr sz="15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GB" noProof="0" dirty="0"/>
              <a:t>Date</a:t>
            </a:r>
          </a:p>
        </p:txBody>
      </p:sp>
      <p:sp>
        <p:nvSpPr>
          <p:cNvPr id="10" name="Picture Placeholder 8"/>
          <p:cNvSpPr>
            <a:spLocks noGrp="1"/>
          </p:cNvSpPr>
          <p:nvPr>
            <p:ph type="pic" sz="quarter" idx="22" hasCustomPrompt="1"/>
          </p:nvPr>
        </p:nvSpPr>
        <p:spPr>
          <a:xfrm>
            <a:off x="8518557" y="485187"/>
            <a:ext cx="3172871" cy="1112400"/>
          </a:xfrm>
          <a:blipFill dpi="0" rotWithShape="1">
            <a:blip r:embed="rId2"/>
            <a:srcRect/>
            <a:stretch>
              <a:fillRect/>
            </a:stretch>
          </a:blipFill>
        </p:spPr>
        <p:txBody>
          <a:bodyP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777968330"/>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CuadroTexto 15"/>
          <p:cNvSpPr txBox="1">
            <a:spLocks noChangeArrowheads="1"/>
          </p:cNvSpPr>
          <p:nvPr userDrawn="1"/>
        </p:nvSpPr>
        <p:spPr bwMode="auto">
          <a:xfrm>
            <a:off x="486892" y="6651013"/>
            <a:ext cx="182000" cy="3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64" tIns="45046" rIns="90064" bIns="45046">
            <a:spAutoFit/>
          </a:bodyPr>
          <a:lstStyle>
            <a:lvl1pPr defTabSz="514350" eaLnBrk="0" hangingPunct="0">
              <a:defRPr sz="3900" b="1">
                <a:solidFill>
                  <a:srgbClr val="000066"/>
                </a:solidFill>
                <a:latin typeface="Arial" charset="0"/>
                <a:cs typeface="Arial" charset="0"/>
              </a:defRPr>
            </a:lvl1pPr>
            <a:lvl2pPr marL="742950" indent="-285750" defTabSz="514350" eaLnBrk="0" hangingPunct="0">
              <a:defRPr sz="3900" b="1">
                <a:solidFill>
                  <a:srgbClr val="000066"/>
                </a:solidFill>
                <a:latin typeface="Arial" charset="0"/>
                <a:cs typeface="Arial" charset="0"/>
              </a:defRPr>
            </a:lvl2pPr>
            <a:lvl3pPr marL="1143000" indent="-228600" defTabSz="514350" eaLnBrk="0" hangingPunct="0">
              <a:defRPr sz="3900" b="1">
                <a:solidFill>
                  <a:srgbClr val="000066"/>
                </a:solidFill>
                <a:latin typeface="Arial" charset="0"/>
                <a:cs typeface="Arial" charset="0"/>
              </a:defRPr>
            </a:lvl3pPr>
            <a:lvl4pPr marL="1600200" indent="-228600" defTabSz="514350" eaLnBrk="0" hangingPunct="0">
              <a:defRPr sz="3900" b="1">
                <a:solidFill>
                  <a:srgbClr val="000066"/>
                </a:solidFill>
                <a:latin typeface="Arial" charset="0"/>
                <a:cs typeface="Arial" charset="0"/>
              </a:defRPr>
            </a:lvl4pPr>
            <a:lvl5pPr marL="2057400" indent="-228600" defTabSz="514350" eaLnBrk="0" hangingPunct="0">
              <a:defRPr sz="3900" b="1">
                <a:solidFill>
                  <a:srgbClr val="000066"/>
                </a:solidFill>
                <a:latin typeface="Arial" charset="0"/>
                <a:cs typeface="Arial" charset="0"/>
              </a:defRPr>
            </a:lvl5pPr>
            <a:lvl6pPr marL="2514600" indent="-228600" defTabSz="514350" rtl="1" eaLnBrk="0" fontAlgn="base" hangingPunct="0">
              <a:spcBef>
                <a:spcPct val="0"/>
              </a:spcBef>
              <a:spcAft>
                <a:spcPct val="0"/>
              </a:spcAft>
              <a:defRPr sz="3900" b="1">
                <a:solidFill>
                  <a:srgbClr val="000066"/>
                </a:solidFill>
                <a:latin typeface="Arial" charset="0"/>
                <a:cs typeface="Arial" charset="0"/>
              </a:defRPr>
            </a:lvl6pPr>
            <a:lvl7pPr marL="2971800" indent="-228600" defTabSz="514350" rtl="1" eaLnBrk="0" fontAlgn="base" hangingPunct="0">
              <a:spcBef>
                <a:spcPct val="0"/>
              </a:spcBef>
              <a:spcAft>
                <a:spcPct val="0"/>
              </a:spcAft>
              <a:defRPr sz="3900" b="1">
                <a:solidFill>
                  <a:srgbClr val="000066"/>
                </a:solidFill>
                <a:latin typeface="Arial" charset="0"/>
                <a:cs typeface="Arial" charset="0"/>
              </a:defRPr>
            </a:lvl7pPr>
            <a:lvl8pPr marL="3429000" indent="-228600" defTabSz="514350" rtl="1" eaLnBrk="0" fontAlgn="base" hangingPunct="0">
              <a:spcBef>
                <a:spcPct val="0"/>
              </a:spcBef>
              <a:spcAft>
                <a:spcPct val="0"/>
              </a:spcAft>
              <a:defRPr sz="3900" b="1">
                <a:solidFill>
                  <a:srgbClr val="000066"/>
                </a:solidFill>
                <a:latin typeface="Arial" charset="0"/>
                <a:cs typeface="Arial" charset="0"/>
              </a:defRPr>
            </a:lvl8pPr>
            <a:lvl9pPr marL="3886200" indent="-228600" defTabSz="514350" rtl="1" eaLnBrk="0" fontAlgn="base" hangingPunct="0">
              <a:spcBef>
                <a:spcPct val="0"/>
              </a:spcBef>
              <a:spcAft>
                <a:spcPct val="0"/>
              </a:spcAft>
              <a:defRPr sz="3900" b="1">
                <a:solidFill>
                  <a:srgbClr val="000066"/>
                </a:solidFill>
                <a:latin typeface="Arial" charset="0"/>
                <a:cs typeface="Arial" charset="0"/>
              </a:defRPr>
            </a:lvl9pPr>
          </a:lstStyle>
          <a:p>
            <a:pPr eaLnBrk="1" fontAlgn="base" hangingPunct="1">
              <a:spcBef>
                <a:spcPct val="0"/>
              </a:spcBef>
              <a:spcAft>
                <a:spcPct val="0"/>
              </a:spcAft>
              <a:defRPr/>
            </a:pPr>
            <a:endParaRPr lang="es-ES" sz="1900" b="0">
              <a:solidFill>
                <a:srgbClr val="000000"/>
              </a:solidFill>
              <a:latin typeface="Calibri" pitchFamily="34" charset="0"/>
              <a:sym typeface="Arial"/>
            </a:endParaRPr>
          </a:p>
        </p:txBody>
      </p:sp>
      <p:sp>
        <p:nvSpPr>
          <p:cNvPr id="3" name="Text Placeholder 2"/>
          <p:cNvSpPr>
            <a:spLocks noGrp="1"/>
          </p:cNvSpPr>
          <p:nvPr>
            <p:ph type="body" sz="quarter" idx="10"/>
          </p:nvPr>
        </p:nvSpPr>
        <p:spPr>
          <a:xfrm>
            <a:off x="651972" y="909601"/>
            <a:ext cx="10193867" cy="360363"/>
          </a:xfrm>
          <a:prstGeom prst="rect">
            <a:avLst/>
          </a:prstGeom>
        </p:spPr>
        <p:txBody>
          <a:bodyPr vert="horz" lIns="90064" tIns="45046" rIns="90064" bIns="45046"/>
          <a:lstStyle>
            <a:lvl1pPr marL="0" indent="0">
              <a:buNone/>
              <a:defRPr sz="2800" b="1" i="0">
                <a:solidFill>
                  <a:srgbClr val="006998"/>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651933" y="1381551"/>
            <a:ext cx="10972800" cy="4976813"/>
          </a:xfrm>
          <a:prstGeom prst="rect">
            <a:avLst/>
          </a:prstGeom>
        </p:spPr>
        <p:txBody>
          <a:bodyPr vert="horz" lIns="90064" tIns="45046" rIns="90064" bIns="45046"/>
          <a:lstStyle>
            <a:lvl1pPr marL="281453" indent="-281453">
              <a:buFont typeface="Arial"/>
              <a:buChar char="•"/>
              <a:defRPr sz="16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31205853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E04F-2693-4EB6-B1F4-32DAEB08E3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35FF1-7B85-47F1-B9C5-4F283DC71D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BE9AB1-0A1C-4AC7-A11A-394177403C39}"/>
              </a:ext>
            </a:extLst>
          </p:cNvPr>
          <p:cNvSpPr>
            <a:spLocks noGrp="1"/>
          </p:cNvSpPr>
          <p:nvPr>
            <p:ph type="dt" sz="half" idx="10"/>
          </p:nvPr>
        </p:nvSpPr>
        <p:spPr/>
        <p:txBody>
          <a:bodyPr/>
          <a:lstStyle/>
          <a:p>
            <a:fld id="{088A997D-C943-4E28-B7BD-FB524FA32F29}" type="datetimeFigureOut">
              <a:rPr lang="en-US" smtClean="0"/>
              <a:t>7/21/2019</a:t>
            </a:fld>
            <a:endParaRPr lang="en-US"/>
          </a:p>
        </p:txBody>
      </p:sp>
      <p:sp>
        <p:nvSpPr>
          <p:cNvPr id="5" name="Footer Placeholder 4">
            <a:extLst>
              <a:ext uri="{FF2B5EF4-FFF2-40B4-BE49-F238E27FC236}">
                <a16:creationId xmlns:a16="http://schemas.microsoft.com/office/drawing/2014/main" id="{636918A9-D82E-4DDA-9D2F-D2B9ABD72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77D43-BC82-43FD-AA8A-D1D99F2A576D}"/>
              </a:ext>
            </a:extLst>
          </p:cNvPr>
          <p:cNvSpPr>
            <a:spLocks noGrp="1"/>
          </p:cNvSpPr>
          <p:nvPr>
            <p:ph type="sldNum" sz="quarter" idx="12"/>
          </p:nvPr>
        </p:nvSpPr>
        <p:spPr/>
        <p:txBody>
          <a:bodyPr/>
          <a:lstStyle/>
          <a:p>
            <a:fld id="{90B36524-9CAD-42E8-A435-1821943FA098}" type="slidenum">
              <a:rPr lang="en-US" smtClean="0"/>
              <a:t>‹#›</a:t>
            </a:fld>
            <a:endParaRPr lang="en-US"/>
          </a:p>
        </p:txBody>
      </p:sp>
    </p:spTree>
    <p:extLst>
      <p:ext uri="{BB962C8B-B14F-4D97-AF65-F5344CB8AC3E}">
        <p14:creationId xmlns:p14="http://schemas.microsoft.com/office/powerpoint/2010/main" val="3734297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C1FA5-5434-45DB-8DAE-01CC8F6C92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6D72A7-9848-4D06-A365-88B93DF9A2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C02AF-AF30-4802-BB5D-9C53B4F1B62F}"/>
              </a:ext>
            </a:extLst>
          </p:cNvPr>
          <p:cNvSpPr>
            <a:spLocks noGrp="1"/>
          </p:cNvSpPr>
          <p:nvPr>
            <p:ph type="dt" sz="half" idx="10"/>
          </p:nvPr>
        </p:nvSpPr>
        <p:spPr/>
        <p:txBody>
          <a:bodyPr/>
          <a:lstStyle/>
          <a:p>
            <a:fld id="{088A997D-C943-4E28-B7BD-FB524FA32F29}" type="datetimeFigureOut">
              <a:rPr lang="en-US" smtClean="0"/>
              <a:t>7/21/2019</a:t>
            </a:fld>
            <a:endParaRPr lang="en-US"/>
          </a:p>
        </p:txBody>
      </p:sp>
      <p:sp>
        <p:nvSpPr>
          <p:cNvPr id="5" name="Footer Placeholder 4">
            <a:extLst>
              <a:ext uri="{FF2B5EF4-FFF2-40B4-BE49-F238E27FC236}">
                <a16:creationId xmlns:a16="http://schemas.microsoft.com/office/drawing/2014/main" id="{948A29EC-0F94-4CC1-9BD3-5055E3B0B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7BD9C-749D-4D4C-8486-5FC03AB96EE0}"/>
              </a:ext>
            </a:extLst>
          </p:cNvPr>
          <p:cNvSpPr>
            <a:spLocks noGrp="1"/>
          </p:cNvSpPr>
          <p:nvPr>
            <p:ph type="sldNum" sz="quarter" idx="12"/>
          </p:nvPr>
        </p:nvSpPr>
        <p:spPr/>
        <p:txBody>
          <a:bodyPr/>
          <a:lstStyle/>
          <a:p>
            <a:fld id="{90B36524-9CAD-42E8-A435-1821943FA098}" type="slidenum">
              <a:rPr lang="en-US" smtClean="0"/>
              <a:t>‹#›</a:t>
            </a:fld>
            <a:endParaRPr lang="en-US"/>
          </a:p>
        </p:txBody>
      </p:sp>
    </p:spTree>
    <p:extLst>
      <p:ext uri="{BB962C8B-B14F-4D97-AF65-F5344CB8AC3E}">
        <p14:creationId xmlns:p14="http://schemas.microsoft.com/office/powerpoint/2010/main" val="7764728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9D9A-5FAB-4CA5-9AB1-249637C8F3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BAA56B-EB44-4A0D-A7C0-D5DD43F1AF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106016B-5E12-4929-8304-9286B0D063F0}"/>
              </a:ext>
            </a:extLst>
          </p:cNvPr>
          <p:cNvSpPr>
            <a:spLocks noGrp="1"/>
          </p:cNvSpPr>
          <p:nvPr>
            <p:ph type="dt" sz="half" idx="10"/>
          </p:nvPr>
        </p:nvSpPr>
        <p:spPr/>
        <p:txBody>
          <a:bodyPr/>
          <a:lstStyle/>
          <a:p>
            <a:fld id="{088A997D-C943-4E28-B7BD-FB524FA32F29}" type="datetimeFigureOut">
              <a:rPr lang="en-US" smtClean="0"/>
              <a:t>7/21/2019</a:t>
            </a:fld>
            <a:endParaRPr lang="en-US"/>
          </a:p>
        </p:txBody>
      </p:sp>
      <p:sp>
        <p:nvSpPr>
          <p:cNvPr id="5" name="Footer Placeholder 4">
            <a:extLst>
              <a:ext uri="{FF2B5EF4-FFF2-40B4-BE49-F238E27FC236}">
                <a16:creationId xmlns:a16="http://schemas.microsoft.com/office/drawing/2014/main" id="{27B1FD73-B50B-41C0-8247-2540E8E32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E4E30-D6A5-404C-ACFB-DF5443C0109C}"/>
              </a:ext>
            </a:extLst>
          </p:cNvPr>
          <p:cNvSpPr>
            <a:spLocks noGrp="1"/>
          </p:cNvSpPr>
          <p:nvPr>
            <p:ph type="sldNum" sz="quarter" idx="12"/>
          </p:nvPr>
        </p:nvSpPr>
        <p:spPr/>
        <p:txBody>
          <a:bodyPr/>
          <a:lstStyle/>
          <a:p>
            <a:fld id="{90B36524-9CAD-42E8-A435-1821943FA098}" type="slidenum">
              <a:rPr lang="en-US" smtClean="0"/>
              <a:t>‹#›</a:t>
            </a:fld>
            <a:endParaRPr lang="en-US"/>
          </a:p>
        </p:txBody>
      </p:sp>
    </p:spTree>
    <p:extLst>
      <p:ext uri="{BB962C8B-B14F-4D97-AF65-F5344CB8AC3E}">
        <p14:creationId xmlns:p14="http://schemas.microsoft.com/office/powerpoint/2010/main" val="20013614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7BE33-8336-470E-88C6-0296AA1A2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E8C4C6-B6E9-4BA1-9CAC-972CA8FB2B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D5FFA5-5D64-486A-B392-462E2FB431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405EF361-90CA-474B-BB73-A51CDE6C4C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95C22-5198-4290-887A-32ECE2A33430}"/>
              </a:ext>
            </a:extLst>
          </p:cNvPr>
          <p:cNvSpPr>
            <a:spLocks noGrp="1"/>
          </p:cNvSpPr>
          <p:nvPr>
            <p:ph type="sldNum" sz="quarter" idx="12"/>
          </p:nvPr>
        </p:nvSpPr>
        <p:spPr/>
        <p:txBody>
          <a:bodyPr/>
          <a:lstStyle/>
          <a:p>
            <a:fld id="{90B36524-9CAD-42E8-A435-1821943FA098}" type="slidenum">
              <a:rPr lang="en-US" smtClean="0"/>
              <a:t>‹#›</a:t>
            </a:fld>
            <a:endParaRPr lang="en-US"/>
          </a:p>
        </p:txBody>
      </p:sp>
    </p:spTree>
    <p:extLst>
      <p:ext uri="{BB962C8B-B14F-4D97-AF65-F5344CB8AC3E}">
        <p14:creationId xmlns:p14="http://schemas.microsoft.com/office/powerpoint/2010/main" val="4052866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9262F-4B04-477D-AFF7-D59E92716A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5AE9E4-2FFB-46AD-8FEA-0430EB1990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AFABC5-0677-410C-90F8-1279200DED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E0D693-5A3E-4836-A218-335CE3E958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988B26-C9DB-4161-8E1C-35C2EA0081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07C937-2123-4556-B2DE-06E0E42FCE55}"/>
              </a:ext>
            </a:extLst>
          </p:cNvPr>
          <p:cNvSpPr>
            <a:spLocks noGrp="1"/>
          </p:cNvSpPr>
          <p:nvPr>
            <p:ph type="dt" sz="half" idx="10"/>
          </p:nvPr>
        </p:nvSpPr>
        <p:spPr/>
        <p:txBody>
          <a:bodyPr/>
          <a:lstStyle/>
          <a:p>
            <a:fld id="{088A997D-C943-4E28-B7BD-FB524FA32F29}" type="datetimeFigureOut">
              <a:rPr lang="en-US" smtClean="0"/>
              <a:t>7/21/2019</a:t>
            </a:fld>
            <a:endParaRPr lang="en-US"/>
          </a:p>
        </p:txBody>
      </p:sp>
      <p:sp>
        <p:nvSpPr>
          <p:cNvPr id="8" name="Footer Placeholder 7">
            <a:extLst>
              <a:ext uri="{FF2B5EF4-FFF2-40B4-BE49-F238E27FC236}">
                <a16:creationId xmlns:a16="http://schemas.microsoft.com/office/drawing/2014/main" id="{A00BFA0B-53FA-4B29-90F9-9DFBB578F6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9E65F-3043-4B20-B72E-72DBFD36CFA5}"/>
              </a:ext>
            </a:extLst>
          </p:cNvPr>
          <p:cNvSpPr>
            <a:spLocks noGrp="1"/>
          </p:cNvSpPr>
          <p:nvPr>
            <p:ph type="sldNum" sz="quarter" idx="12"/>
          </p:nvPr>
        </p:nvSpPr>
        <p:spPr/>
        <p:txBody>
          <a:bodyPr/>
          <a:lstStyle/>
          <a:p>
            <a:fld id="{90B36524-9CAD-42E8-A435-1821943FA098}" type="slidenum">
              <a:rPr lang="en-US" smtClean="0"/>
              <a:t>‹#›</a:t>
            </a:fld>
            <a:endParaRPr lang="en-US"/>
          </a:p>
        </p:txBody>
      </p:sp>
    </p:spTree>
    <p:extLst>
      <p:ext uri="{BB962C8B-B14F-4D97-AF65-F5344CB8AC3E}">
        <p14:creationId xmlns:p14="http://schemas.microsoft.com/office/powerpoint/2010/main" val="311928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96AF9-BB7B-4944-94CF-756E7915B3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3856D3-4222-4C53-8104-62F77CCEAA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811F4B-85CA-47B4-A950-9FB0237DC2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F3EEA0-FBBC-48E9-8807-14F46A6398F2}"/>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6" name="Footer Placeholder 5">
            <a:extLst>
              <a:ext uri="{FF2B5EF4-FFF2-40B4-BE49-F238E27FC236}">
                <a16:creationId xmlns:a16="http://schemas.microsoft.com/office/drawing/2014/main" id="{F27069E5-1A43-4980-9CCB-1D4E6EDB8D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C233C8-AD54-44F7-A53E-1D089452FB3D}"/>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33032566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92EF-4EBD-4DC6-8AD9-97ED31CF66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75DE68-4DA1-4A78-B20A-3C1201C125EC}"/>
              </a:ext>
            </a:extLst>
          </p:cNvPr>
          <p:cNvSpPr>
            <a:spLocks noGrp="1"/>
          </p:cNvSpPr>
          <p:nvPr>
            <p:ph type="dt" sz="half" idx="10"/>
          </p:nvPr>
        </p:nvSpPr>
        <p:spPr/>
        <p:txBody>
          <a:bodyPr/>
          <a:lstStyle/>
          <a:p>
            <a:fld id="{088A997D-C943-4E28-B7BD-FB524FA32F29}" type="datetimeFigureOut">
              <a:rPr lang="en-US" smtClean="0"/>
              <a:t>7/21/2019</a:t>
            </a:fld>
            <a:endParaRPr lang="en-US"/>
          </a:p>
        </p:txBody>
      </p:sp>
      <p:sp>
        <p:nvSpPr>
          <p:cNvPr id="4" name="Footer Placeholder 3">
            <a:extLst>
              <a:ext uri="{FF2B5EF4-FFF2-40B4-BE49-F238E27FC236}">
                <a16:creationId xmlns:a16="http://schemas.microsoft.com/office/drawing/2014/main" id="{26EB103F-04C5-4796-8867-4B532EA345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7F22A-AB32-4C6A-AC6A-9CB236FA261E}"/>
              </a:ext>
            </a:extLst>
          </p:cNvPr>
          <p:cNvSpPr>
            <a:spLocks noGrp="1"/>
          </p:cNvSpPr>
          <p:nvPr>
            <p:ph type="sldNum" sz="quarter" idx="12"/>
          </p:nvPr>
        </p:nvSpPr>
        <p:spPr/>
        <p:txBody>
          <a:bodyPr/>
          <a:lstStyle/>
          <a:p>
            <a:fld id="{90B36524-9CAD-42E8-A435-1821943FA098}" type="slidenum">
              <a:rPr lang="en-US" smtClean="0"/>
              <a:t>‹#›</a:t>
            </a:fld>
            <a:endParaRPr lang="en-US"/>
          </a:p>
        </p:txBody>
      </p:sp>
    </p:spTree>
    <p:extLst>
      <p:ext uri="{BB962C8B-B14F-4D97-AF65-F5344CB8AC3E}">
        <p14:creationId xmlns:p14="http://schemas.microsoft.com/office/powerpoint/2010/main" val="1740754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277E3B-B827-4402-B42E-F773332B2D26}"/>
              </a:ext>
            </a:extLst>
          </p:cNvPr>
          <p:cNvSpPr>
            <a:spLocks noGrp="1"/>
          </p:cNvSpPr>
          <p:nvPr>
            <p:ph type="dt" sz="half" idx="10"/>
          </p:nvPr>
        </p:nvSpPr>
        <p:spPr/>
        <p:txBody>
          <a:bodyPr/>
          <a:lstStyle/>
          <a:p>
            <a:fld id="{088A997D-C943-4E28-B7BD-FB524FA32F29}" type="datetimeFigureOut">
              <a:rPr lang="en-US" smtClean="0"/>
              <a:t>7/21/2019</a:t>
            </a:fld>
            <a:endParaRPr lang="en-US"/>
          </a:p>
        </p:txBody>
      </p:sp>
      <p:sp>
        <p:nvSpPr>
          <p:cNvPr id="3" name="Footer Placeholder 2">
            <a:extLst>
              <a:ext uri="{FF2B5EF4-FFF2-40B4-BE49-F238E27FC236}">
                <a16:creationId xmlns:a16="http://schemas.microsoft.com/office/drawing/2014/main" id="{10A8DF3A-44A6-42D8-897B-8E6D03D391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930EAE-7E5F-4B5C-99BF-6FA3354617CD}"/>
              </a:ext>
            </a:extLst>
          </p:cNvPr>
          <p:cNvSpPr>
            <a:spLocks noGrp="1"/>
          </p:cNvSpPr>
          <p:nvPr>
            <p:ph type="sldNum" sz="quarter" idx="12"/>
          </p:nvPr>
        </p:nvSpPr>
        <p:spPr/>
        <p:txBody>
          <a:bodyPr/>
          <a:lstStyle/>
          <a:p>
            <a:fld id="{90B36524-9CAD-42E8-A435-1821943FA098}" type="slidenum">
              <a:rPr lang="en-US" smtClean="0"/>
              <a:t>‹#›</a:t>
            </a:fld>
            <a:endParaRPr lang="en-US"/>
          </a:p>
        </p:txBody>
      </p:sp>
    </p:spTree>
    <p:extLst>
      <p:ext uri="{BB962C8B-B14F-4D97-AF65-F5344CB8AC3E}">
        <p14:creationId xmlns:p14="http://schemas.microsoft.com/office/powerpoint/2010/main" val="3829401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FA91-EDA9-4498-8E13-4CE8C1F72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8078E4-3B4B-4B2D-B11F-7FAC95111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83FBE2-ACD7-4C45-B50B-ED69260FE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C5ABD9CA-B3AD-456A-97BE-D453AA400C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D66F8-BF10-478E-8332-6011C22090B5}"/>
              </a:ext>
            </a:extLst>
          </p:cNvPr>
          <p:cNvSpPr>
            <a:spLocks noGrp="1"/>
          </p:cNvSpPr>
          <p:nvPr>
            <p:ph type="sldNum" sz="quarter" idx="12"/>
          </p:nvPr>
        </p:nvSpPr>
        <p:spPr/>
        <p:txBody>
          <a:bodyPr/>
          <a:lstStyle/>
          <a:p>
            <a:fld id="{90B36524-9CAD-42E8-A435-1821943FA098}" type="slidenum">
              <a:rPr lang="en-US" smtClean="0"/>
              <a:t>‹#›</a:t>
            </a:fld>
            <a:endParaRPr lang="en-US"/>
          </a:p>
        </p:txBody>
      </p:sp>
      <p:pic>
        <p:nvPicPr>
          <p:cNvPr id="8" name="Picture 7">
            <a:extLst>
              <a:ext uri="{FF2B5EF4-FFF2-40B4-BE49-F238E27FC236}">
                <a16:creationId xmlns:a16="http://schemas.microsoft.com/office/drawing/2014/main" id="{6EE2B9DC-A251-4CE7-84E5-791B38B8E672}"/>
              </a:ext>
            </a:extLst>
          </p:cNvPr>
          <p:cNvPicPr>
            <a:picLocks noChangeAspect="1"/>
          </p:cNvPicPr>
          <p:nvPr userDrawn="1"/>
        </p:nvPicPr>
        <p:blipFill>
          <a:blip r:embed="rId2"/>
          <a:stretch>
            <a:fillRect/>
          </a:stretch>
        </p:blipFill>
        <p:spPr>
          <a:xfrm>
            <a:off x="600179" y="6163975"/>
            <a:ext cx="2139881" cy="749873"/>
          </a:xfrm>
          <a:prstGeom prst="rect">
            <a:avLst/>
          </a:prstGeom>
        </p:spPr>
      </p:pic>
    </p:spTree>
    <p:extLst>
      <p:ext uri="{BB962C8B-B14F-4D97-AF65-F5344CB8AC3E}">
        <p14:creationId xmlns:p14="http://schemas.microsoft.com/office/powerpoint/2010/main" val="39991334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8C39-E17D-4C80-B593-6B7369B579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B2F836-1F12-447A-9989-CAEC04AB6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1E1960-292C-476C-ACD6-B55C9875D3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9BB5DA-2195-4348-A2FF-ABA082FD9C28}"/>
              </a:ext>
            </a:extLst>
          </p:cNvPr>
          <p:cNvSpPr>
            <a:spLocks noGrp="1"/>
          </p:cNvSpPr>
          <p:nvPr>
            <p:ph type="dt" sz="half" idx="10"/>
          </p:nvPr>
        </p:nvSpPr>
        <p:spPr/>
        <p:txBody>
          <a:bodyPr/>
          <a:lstStyle/>
          <a:p>
            <a:fld id="{088A997D-C943-4E28-B7BD-FB524FA32F29}" type="datetimeFigureOut">
              <a:rPr lang="en-US" smtClean="0"/>
              <a:t>7/21/2019</a:t>
            </a:fld>
            <a:endParaRPr lang="en-US"/>
          </a:p>
        </p:txBody>
      </p:sp>
      <p:sp>
        <p:nvSpPr>
          <p:cNvPr id="6" name="Footer Placeholder 5">
            <a:extLst>
              <a:ext uri="{FF2B5EF4-FFF2-40B4-BE49-F238E27FC236}">
                <a16:creationId xmlns:a16="http://schemas.microsoft.com/office/drawing/2014/main" id="{8FEDFE89-502D-4A27-B268-E5CFEF914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544EE3-296D-4D3D-8851-77A189587076}"/>
              </a:ext>
            </a:extLst>
          </p:cNvPr>
          <p:cNvSpPr>
            <a:spLocks noGrp="1"/>
          </p:cNvSpPr>
          <p:nvPr>
            <p:ph type="sldNum" sz="quarter" idx="12"/>
          </p:nvPr>
        </p:nvSpPr>
        <p:spPr/>
        <p:txBody>
          <a:bodyPr/>
          <a:lstStyle/>
          <a:p>
            <a:fld id="{90B36524-9CAD-42E8-A435-1821943FA098}" type="slidenum">
              <a:rPr lang="en-US" smtClean="0"/>
              <a:t>‹#›</a:t>
            </a:fld>
            <a:endParaRPr lang="en-US"/>
          </a:p>
        </p:txBody>
      </p:sp>
    </p:spTree>
    <p:extLst>
      <p:ext uri="{BB962C8B-B14F-4D97-AF65-F5344CB8AC3E}">
        <p14:creationId xmlns:p14="http://schemas.microsoft.com/office/powerpoint/2010/main" val="24960612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8A82-69D4-4F34-82A0-1DF1645B6A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2E7F17-0393-49A6-AF30-7D157DA21A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463FC5E-CA6C-4408-B888-623449409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D3B6D-E2F0-4192-B5E7-E4F0B5D3B758}"/>
              </a:ext>
            </a:extLst>
          </p:cNvPr>
          <p:cNvSpPr>
            <a:spLocks noGrp="1"/>
          </p:cNvSpPr>
          <p:nvPr>
            <p:ph type="sldNum" sz="quarter" idx="12"/>
          </p:nvPr>
        </p:nvSpPr>
        <p:spPr/>
        <p:txBody>
          <a:bodyPr/>
          <a:lstStyle/>
          <a:p>
            <a:fld id="{90B36524-9CAD-42E8-A435-1821943FA098}" type="slidenum">
              <a:rPr lang="en-US" smtClean="0"/>
              <a:t>‹#›</a:t>
            </a:fld>
            <a:endParaRPr lang="en-US"/>
          </a:p>
        </p:txBody>
      </p:sp>
      <p:pic>
        <p:nvPicPr>
          <p:cNvPr id="7" name="Picture 6">
            <a:extLst>
              <a:ext uri="{FF2B5EF4-FFF2-40B4-BE49-F238E27FC236}">
                <a16:creationId xmlns:a16="http://schemas.microsoft.com/office/drawing/2014/main" id="{E8DAC126-3A5D-4D59-855E-19048704725F}"/>
              </a:ext>
            </a:extLst>
          </p:cNvPr>
          <p:cNvPicPr>
            <a:picLocks noChangeAspect="1"/>
          </p:cNvPicPr>
          <p:nvPr userDrawn="1"/>
        </p:nvPicPr>
        <p:blipFill>
          <a:blip r:embed="rId2"/>
          <a:stretch>
            <a:fillRect/>
          </a:stretch>
        </p:blipFill>
        <p:spPr>
          <a:xfrm>
            <a:off x="381000" y="6205021"/>
            <a:ext cx="2145080" cy="750778"/>
          </a:xfrm>
          <a:prstGeom prst="rect">
            <a:avLst/>
          </a:prstGeom>
        </p:spPr>
      </p:pic>
    </p:spTree>
    <p:extLst>
      <p:ext uri="{BB962C8B-B14F-4D97-AF65-F5344CB8AC3E}">
        <p14:creationId xmlns:p14="http://schemas.microsoft.com/office/powerpoint/2010/main" val="636032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E82BBF-1578-4E79-BBB9-03F64E822D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8756E0-49D5-4037-8E5F-C04A55FBEEE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ED343-EA32-45B1-95EA-D92A4E39B9FC}"/>
              </a:ext>
            </a:extLst>
          </p:cNvPr>
          <p:cNvSpPr>
            <a:spLocks noGrp="1"/>
          </p:cNvSpPr>
          <p:nvPr>
            <p:ph type="dt" sz="half" idx="10"/>
          </p:nvPr>
        </p:nvSpPr>
        <p:spPr/>
        <p:txBody>
          <a:bodyPr/>
          <a:lstStyle/>
          <a:p>
            <a:fld id="{088A997D-C943-4E28-B7BD-FB524FA32F29}" type="datetimeFigureOut">
              <a:rPr lang="en-US" smtClean="0"/>
              <a:t>7/21/2019</a:t>
            </a:fld>
            <a:endParaRPr lang="en-US"/>
          </a:p>
        </p:txBody>
      </p:sp>
      <p:sp>
        <p:nvSpPr>
          <p:cNvPr id="5" name="Footer Placeholder 4">
            <a:extLst>
              <a:ext uri="{FF2B5EF4-FFF2-40B4-BE49-F238E27FC236}">
                <a16:creationId xmlns:a16="http://schemas.microsoft.com/office/drawing/2014/main" id="{EC0FB37D-85DA-47A4-9F51-AA12E299C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4EC1D-E1F2-42E4-B19F-5A0F5533256F}"/>
              </a:ext>
            </a:extLst>
          </p:cNvPr>
          <p:cNvSpPr>
            <a:spLocks noGrp="1"/>
          </p:cNvSpPr>
          <p:nvPr>
            <p:ph type="sldNum" sz="quarter" idx="12"/>
          </p:nvPr>
        </p:nvSpPr>
        <p:spPr/>
        <p:txBody>
          <a:bodyPr/>
          <a:lstStyle/>
          <a:p>
            <a:fld id="{90B36524-9CAD-42E8-A435-1821943FA098}" type="slidenum">
              <a:rPr lang="en-US" smtClean="0"/>
              <a:t>‹#›</a:t>
            </a:fld>
            <a:endParaRPr lang="en-US"/>
          </a:p>
        </p:txBody>
      </p:sp>
    </p:spTree>
    <p:extLst>
      <p:ext uri="{BB962C8B-B14F-4D97-AF65-F5344CB8AC3E}">
        <p14:creationId xmlns:p14="http://schemas.microsoft.com/office/powerpoint/2010/main" val="26967005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p:txBody>
          <a:bodyPr/>
          <a:lstStyle/>
          <a:p>
            <a:fld id="{05F5F25C-B8D8-45F9-9C80-5699EEACB709}" type="datetime1">
              <a:rPr lang="en-GB" noProof="0" smtClean="0"/>
              <a:t>21/07/2019</a:t>
            </a:fld>
            <a:endParaRPr lang="en-GB" noProof="0"/>
          </a:p>
        </p:txBody>
      </p:sp>
      <p:sp>
        <p:nvSpPr>
          <p:cNvPr id="5" name="Footer Placeholder 4"/>
          <p:cNvSpPr>
            <a:spLocks noGrp="1"/>
          </p:cNvSpPr>
          <p:nvPr>
            <p:ph type="ftr" sz="quarter" idx="15"/>
          </p:nvPr>
        </p:nvSpPr>
        <p:spPr/>
        <p:txBody>
          <a:bodyPr/>
          <a:lstStyle/>
          <a:p>
            <a:r>
              <a:rPr lang="en-GB" noProof="0"/>
              <a:t>|     Title of the presentation</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2" name="Title 1"/>
          <p:cNvSpPr>
            <a:spLocks noGrp="1"/>
          </p:cNvSpPr>
          <p:nvPr>
            <p:ph type="title"/>
          </p:nvPr>
        </p:nvSpPr>
        <p:spPr/>
        <p:txBody>
          <a:bodyPr/>
          <a:lstStyle/>
          <a:p>
            <a:r>
              <a:rPr lang="en-GB" noProof="0"/>
              <a:t>Click to edit Master title style</a:t>
            </a:r>
          </a:p>
        </p:txBody>
      </p:sp>
    </p:spTree>
    <p:extLst>
      <p:ext uri="{BB962C8B-B14F-4D97-AF65-F5344CB8AC3E}">
        <p14:creationId xmlns:p14="http://schemas.microsoft.com/office/powerpoint/2010/main" val="4604887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 Columns white">
    <p:spTree>
      <p:nvGrpSpPr>
        <p:cNvPr id="1" name=""/>
        <p:cNvGrpSpPr/>
        <p:nvPr/>
      </p:nvGrpSpPr>
      <p:grpSpPr>
        <a:xfrm>
          <a:off x="0" y="0"/>
          <a:ext cx="0" cy="0"/>
          <a:chOff x="0" y="0"/>
          <a:chExt cx="0" cy="0"/>
        </a:xfrm>
      </p:grpSpPr>
      <p:sp>
        <p:nvSpPr>
          <p:cNvPr id="8" name="Date Placeholder 7"/>
          <p:cNvSpPr>
            <a:spLocks noGrp="1"/>
          </p:cNvSpPr>
          <p:nvPr>
            <p:ph type="dt" sz="half" idx="22"/>
          </p:nvPr>
        </p:nvSpPr>
        <p:spPr/>
        <p:txBody>
          <a:bodyPr/>
          <a:lstStyle/>
          <a:p>
            <a:fld id="{539959C5-8A63-4BDF-9345-C80A98690B8E}" type="datetime1">
              <a:rPr lang="en-GB" noProof="0" smtClean="0"/>
              <a:t>21/07/2019</a:t>
            </a:fld>
            <a:endParaRPr lang="en-GB" noProof="0"/>
          </a:p>
        </p:txBody>
      </p:sp>
      <p:sp>
        <p:nvSpPr>
          <p:cNvPr id="9" name="Footer Placeholder 8"/>
          <p:cNvSpPr>
            <a:spLocks noGrp="1"/>
          </p:cNvSpPr>
          <p:nvPr>
            <p:ph type="ftr" sz="quarter" idx="23"/>
          </p:nvPr>
        </p:nvSpPr>
        <p:spPr/>
        <p:txBody>
          <a:bodyPr/>
          <a:lstStyle/>
          <a:p>
            <a:r>
              <a:rPr lang="en-GB" noProof="0"/>
              <a:t>|     Title of the presentation</a:t>
            </a:r>
          </a:p>
        </p:txBody>
      </p:sp>
      <p:sp>
        <p:nvSpPr>
          <p:cNvPr id="10" name="Slide Number Placeholder 9"/>
          <p:cNvSpPr>
            <a:spLocks noGrp="1"/>
          </p:cNvSpPr>
          <p:nvPr>
            <p:ph type="sldNum" sz="quarter" idx="24"/>
          </p:nvPr>
        </p:nvSpPr>
        <p:spPr/>
        <p:txBody>
          <a:bodyPr/>
          <a:lstStyle/>
          <a:p>
            <a:fld id="{A74CE0EA-F3B5-4684-BA10-C594598FDB9C}" type="slidenum">
              <a:rPr lang="en-GB" noProof="0" smtClean="0"/>
              <a:pPr/>
              <a:t>‹#›</a:t>
            </a:fld>
            <a:endParaRPr lang="en-GB" noProof="0"/>
          </a:p>
        </p:txBody>
      </p:sp>
      <p:sp>
        <p:nvSpPr>
          <p:cNvPr id="21" name="Text Placeholder 7"/>
          <p:cNvSpPr>
            <a:spLocks noGrp="1"/>
          </p:cNvSpPr>
          <p:nvPr>
            <p:ph type="body" sz="quarter" idx="21" hasCustomPrompt="1"/>
          </p:nvPr>
        </p:nvSpPr>
        <p:spPr>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1" name="Title 10"/>
          <p:cNvSpPr>
            <a:spLocks noGrp="1"/>
          </p:cNvSpPr>
          <p:nvPr>
            <p:ph type="title"/>
          </p:nvPr>
        </p:nvSpPr>
        <p:spPr/>
        <p:txBody>
          <a:bodyPr/>
          <a:lstStyle/>
          <a:p>
            <a:r>
              <a:rPr lang="en-GB" noProof="0"/>
              <a:t>Click to edit Master title style</a:t>
            </a:r>
          </a:p>
        </p:txBody>
      </p:sp>
      <p:sp>
        <p:nvSpPr>
          <p:cNvPr id="12" name="Content Placeholder 2"/>
          <p:cNvSpPr>
            <a:spLocks noGrp="1"/>
          </p:cNvSpPr>
          <p:nvPr>
            <p:ph sz="half" idx="25"/>
          </p:nvPr>
        </p:nvSpPr>
        <p:spPr>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a:xfrm>
            <a:off x="479999"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a:xfrm>
            <a:off x="4317181"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a:xfrm>
            <a:off x="8154364" y="1800000"/>
            <a:ext cx="3552000" cy="252012"/>
          </a:xfrm>
          <a:solidFill>
            <a:srgbClr val="009CDE"/>
          </a:solidFill>
        </p:spPr>
        <p:txBody>
          <a:bodyPr vert="horz" lIns="72000" tIns="18000" rIns="72000" bIns="18000" rtlCol="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hasCustomPrompt="1"/>
          </p:nvPr>
        </p:nvSpPr>
        <p:spPr>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a:t>One line Subtitle (optional)</a:t>
            </a:r>
          </a:p>
        </p:txBody>
      </p:sp>
    </p:spTree>
    <p:extLst>
      <p:ext uri="{BB962C8B-B14F-4D97-AF65-F5344CB8AC3E}">
        <p14:creationId xmlns:p14="http://schemas.microsoft.com/office/powerpoint/2010/main" val="3013610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Agenda Chart Layout">
    <p:spTree>
      <p:nvGrpSpPr>
        <p:cNvPr id="1" name=""/>
        <p:cNvGrpSpPr/>
        <p:nvPr/>
      </p:nvGrpSpPr>
      <p:grpSpPr>
        <a:xfrm>
          <a:off x="0" y="0"/>
          <a:ext cx="0" cy="0"/>
          <a:chOff x="0" y="0"/>
          <a:chExt cx="0" cy="0"/>
        </a:xfrm>
      </p:grpSpPr>
      <p:graphicFrame>
        <p:nvGraphicFramePr>
          <p:cNvPr id="3" name="Object 6" hidden="1"/>
          <p:cNvGraphicFramePr>
            <a:graphicFrameLocks noChangeAspect="1"/>
          </p:cNvGraphicFramePr>
          <p:nvPr>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2052" name="think-cell Slide" r:id="rId4" imgW="360" imgH="360" progId="">
                  <p:embed/>
                </p:oleObj>
              </mc:Choice>
              <mc:Fallback>
                <p:oleObj name="think-cell Slide" r:id="rId4" imgW="360" imgH="360" progId="">
                  <p:embed/>
                  <p:pic>
                    <p:nvPicPr>
                      <p:cNvPr id="3"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1"/>
          <p:cNvSpPr>
            <a:spLocks noGrp="1"/>
          </p:cNvSpPr>
          <p:nvPr>
            <p:ph type="title"/>
          </p:nvPr>
        </p:nvSpPr>
        <p:spPr>
          <a:xfrm>
            <a:off x="4235" y="0"/>
            <a:ext cx="12148979" cy="912008"/>
          </a:xfrm>
          <a:prstGeom prst="rect">
            <a:avLst/>
          </a:prstGeom>
        </p:spPr>
        <p:txBody>
          <a:bodyPr/>
          <a:lstStyle>
            <a:lvl1pPr marL="234950" indent="0">
              <a:defRPr/>
            </a:lvl1pPr>
          </a:lstStyle>
          <a:p>
            <a:r>
              <a:rPr lang="en-US"/>
              <a:t>Click to edit Master title style</a:t>
            </a:r>
            <a:endParaRPr lang="en-US" dirty="0"/>
          </a:p>
        </p:txBody>
      </p:sp>
      <p:sp>
        <p:nvSpPr>
          <p:cNvPr id="7" name="Rectangle 8"/>
          <p:cNvSpPr>
            <a:spLocks noGrp="1" noChangeArrowheads="1"/>
          </p:cNvSpPr>
          <p:nvPr>
            <p:ph type="sldNum" sz="quarter" idx="10"/>
          </p:nvPr>
        </p:nvSpPr>
        <p:spPr/>
        <p:txBody>
          <a:bodyPr/>
          <a:lstStyle>
            <a:lvl1pPr>
              <a:defRPr smtClean="0"/>
            </a:lvl1pPr>
          </a:lstStyle>
          <a:p>
            <a:pPr eaLnBrk="0" hangingPunct="0">
              <a:defRPr/>
            </a:pPr>
            <a:fld id="{795C13ED-DA35-4A13-83F9-818748C4FB06}" type="slidenum">
              <a:rPr lang="en-US" sz="1000" smtClean="0">
                <a:solidFill>
                  <a:srgbClr val="000000"/>
                </a:solidFill>
                <a:latin typeface="Verdana" pitchFamily="34" charset="0"/>
              </a:rPr>
              <a:pPr eaLnBrk="0" hangingPunct="0">
                <a:defRPr/>
              </a:pPr>
              <a:t>‹#›</a:t>
            </a:fld>
            <a:endParaRPr lang="en-US" sz="1000">
              <a:solidFill>
                <a:srgbClr val="000000"/>
              </a:solidFill>
              <a:latin typeface="Verdana" pitchFamily="34" charset="0"/>
            </a:endParaRPr>
          </a:p>
        </p:txBody>
      </p:sp>
      <p:sp>
        <p:nvSpPr>
          <p:cNvPr id="8" name="Text Placeholder 4"/>
          <p:cNvSpPr>
            <a:spLocks noGrp="1"/>
          </p:cNvSpPr>
          <p:nvPr>
            <p:ph type="body" sz="quarter" idx="11"/>
          </p:nvPr>
        </p:nvSpPr>
        <p:spPr>
          <a:xfrm>
            <a:off x="508000" y="1143000"/>
            <a:ext cx="83312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39553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4"/>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9390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7611F-BF85-42CF-B2A4-4C04AB34FE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31DD7D-3863-4546-8AD3-2D81B871FD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0303E5-2741-4583-BA64-991BFC96DC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09BC95-1C1F-4513-AE50-0AA1A8E2444F}"/>
              </a:ext>
            </a:extLst>
          </p:cNvPr>
          <p:cNvSpPr>
            <a:spLocks noGrp="1"/>
          </p:cNvSpPr>
          <p:nvPr>
            <p:ph type="dt" sz="half" idx="10"/>
          </p:nvPr>
        </p:nvSpPr>
        <p:spPr/>
        <p:txBody>
          <a:bodyPr/>
          <a:lstStyle/>
          <a:p>
            <a:fld id="{7C54F842-C421-4F85-826B-BF078FE93C02}" type="datetimeFigureOut">
              <a:rPr lang="en-GB" smtClean="0"/>
              <a:t>21/07/2019</a:t>
            </a:fld>
            <a:endParaRPr lang="en-GB"/>
          </a:p>
        </p:txBody>
      </p:sp>
      <p:sp>
        <p:nvSpPr>
          <p:cNvPr id="6" name="Footer Placeholder 5">
            <a:extLst>
              <a:ext uri="{FF2B5EF4-FFF2-40B4-BE49-F238E27FC236}">
                <a16:creationId xmlns:a16="http://schemas.microsoft.com/office/drawing/2014/main" id="{880498AD-D95E-4040-A423-2E6AE5165B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CEAE3F-8ACA-4325-838D-733B81F0837B}"/>
              </a:ext>
            </a:extLst>
          </p:cNvPr>
          <p:cNvSpPr>
            <a:spLocks noGrp="1"/>
          </p:cNvSpPr>
          <p:nvPr>
            <p:ph type="sldNum" sz="quarter" idx="12"/>
          </p:nvPr>
        </p:nvSpPr>
        <p:spPr/>
        <p:txBody>
          <a:bodyPr/>
          <a:lstStyle/>
          <a:p>
            <a:fld id="{4AC4CED5-BC3D-480B-BB80-1A92728264AC}" type="slidenum">
              <a:rPr lang="en-GB" smtClean="0"/>
              <a:t>‹#›</a:t>
            </a:fld>
            <a:endParaRPr lang="en-GB"/>
          </a:p>
        </p:txBody>
      </p:sp>
    </p:spTree>
    <p:extLst>
      <p:ext uri="{BB962C8B-B14F-4D97-AF65-F5344CB8AC3E}">
        <p14:creationId xmlns:p14="http://schemas.microsoft.com/office/powerpoint/2010/main" val="1083189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rgbClr val="C00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C00000"/>
              </a:buClr>
              <a:buFont typeface="Wingdings" panose="05000000000000000000" pitchFamily="2" charset="2"/>
              <a:buChar char="§"/>
              <a:defRPr sz="2800">
                <a:latin typeface="Arial" panose="020B0604020202020204" pitchFamily="34" charset="0"/>
                <a:cs typeface="Arial" panose="020B0604020202020204" pitchFamily="34" charset="0"/>
              </a:defRPr>
            </a:lvl1pPr>
            <a:lvl2pPr>
              <a:buClr>
                <a:srgbClr val="C00000"/>
              </a:buClr>
              <a:defRPr>
                <a:latin typeface="Arial" panose="020B0604020202020204" pitchFamily="34" charset="0"/>
                <a:cs typeface="Arial" panose="020B0604020202020204" pitchFamily="34" charset="0"/>
              </a:defRPr>
            </a:lvl2pPr>
            <a:lvl3pPr>
              <a:buClr>
                <a:srgbClr val="C00000"/>
              </a:buClr>
              <a:defRPr>
                <a:latin typeface="Arial" panose="020B0604020202020204" pitchFamily="34" charset="0"/>
                <a:cs typeface="Arial" panose="020B0604020202020204" pitchFamily="34" charset="0"/>
              </a:defRPr>
            </a:lvl3pPr>
            <a:lvl4pPr>
              <a:buClr>
                <a:srgbClr val="C00000"/>
              </a:buClr>
              <a:defRPr>
                <a:latin typeface="Arial" panose="020B0604020202020204" pitchFamily="34" charset="0"/>
                <a:cs typeface="Arial" panose="020B0604020202020204" pitchFamily="34" charset="0"/>
              </a:defRPr>
            </a:lvl4pPr>
            <a:lvl5pPr>
              <a:buClr>
                <a:srgbClr val="C00000"/>
              </a:buCl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8154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6"/>
            <a:ext cx="103632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7357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marL="342900" indent="-342900">
              <a:buClr>
                <a:srgbClr val="C00000"/>
              </a:buClr>
              <a:buFont typeface="Wingdings" panose="05000000000000000000" pitchFamily="2" charset="2"/>
              <a:buChar char="§"/>
              <a:defRPr sz="2800">
                <a:latin typeface="Arial" panose="020B0604020202020204" pitchFamily="34" charset="0"/>
                <a:cs typeface="Arial" panose="020B0604020202020204" pitchFamily="34" charset="0"/>
              </a:defRPr>
            </a:lvl1pPr>
            <a:lvl2pPr>
              <a:buClr>
                <a:srgbClr val="C00000"/>
              </a:buCl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7"/>
            <a:ext cx="5384800" cy="4525963"/>
          </a:xfrm>
        </p:spPr>
        <p:txBody>
          <a:bodyPr/>
          <a:lstStyle>
            <a:lvl1pPr marL="342900" indent="-342900">
              <a:buClr>
                <a:srgbClr val="C00000"/>
              </a:buClr>
              <a:buFont typeface="Wingdings" panose="05000000000000000000" pitchFamily="2" charset="2"/>
              <a:buChar char="§"/>
              <a:defRPr sz="2800">
                <a:latin typeface="Arial" panose="020B0604020202020204" pitchFamily="34" charset="0"/>
                <a:cs typeface="Arial" panose="020B0604020202020204" pitchFamily="34" charset="0"/>
              </a:defRPr>
            </a:lvl1pPr>
            <a:lvl2pPr>
              <a:buClr>
                <a:srgbClr val="C00000"/>
              </a:buCl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16938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8"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8"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58177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solidFill>
                  <a:srgbClr val="C0000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18409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62663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77579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6825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13171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5"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100931-26BB-4385-8D93-2F88872C74E8}" type="datetimeFigureOut">
              <a:rPr lang="en-US" smtClean="0">
                <a:solidFill>
                  <a:prstClr val="black">
                    <a:tint val="75000"/>
                  </a:prstClr>
                </a:solidFill>
              </a:rPr>
              <a:pPr/>
              <a:t>7/21/2019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9FDDC30-66E3-43F4-B3CA-6B64233B5AC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886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1.wmf"/><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8.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37D35D-028C-4210-B9E2-D42940D4C6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2FDDB5-70D7-4D3F-8842-1B97FE657A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3EC8DE-0E66-4BDE-9697-4B86891D6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54F842-C421-4F85-826B-BF078FE93C02}" type="datetimeFigureOut">
              <a:rPr lang="en-GB" smtClean="0"/>
              <a:t>21/07/2019</a:t>
            </a:fld>
            <a:endParaRPr lang="en-GB"/>
          </a:p>
        </p:txBody>
      </p:sp>
      <p:sp>
        <p:nvSpPr>
          <p:cNvPr id="5" name="Footer Placeholder 4">
            <a:extLst>
              <a:ext uri="{FF2B5EF4-FFF2-40B4-BE49-F238E27FC236}">
                <a16:creationId xmlns:a16="http://schemas.microsoft.com/office/drawing/2014/main" id="{71B1EB23-841B-4F31-96B1-081DA2450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B849BFC-6AAD-4523-8CD2-722827A8D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4CED5-BC3D-480B-BB80-1A92728264AC}" type="slidenum">
              <a:rPr lang="en-GB" smtClean="0"/>
              <a:t>‹#›</a:t>
            </a:fld>
            <a:endParaRPr lang="en-GB"/>
          </a:p>
        </p:txBody>
      </p:sp>
    </p:spTree>
    <p:extLst>
      <p:ext uri="{BB962C8B-B14F-4D97-AF65-F5344CB8AC3E}">
        <p14:creationId xmlns:p14="http://schemas.microsoft.com/office/powerpoint/2010/main" val="898687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182246-1CA2-46A9-B668-2C3722FF1C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482393-DDDA-4CC2-A9FD-D9CD1098D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93D431-5F62-428E-99B1-2C36B07E6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D4CFC-C735-4F75-9883-032C8F90AD0D}" type="datetimeFigureOut">
              <a:rPr lang="en-GB" smtClean="0"/>
              <a:t>21/07/2019</a:t>
            </a:fld>
            <a:endParaRPr lang="en-GB"/>
          </a:p>
        </p:txBody>
      </p:sp>
      <p:sp>
        <p:nvSpPr>
          <p:cNvPr id="5" name="Footer Placeholder 4">
            <a:extLst>
              <a:ext uri="{FF2B5EF4-FFF2-40B4-BE49-F238E27FC236}">
                <a16:creationId xmlns:a16="http://schemas.microsoft.com/office/drawing/2014/main" id="{1F1C8830-9551-4D5B-B4E7-CB081C8664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95498D-9CCF-4580-A541-A9C90CC24E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8090A-EAA8-4BE9-8D0C-4314A2FCBD84}" type="slidenum">
              <a:rPr lang="en-GB" smtClean="0"/>
              <a:t>‹#›</a:t>
            </a:fld>
            <a:endParaRPr lang="en-GB"/>
          </a:p>
        </p:txBody>
      </p:sp>
    </p:spTree>
    <p:extLst>
      <p:ext uri="{BB962C8B-B14F-4D97-AF65-F5344CB8AC3E}">
        <p14:creationId xmlns:p14="http://schemas.microsoft.com/office/powerpoint/2010/main" val="1660888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FA6847-3001-4B5B-B6B3-22AAA9AD3A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FDC686-FB8A-4ACE-9BDD-158928940B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E6C2F-9489-4A3D-8059-994098BBF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ABBEE-30C3-4378-B669-7527D9367B0D}" type="datetimeFigureOut">
              <a:rPr lang="en-US" smtClean="0"/>
              <a:t>7/21/2019</a:t>
            </a:fld>
            <a:endParaRPr lang="en-US"/>
          </a:p>
        </p:txBody>
      </p:sp>
      <p:sp>
        <p:nvSpPr>
          <p:cNvPr id="5" name="Footer Placeholder 4">
            <a:extLst>
              <a:ext uri="{FF2B5EF4-FFF2-40B4-BE49-F238E27FC236}">
                <a16:creationId xmlns:a16="http://schemas.microsoft.com/office/drawing/2014/main" id="{A460443B-3634-4190-A90E-B1C62C40C8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E7BA9C-4A93-45A4-83F0-E7B70A9F7F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7E9179-6683-4781-945E-BD44EC15E84B}" type="slidenum">
              <a:rPr lang="en-US" smtClean="0"/>
              <a:t>‹#›</a:t>
            </a:fld>
            <a:endParaRPr lang="en-US"/>
          </a:p>
        </p:txBody>
      </p:sp>
    </p:spTree>
    <p:extLst>
      <p:ext uri="{BB962C8B-B14F-4D97-AF65-F5344CB8AC3E}">
        <p14:creationId xmlns:p14="http://schemas.microsoft.com/office/powerpoint/2010/main" val="35162447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60D279-785E-40F1-8974-200BB6A45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4A9C45-871E-4AA4-AAE0-7F86E3E680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85D6A-CE1E-4E5D-A765-44FC876E1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844EC0-1B75-4231-B055-A6EB0224AD5A}" type="datetimeFigureOut">
              <a:rPr lang="en-US" smtClean="0"/>
              <a:t>7/21/2019</a:t>
            </a:fld>
            <a:endParaRPr lang="en-US"/>
          </a:p>
        </p:txBody>
      </p:sp>
      <p:sp>
        <p:nvSpPr>
          <p:cNvPr id="5" name="Footer Placeholder 4">
            <a:extLst>
              <a:ext uri="{FF2B5EF4-FFF2-40B4-BE49-F238E27FC236}">
                <a16:creationId xmlns:a16="http://schemas.microsoft.com/office/drawing/2014/main" id="{B3925D04-D15F-4F36-B8F5-F87DFC23EE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3F967-9D64-453E-AC53-C9255BB96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CDF82-B934-4565-BC64-696B0BD343AC}" type="slidenum">
              <a:rPr lang="en-US" smtClean="0"/>
              <a:t>‹#›</a:t>
            </a:fld>
            <a:endParaRPr lang="en-US"/>
          </a:p>
        </p:txBody>
      </p:sp>
    </p:spTree>
    <p:extLst>
      <p:ext uri="{BB962C8B-B14F-4D97-AF65-F5344CB8AC3E}">
        <p14:creationId xmlns:p14="http://schemas.microsoft.com/office/powerpoint/2010/main" val="8443396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bwMode="auto">
          <a:xfrm>
            <a:off x="0" y="0"/>
            <a:ext cx="12192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2291" name="Rectangle 4"/>
          <p:cNvSpPr>
            <a:spLocks noGrp="1" noChangeArrowheads="1"/>
          </p:cNvSpPr>
          <p:nvPr>
            <p:ph type="body" idx="1"/>
          </p:nvPr>
        </p:nvSpPr>
        <p:spPr bwMode="auto">
          <a:xfrm>
            <a:off x="590052" y="1380815"/>
            <a:ext cx="11055335"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12292" name="Rectangle 12"/>
          <p:cNvSpPr>
            <a:spLocks noChangeArrowheads="1"/>
          </p:cNvSpPr>
          <p:nvPr/>
        </p:nvSpPr>
        <p:spPr bwMode="auto">
          <a:xfrm>
            <a:off x="1811" y="6015688"/>
            <a:ext cx="12192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892" tIns="41446" rIns="82892" bIns="41446" anchor="ctr"/>
          <a:lstStyle/>
          <a:p>
            <a:pPr rtl="1" eaLnBrk="1" hangingPunct="1"/>
            <a:endParaRPr lang="en-GB" altLang="en-US" sz="1633"/>
          </a:p>
        </p:txBody>
      </p:sp>
      <p:pic>
        <p:nvPicPr>
          <p:cNvPr id="12293" name="Picture 17" descr="WHO-EN-white-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37663" y="6107839"/>
            <a:ext cx="2581026" cy="62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2513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lgn="ctr" defTabSz="944383" rtl="0" eaLnBrk="0" fontAlgn="base" hangingPunct="0">
        <a:spcBef>
          <a:spcPct val="0"/>
        </a:spcBef>
        <a:spcAft>
          <a:spcPct val="0"/>
        </a:spcAft>
        <a:defRPr sz="3628" b="1">
          <a:solidFill>
            <a:srgbClr val="000066"/>
          </a:solidFill>
          <a:latin typeface="+mj-lt"/>
          <a:ea typeface="+mj-ea"/>
          <a:cs typeface="+mj-cs"/>
        </a:defRPr>
      </a:lvl1pPr>
      <a:lvl2pPr algn="ctr" defTabSz="944383" rtl="0" eaLnBrk="0" fontAlgn="base" hangingPunct="0">
        <a:spcBef>
          <a:spcPct val="0"/>
        </a:spcBef>
        <a:spcAft>
          <a:spcPct val="0"/>
        </a:spcAft>
        <a:defRPr sz="3628" b="1">
          <a:solidFill>
            <a:srgbClr val="000066"/>
          </a:solidFill>
          <a:latin typeface="Arial" charset="0"/>
          <a:cs typeface="Arial" charset="0"/>
        </a:defRPr>
      </a:lvl2pPr>
      <a:lvl3pPr algn="ctr" defTabSz="944383" rtl="0" eaLnBrk="0" fontAlgn="base" hangingPunct="0">
        <a:spcBef>
          <a:spcPct val="0"/>
        </a:spcBef>
        <a:spcAft>
          <a:spcPct val="0"/>
        </a:spcAft>
        <a:defRPr sz="3628" b="1">
          <a:solidFill>
            <a:srgbClr val="000066"/>
          </a:solidFill>
          <a:latin typeface="Arial" charset="0"/>
          <a:cs typeface="Arial" charset="0"/>
        </a:defRPr>
      </a:lvl3pPr>
      <a:lvl4pPr algn="ctr" defTabSz="944383" rtl="0" eaLnBrk="0" fontAlgn="base" hangingPunct="0">
        <a:spcBef>
          <a:spcPct val="0"/>
        </a:spcBef>
        <a:spcAft>
          <a:spcPct val="0"/>
        </a:spcAft>
        <a:defRPr sz="3628" b="1">
          <a:solidFill>
            <a:srgbClr val="000066"/>
          </a:solidFill>
          <a:latin typeface="Arial" charset="0"/>
          <a:cs typeface="Arial" charset="0"/>
        </a:defRPr>
      </a:lvl4pPr>
      <a:lvl5pPr algn="ctr" defTabSz="944383" rtl="0" eaLnBrk="0" fontAlgn="base" hangingPunct="0">
        <a:spcBef>
          <a:spcPct val="0"/>
        </a:spcBef>
        <a:spcAft>
          <a:spcPct val="0"/>
        </a:spcAft>
        <a:defRPr sz="3628" b="1">
          <a:solidFill>
            <a:srgbClr val="000066"/>
          </a:solidFill>
          <a:latin typeface="Arial" charset="0"/>
          <a:cs typeface="Arial" charset="0"/>
        </a:defRPr>
      </a:lvl5pPr>
      <a:lvl6pPr marL="414463" algn="ctr" defTabSz="945489" rtl="0" fontAlgn="base">
        <a:spcBef>
          <a:spcPct val="0"/>
        </a:spcBef>
        <a:spcAft>
          <a:spcPct val="0"/>
        </a:spcAft>
        <a:defRPr sz="3628" b="1">
          <a:solidFill>
            <a:srgbClr val="000066"/>
          </a:solidFill>
          <a:latin typeface="Arial" charset="0"/>
          <a:cs typeface="Arial" charset="0"/>
        </a:defRPr>
      </a:lvl6pPr>
      <a:lvl7pPr marL="828921" algn="ctr" defTabSz="945489" rtl="0" fontAlgn="base">
        <a:spcBef>
          <a:spcPct val="0"/>
        </a:spcBef>
        <a:spcAft>
          <a:spcPct val="0"/>
        </a:spcAft>
        <a:defRPr sz="3628" b="1">
          <a:solidFill>
            <a:srgbClr val="000066"/>
          </a:solidFill>
          <a:latin typeface="Arial" charset="0"/>
          <a:cs typeface="Arial" charset="0"/>
        </a:defRPr>
      </a:lvl7pPr>
      <a:lvl8pPr marL="1243383" algn="ctr" defTabSz="945489" rtl="0" fontAlgn="base">
        <a:spcBef>
          <a:spcPct val="0"/>
        </a:spcBef>
        <a:spcAft>
          <a:spcPct val="0"/>
        </a:spcAft>
        <a:defRPr sz="3628" b="1">
          <a:solidFill>
            <a:srgbClr val="000066"/>
          </a:solidFill>
          <a:latin typeface="Arial" charset="0"/>
          <a:cs typeface="Arial" charset="0"/>
        </a:defRPr>
      </a:lvl8pPr>
      <a:lvl9pPr marL="1657843" algn="ctr" defTabSz="945489" rtl="0" fontAlgn="base">
        <a:spcBef>
          <a:spcPct val="0"/>
        </a:spcBef>
        <a:spcAft>
          <a:spcPct val="0"/>
        </a:spcAft>
        <a:defRPr sz="3628" b="1">
          <a:solidFill>
            <a:srgbClr val="000066"/>
          </a:solidFill>
          <a:latin typeface="Arial" charset="0"/>
          <a:cs typeface="Arial" charset="0"/>
        </a:defRPr>
      </a:lvl9pPr>
    </p:titleStyle>
    <p:bodyStyle>
      <a:lvl1pPr marL="352704" indent="-352704" algn="l" defTabSz="944383" rtl="0" eaLnBrk="0" fontAlgn="base" hangingPunct="0">
        <a:spcBef>
          <a:spcPct val="80000"/>
        </a:spcBef>
        <a:spcAft>
          <a:spcPct val="0"/>
        </a:spcAft>
        <a:buClr>
          <a:srgbClr val="1E7FB8"/>
        </a:buClr>
        <a:buFont typeface="Wingdings" pitchFamily="2" charset="2"/>
        <a:buChar char="l"/>
        <a:defRPr sz="2630">
          <a:solidFill>
            <a:srgbClr val="000066"/>
          </a:solidFill>
          <a:latin typeface="+mn-lt"/>
          <a:ea typeface="+mn-ea"/>
          <a:cs typeface="+mn-cs"/>
        </a:defRPr>
      </a:lvl1pPr>
      <a:lvl2pPr marL="832094" indent="-290801" algn="l" defTabSz="944383" rtl="0" eaLnBrk="0" fontAlgn="base" hangingPunct="0">
        <a:spcBef>
          <a:spcPct val="20000"/>
        </a:spcBef>
        <a:spcAft>
          <a:spcPct val="0"/>
        </a:spcAft>
        <a:buClr>
          <a:srgbClr val="1E7FB8"/>
        </a:buClr>
        <a:buFont typeface="Arial" pitchFamily="34" charset="0"/>
        <a:buChar char="–"/>
        <a:defRPr sz="2177">
          <a:solidFill>
            <a:srgbClr val="000066"/>
          </a:solidFill>
          <a:latin typeface="+mn-lt"/>
          <a:cs typeface="+mn-cs"/>
        </a:defRPr>
      </a:lvl2pPr>
      <a:lvl3pPr marL="1298527" indent="-277845" algn="l" defTabSz="944383" rtl="0" eaLnBrk="0" fontAlgn="base" hangingPunct="0">
        <a:spcBef>
          <a:spcPct val="20000"/>
        </a:spcBef>
        <a:spcAft>
          <a:spcPct val="0"/>
        </a:spcAft>
        <a:buClr>
          <a:srgbClr val="1E7FB8"/>
        </a:buClr>
        <a:buChar char="•"/>
        <a:defRPr sz="2177">
          <a:solidFill>
            <a:srgbClr val="000066"/>
          </a:solidFill>
          <a:latin typeface="Arial Narrow" pitchFamily="34" charset="0"/>
          <a:cs typeface="+mn-cs"/>
        </a:defRPr>
      </a:lvl3pPr>
      <a:lvl4pPr marL="1720333" indent="-233217" algn="l" defTabSz="944383" rtl="0" eaLnBrk="0" fontAlgn="base" hangingPunct="0">
        <a:spcBef>
          <a:spcPct val="20000"/>
        </a:spcBef>
        <a:spcAft>
          <a:spcPct val="0"/>
        </a:spcAft>
        <a:buClr>
          <a:srgbClr val="1E7FB8"/>
        </a:buClr>
        <a:buChar char="–"/>
        <a:defRPr sz="2177">
          <a:solidFill>
            <a:srgbClr val="000066"/>
          </a:solidFill>
          <a:latin typeface="Arial Narrow" pitchFamily="34" charset="0"/>
          <a:cs typeface="+mn-cs"/>
        </a:defRPr>
      </a:lvl4pPr>
      <a:lvl5pPr marL="2055761" indent="-148280" algn="r" defTabSz="944383" rtl="1" eaLnBrk="0" fontAlgn="base" hangingPunct="0">
        <a:spcBef>
          <a:spcPct val="20000"/>
        </a:spcBef>
        <a:spcAft>
          <a:spcPct val="0"/>
        </a:spcAft>
        <a:buChar char="»"/>
        <a:defRPr sz="2086">
          <a:solidFill>
            <a:srgbClr val="000066"/>
          </a:solidFill>
          <a:latin typeface="+mn-lt"/>
          <a:cs typeface="+mn-cs"/>
        </a:defRPr>
      </a:lvl5pPr>
      <a:lvl6pPr marL="2470936" indent="-149667" algn="r" defTabSz="945489" rtl="1" fontAlgn="base">
        <a:spcBef>
          <a:spcPct val="20000"/>
        </a:spcBef>
        <a:spcAft>
          <a:spcPct val="0"/>
        </a:spcAft>
        <a:buChar char="»"/>
        <a:defRPr sz="2086">
          <a:solidFill>
            <a:srgbClr val="000066"/>
          </a:solidFill>
          <a:latin typeface="+mn-lt"/>
          <a:cs typeface="+mn-cs"/>
        </a:defRPr>
      </a:lvl6pPr>
      <a:lvl7pPr marL="2885397" indent="-149667" algn="r" defTabSz="945489" rtl="1" fontAlgn="base">
        <a:spcBef>
          <a:spcPct val="20000"/>
        </a:spcBef>
        <a:spcAft>
          <a:spcPct val="0"/>
        </a:spcAft>
        <a:buChar char="»"/>
        <a:defRPr sz="2086">
          <a:solidFill>
            <a:srgbClr val="000066"/>
          </a:solidFill>
          <a:latin typeface="+mn-lt"/>
          <a:cs typeface="+mn-cs"/>
        </a:defRPr>
      </a:lvl7pPr>
      <a:lvl8pPr marL="3299858" indent="-149667" algn="r" defTabSz="945489" rtl="1" fontAlgn="base">
        <a:spcBef>
          <a:spcPct val="20000"/>
        </a:spcBef>
        <a:spcAft>
          <a:spcPct val="0"/>
        </a:spcAft>
        <a:buChar char="»"/>
        <a:defRPr sz="2086">
          <a:solidFill>
            <a:srgbClr val="000066"/>
          </a:solidFill>
          <a:latin typeface="+mn-lt"/>
          <a:cs typeface="+mn-cs"/>
        </a:defRPr>
      </a:lvl8pPr>
      <a:lvl9pPr marL="3714318" indent="-149667" algn="r" defTabSz="945489" rtl="1" fontAlgn="base">
        <a:spcBef>
          <a:spcPct val="20000"/>
        </a:spcBef>
        <a:spcAft>
          <a:spcPct val="0"/>
        </a:spcAft>
        <a:buChar char="»"/>
        <a:defRPr sz="2086">
          <a:solidFill>
            <a:srgbClr val="000066"/>
          </a:solidFill>
          <a:latin typeface="+mn-lt"/>
          <a:cs typeface="+mn-cs"/>
        </a:defRPr>
      </a:lvl9pPr>
    </p:bodyStyle>
    <p:otherStyle>
      <a:defPPr>
        <a:defRPr lang="en-US"/>
      </a:defPPr>
      <a:lvl1pPr marL="0" algn="l" defTabSz="828921" rtl="0" eaLnBrk="1" latinLnBrk="0" hangingPunct="1">
        <a:defRPr sz="1633" kern="1200">
          <a:solidFill>
            <a:schemeClr val="tx1"/>
          </a:solidFill>
          <a:latin typeface="+mn-lt"/>
          <a:ea typeface="+mn-ea"/>
          <a:cs typeface="+mn-cs"/>
        </a:defRPr>
      </a:lvl1pPr>
      <a:lvl2pPr marL="414463" algn="l" defTabSz="828921" rtl="0" eaLnBrk="1" latinLnBrk="0" hangingPunct="1">
        <a:defRPr sz="1633" kern="1200">
          <a:solidFill>
            <a:schemeClr val="tx1"/>
          </a:solidFill>
          <a:latin typeface="+mn-lt"/>
          <a:ea typeface="+mn-ea"/>
          <a:cs typeface="+mn-cs"/>
        </a:defRPr>
      </a:lvl2pPr>
      <a:lvl3pPr marL="828921" algn="l" defTabSz="828921" rtl="0" eaLnBrk="1" latinLnBrk="0" hangingPunct="1">
        <a:defRPr sz="1633" kern="1200">
          <a:solidFill>
            <a:schemeClr val="tx1"/>
          </a:solidFill>
          <a:latin typeface="+mn-lt"/>
          <a:ea typeface="+mn-ea"/>
          <a:cs typeface="+mn-cs"/>
        </a:defRPr>
      </a:lvl3pPr>
      <a:lvl4pPr marL="1243383" algn="l" defTabSz="828921" rtl="0" eaLnBrk="1" latinLnBrk="0" hangingPunct="1">
        <a:defRPr sz="1633" kern="1200">
          <a:solidFill>
            <a:schemeClr val="tx1"/>
          </a:solidFill>
          <a:latin typeface="+mn-lt"/>
          <a:ea typeface="+mn-ea"/>
          <a:cs typeface="+mn-cs"/>
        </a:defRPr>
      </a:lvl4pPr>
      <a:lvl5pPr marL="1657843" algn="l" defTabSz="828921" rtl="0" eaLnBrk="1" latinLnBrk="0" hangingPunct="1">
        <a:defRPr sz="1633" kern="1200">
          <a:solidFill>
            <a:schemeClr val="tx1"/>
          </a:solidFill>
          <a:latin typeface="+mn-lt"/>
          <a:ea typeface="+mn-ea"/>
          <a:cs typeface="+mn-cs"/>
        </a:defRPr>
      </a:lvl5pPr>
      <a:lvl6pPr marL="2072305" algn="l" defTabSz="828921" rtl="0" eaLnBrk="1" latinLnBrk="0" hangingPunct="1">
        <a:defRPr sz="1633" kern="1200">
          <a:solidFill>
            <a:schemeClr val="tx1"/>
          </a:solidFill>
          <a:latin typeface="+mn-lt"/>
          <a:ea typeface="+mn-ea"/>
          <a:cs typeface="+mn-cs"/>
        </a:defRPr>
      </a:lvl6pPr>
      <a:lvl7pPr marL="2486766" algn="l" defTabSz="828921" rtl="0" eaLnBrk="1" latinLnBrk="0" hangingPunct="1">
        <a:defRPr sz="1633" kern="1200">
          <a:solidFill>
            <a:schemeClr val="tx1"/>
          </a:solidFill>
          <a:latin typeface="+mn-lt"/>
          <a:ea typeface="+mn-ea"/>
          <a:cs typeface="+mn-cs"/>
        </a:defRPr>
      </a:lvl7pPr>
      <a:lvl8pPr marL="2901226" algn="l" defTabSz="828921" rtl="0" eaLnBrk="1" latinLnBrk="0" hangingPunct="1">
        <a:defRPr sz="1633" kern="1200">
          <a:solidFill>
            <a:schemeClr val="tx1"/>
          </a:solidFill>
          <a:latin typeface="+mn-lt"/>
          <a:ea typeface="+mn-ea"/>
          <a:cs typeface="+mn-cs"/>
        </a:defRPr>
      </a:lvl8pPr>
      <a:lvl9pPr marL="3315687" algn="l" defTabSz="828921" rtl="0" eaLnBrk="1" latinLnBrk="0" hangingPunct="1">
        <a:defRPr sz="16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EF488E-C0E7-417A-A8B7-8B89E70BB119}"/>
              </a:ext>
            </a:extLst>
          </p:cNvPr>
          <p:cNvSpPr>
            <a:spLocks noGrp="1"/>
          </p:cNvSpPr>
          <p:nvPr>
            <p:ph type="title"/>
          </p:nvPr>
        </p:nvSpPr>
        <p:spPr>
          <a:xfrm>
            <a:off x="838200" y="365129"/>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8E2861-C030-4AC8-A0B6-FA5430FFF513}"/>
              </a:ext>
            </a:extLst>
          </p:cNvPr>
          <p:cNvSpPr>
            <a:spLocks noGrp="1"/>
          </p:cNvSpPr>
          <p:nvPr>
            <p:ph type="body" idx="1"/>
          </p:nvPr>
        </p:nvSpPr>
        <p:spPr>
          <a:xfrm>
            <a:off x="838200" y="1825624"/>
            <a:ext cx="10515600" cy="4351339"/>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E34B8-7C68-4D3C-A0AB-E745A3B0E683}"/>
              </a:ext>
            </a:extLst>
          </p:cNvPr>
          <p:cNvSpPr>
            <a:spLocks noGrp="1"/>
          </p:cNvSpPr>
          <p:nvPr>
            <p:ph type="dt" sz="half" idx="2"/>
          </p:nvPr>
        </p:nvSpPr>
        <p:spPr>
          <a:xfrm>
            <a:off x="838200" y="6356599"/>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1503737F-1EB2-4E55-AE19-D630980682BF}" type="datetimeFigureOut">
              <a:rPr lang="en-US" smtClean="0">
                <a:solidFill>
                  <a:prstClr val="black">
                    <a:tint val="75000"/>
                  </a:prstClr>
                </a:solidFill>
              </a:rPr>
              <a:pPr defTabSz="914377"/>
              <a:t>7/21/2019</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B7C874-C6C3-4CCF-BCF8-4C9CCA98164B}"/>
              </a:ext>
            </a:extLst>
          </p:cNvPr>
          <p:cNvSpPr>
            <a:spLocks noGrp="1"/>
          </p:cNvSpPr>
          <p:nvPr>
            <p:ph type="ftr" sz="quarter" idx="3"/>
          </p:nvPr>
        </p:nvSpPr>
        <p:spPr>
          <a:xfrm>
            <a:off x="4038600" y="6356599"/>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3C5114E-CBDA-4E91-9BE5-05898B0D8E04}"/>
              </a:ext>
            </a:extLst>
          </p:cNvPr>
          <p:cNvSpPr>
            <a:spLocks noGrp="1"/>
          </p:cNvSpPr>
          <p:nvPr>
            <p:ph type="sldNum" sz="quarter" idx="4"/>
          </p:nvPr>
        </p:nvSpPr>
        <p:spPr>
          <a:xfrm>
            <a:off x="8610600" y="6356599"/>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88713A61-5476-47B3-B7D2-45951157964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176505782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26" tIns="45678" rIns="91326" bIns="45678" rtlCol="0" anchor="ctr">
            <a:normAutofit/>
          </a:bodyPr>
          <a:lstStyle/>
          <a:p>
            <a:r>
              <a:rPr lang="en-US"/>
              <a:t>Click to edit Master title style</a:t>
            </a:r>
          </a:p>
        </p:txBody>
      </p:sp>
      <p:sp>
        <p:nvSpPr>
          <p:cNvPr id="3" name="Text Placeholder 2"/>
          <p:cNvSpPr>
            <a:spLocks noGrp="1"/>
          </p:cNvSpPr>
          <p:nvPr>
            <p:ph type="body" idx="1"/>
          </p:nvPr>
        </p:nvSpPr>
        <p:spPr>
          <a:xfrm>
            <a:off x="609600" y="1600209"/>
            <a:ext cx="10972800" cy="4525963"/>
          </a:xfrm>
          <a:prstGeom prst="rect">
            <a:avLst/>
          </a:prstGeom>
        </p:spPr>
        <p:txBody>
          <a:bodyPr vert="horz" lIns="91326" tIns="45678" rIns="91326"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3" y="6356656"/>
            <a:ext cx="2844800" cy="365125"/>
          </a:xfrm>
          <a:prstGeom prst="rect">
            <a:avLst/>
          </a:prstGeom>
        </p:spPr>
        <p:txBody>
          <a:bodyPr vert="horz" lIns="91326" tIns="45678" rIns="91326" bIns="45678" rtlCol="0" anchor="ctr"/>
          <a:lstStyle>
            <a:lvl1pPr algn="l">
              <a:defRPr sz="1200">
                <a:solidFill>
                  <a:schemeClr val="tx1">
                    <a:tint val="75000"/>
                  </a:schemeClr>
                </a:solidFill>
              </a:defRPr>
            </a:lvl1pPr>
          </a:lstStyle>
          <a:p>
            <a:pPr defTabSz="913248"/>
            <a:fld id="{04C4FAA1-0E2C-4180-B49D-F30C1E0DAF5B}" type="datetimeFigureOut">
              <a:rPr lang="en-US" smtClean="0">
                <a:solidFill>
                  <a:prstClr val="black">
                    <a:tint val="75000"/>
                  </a:prstClr>
                </a:solidFill>
                <a:ea typeface="ヒラギノ角ゴ Pro W3" pitchFamily="-107" charset="-128"/>
                <a:cs typeface="Arial"/>
                <a:sym typeface="Arial"/>
              </a:rPr>
              <a:pPr defTabSz="913248"/>
              <a:t>7/21/2019</a:t>
            </a:fld>
            <a:endParaRPr lang="en-US">
              <a:solidFill>
                <a:prstClr val="black">
                  <a:tint val="75000"/>
                </a:prstClr>
              </a:solidFill>
              <a:ea typeface="ヒラギノ角ゴ Pro W3" pitchFamily="-107" charset="-128"/>
              <a:cs typeface="Arial"/>
              <a:sym typeface="Arial"/>
            </a:endParaRPr>
          </a:p>
        </p:txBody>
      </p:sp>
      <p:sp>
        <p:nvSpPr>
          <p:cNvPr id="5" name="Footer Placeholder 4"/>
          <p:cNvSpPr>
            <a:spLocks noGrp="1"/>
          </p:cNvSpPr>
          <p:nvPr>
            <p:ph type="ftr" sz="quarter" idx="3"/>
          </p:nvPr>
        </p:nvSpPr>
        <p:spPr>
          <a:xfrm>
            <a:off x="4165601" y="6356656"/>
            <a:ext cx="3860800" cy="365125"/>
          </a:xfrm>
          <a:prstGeom prst="rect">
            <a:avLst/>
          </a:prstGeom>
        </p:spPr>
        <p:txBody>
          <a:bodyPr vert="horz" lIns="91326" tIns="45678" rIns="91326" bIns="45678" rtlCol="0" anchor="ctr"/>
          <a:lstStyle>
            <a:lvl1pPr algn="ctr">
              <a:defRPr sz="1200">
                <a:solidFill>
                  <a:schemeClr val="tx1">
                    <a:tint val="75000"/>
                  </a:schemeClr>
                </a:solidFill>
              </a:defRPr>
            </a:lvl1pPr>
          </a:lstStyle>
          <a:p>
            <a:pPr defTabSz="913248"/>
            <a:endParaRPr lang="en-US">
              <a:solidFill>
                <a:prstClr val="black">
                  <a:tint val="75000"/>
                </a:prstClr>
              </a:solidFill>
              <a:ea typeface="ヒラギノ角ゴ Pro W3" pitchFamily="-107" charset="-128"/>
              <a:cs typeface="Arial"/>
              <a:sym typeface="Arial"/>
            </a:endParaRPr>
          </a:p>
        </p:txBody>
      </p:sp>
      <p:sp>
        <p:nvSpPr>
          <p:cNvPr id="6" name="Slide Number Placeholder 5"/>
          <p:cNvSpPr>
            <a:spLocks noGrp="1"/>
          </p:cNvSpPr>
          <p:nvPr>
            <p:ph type="sldNum" sz="quarter" idx="4"/>
          </p:nvPr>
        </p:nvSpPr>
        <p:spPr>
          <a:xfrm>
            <a:off x="8737600" y="6356656"/>
            <a:ext cx="2844800" cy="365125"/>
          </a:xfrm>
          <a:prstGeom prst="rect">
            <a:avLst/>
          </a:prstGeom>
        </p:spPr>
        <p:txBody>
          <a:bodyPr vert="horz" lIns="91326" tIns="45678" rIns="91326" bIns="45678" rtlCol="0" anchor="ctr"/>
          <a:lstStyle>
            <a:lvl1pPr algn="r">
              <a:defRPr sz="1200">
                <a:solidFill>
                  <a:schemeClr val="tx1">
                    <a:tint val="75000"/>
                  </a:schemeClr>
                </a:solidFill>
              </a:defRPr>
            </a:lvl1pPr>
          </a:lstStyle>
          <a:p>
            <a:pPr defTabSz="913248"/>
            <a:fld id="{9CD2EFCB-B3FD-4721-B2EA-1936C2614C2B}" type="slidenum">
              <a:rPr lang="en-US" smtClean="0">
                <a:solidFill>
                  <a:prstClr val="black">
                    <a:tint val="75000"/>
                  </a:prstClr>
                </a:solidFill>
                <a:ea typeface="ヒラギノ角ゴ Pro W3" pitchFamily="-107" charset="-128"/>
                <a:cs typeface="Arial"/>
                <a:sym typeface="Arial"/>
              </a:rPr>
              <a:pPr defTabSz="913248"/>
              <a:t>‹#›</a:t>
            </a:fld>
            <a:endParaRPr lang="en-US">
              <a:solidFill>
                <a:prstClr val="black">
                  <a:tint val="75000"/>
                </a:prstClr>
              </a:solidFill>
              <a:ea typeface="ヒラギノ角ゴ Pro W3" pitchFamily="-107" charset="-128"/>
              <a:cs typeface="Arial"/>
              <a:sym typeface="Arial"/>
            </a:endParaRPr>
          </a:p>
        </p:txBody>
      </p:sp>
    </p:spTree>
    <p:extLst>
      <p:ext uri="{BB962C8B-B14F-4D97-AF65-F5344CB8AC3E}">
        <p14:creationId xmlns:p14="http://schemas.microsoft.com/office/powerpoint/2010/main" val="407027991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ctr" defTabSz="913248" rtl="0" eaLnBrk="1" latinLnBrk="0" hangingPunct="1">
        <a:spcBef>
          <a:spcPct val="0"/>
        </a:spcBef>
        <a:buNone/>
        <a:defRPr sz="4400" kern="1200">
          <a:solidFill>
            <a:schemeClr val="tx1"/>
          </a:solidFill>
          <a:latin typeface="+mj-lt"/>
          <a:ea typeface="+mj-ea"/>
          <a:cs typeface="+mj-cs"/>
        </a:defRPr>
      </a:lvl1pPr>
    </p:titleStyle>
    <p:bodyStyle>
      <a:lvl1pPr marL="342473" indent="-342473" algn="l" defTabSz="9132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007" indent="-285400" algn="l" defTabSz="9132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578" indent="-228320" algn="l" defTabSz="9132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183" indent="-228320" algn="l" defTabSz="9132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795" indent="-228320" algn="l" defTabSz="9132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440" indent="-228320" algn="l" defTabSz="9132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054" indent="-228320" algn="l" defTabSz="9132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682" indent="-228320" algn="l" defTabSz="9132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1318" indent="-228320" algn="l" defTabSz="9132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248" rtl="0" eaLnBrk="1" latinLnBrk="0" hangingPunct="1">
        <a:defRPr sz="1900" kern="1200">
          <a:solidFill>
            <a:schemeClr val="tx1"/>
          </a:solidFill>
          <a:latin typeface="+mn-lt"/>
          <a:ea typeface="+mn-ea"/>
          <a:cs typeface="+mn-cs"/>
        </a:defRPr>
      </a:lvl1pPr>
      <a:lvl2pPr marL="456619" algn="l" defTabSz="913248" rtl="0" eaLnBrk="1" latinLnBrk="0" hangingPunct="1">
        <a:defRPr sz="1900" kern="1200">
          <a:solidFill>
            <a:schemeClr val="tx1"/>
          </a:solidFill>
          <a:latin typeface="+mn-lt"/>
          <a:ea typeface="+mn-ea"/>
          <a:cs typeface="+mn-cs"/>
        </a:defRPr>
      </a:lvl2pPr>
      <a:lvl3pPr marL="913248" algn="l" defTabSz="913248" rtl="0" eaLnBrk="1" latinLnBrk="0" hangingPunct="1">
        <a:defRPr sz="1900" kern="1200">
          <a:solidFill>
            <a:schemeClr val="tx1"/>
          </a:solidFill>
          <a:latin typeface="+mn-lt"/>
          <a:ea typeface="+mn-ea"/>
          <a:cs typeface="+mn-cs"/>
        </a:defRPr>
      </a:lvl3pPr>
      <a:lvl4pPr marL="1369872" algn="l" defTabSz="913248" rtl="0" eaLnBrk="1" latinLnBrk="0" hangingPunct="1">
        <a:defRPr sz="1900" kern="1200">
          <a:solidFill>
            <a:schemeClr val="tx1"/>
          </a:solidFill>
          <a:latin typeface="+mn-lt"/>
          <a:ea typeface="+mn-ea"/>
          <a:cs typeface="+mn-cs"/>
        </a:defRPr>
      </a:lvl4pPr>
      <a:lvl5pPr marL="1826501" algn="l" defTabSz="913248" rtl="0" eaLnBrk="1" latinLnBrk="0" hangingPunct="1">
        <a:defRPr sz="1900" kern="1200">
          <a:solidFill>
            <a:schemeClr val="tx1"/>
          </a:solidFill>
          <a:latin typeface="+mn-lt"/>
          <a:ea typeface="+mn-ea"/>
          <a:cs typeface="+mn-cs"/>
        </a:defRPr>
      </a:lvl5pPr>
      <a:lvl6pPr marL="2283134" algn="l" defTabSz="913248" rtl="0" eaLnBrk="1" latinLnBrk="0" hangingPunct="1">
        <a:defRPr sz="1900" kern="1200">
          <a:solidFill>
            <a:schemeClr val="tx1"/>
          </a:solidFill>
          <a:latin typeface="+mn-lt"/>
          <a:ea typeface="+mn-ea"/>
          <a:cs typeface="+mn-cs"/>
        </a:defRPr>
      </a:lvl6pPr>
      <a:lvl7pPr marL="2739742" algn="l" defTabSz="913248" rtl="0" eaLnBrk="1" latinLnBrk="0" hangingPunct="1">
        <a:defRPr sz="1900" kern="1200">
          <a:solidFill>
            <a:schemeClr val="tx1"/>
          </a:solidFill>
          <a:latin typeface="+mn-lt"/>
          <a:ea typeface="+mn-ea"/>
          <a:cs typeface="+mn-cs"/>
        </a:defRPr>
      </a:lvl7pPr>
      <a:lvl8pPr marL="3196363" algn="l" defTabSz="913248" rtl="0" eaLnBrk="1" latinLnBrk="0" hangingPunct="1">
        <a:defRPr sz="1900" kern="1200">
          <a:solidFill>
            <a:schemeClr val="tx1"/>
          </a:solidFill>
          <a:latin typeface="+mn-lt"/>
          <a:ea typeface="+mn-ea"/>
          <a:cs typeface="+mn-cs"/>
        </a:defRPr>
      </a:lvl8pPr>
      <a:lvl9pPr marL="3652979" algn="l" defTabSz="913248"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769CC7-5E24-4136-A50A-AFAE8ECB8A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14A08-AA26-4244-937D-BDE3EEDDB3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2B0CA4-1ADC-4A96-BE73-CFABD92BFA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A997D-C943-4E28-B7BD-FB524FA32F29}" type="datetimeFigureOut">
              <a:rPr lang="en-US" smtClean="0"/>
              <a:t>7/21/2019</a:t>
            </a:fld>
            <a:endParaRPr lang="en-US"/>
          </a:p>
        </p:txBody>
      </p:sp>
      <p:sp>
        <p:nvSpPr>
          <p:cNvPr id="5" name="Footer Placeholder 4">
            <a:extLst>
              <a:ext uri="{FF2B5EF4-FFF2-40B4-BE49-F238E27FC236}">
                <a16:creationId xmlns:a16="http://schemas.microsoft.com/office/drawing/2014/main" id="{76D61C73-68C3-4541-99D1-713EF70F4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7E58CB-0E0A-4AD7-BD04-ED52B477C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36524-9CAD-42E8-A435-1821943FA098}" type="slidenum">
              <a:rPr lang="en-US" smtClean="0"/>
              <a:t>‹#›</a:t>
            </a:fld>
            <a:endParaRPr lang="en-US"/>
          </a:p>
        </p:txBody>
      </p:sp>
    </p:spTree>
    <p:extLst>
      <p:ext uri="{BB962C8B-B14F-4D97-AF65-F5344CB8AC3E}">
        <p14:creationId xmlns:p14="http://schemas.microsoft.com/office/powerpoint/2010/main" val="405167640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7"/>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3" y="635644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E100931-26BB-4385-8D93-2F88872C74E8}" type="datetimeFigureOut">
              <a:rPr lang="en-US" smtClean="0">
                <a:solidFill>
                  <a:prstClr val="black">
                    <a:tint val="75000"/>
                  </a:prstClr>
                </a:solidFill>
              </a:rPr>
              <a:pPr defTabSz="914400"/>
              <a:t>7/21/2019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44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44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9FDDC30-66E3-43F4-B3CA-6B64233B5ACE}"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4070850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7.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Layout" Target="../diagrams/layout2.xml"/><Relationship Id="rId11" Type="http://schemas.openxmlformats.org/officeDocument/2006/relationships/image" Target="../media/image34.png"/><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28.pn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5.xml"/><Relationship Id="rId6" Type="http://schemas.openxmlformats.org/officeDocument/2006/relationships/image" Target="../media/image38.png"/><Relationship Id="rId5" Type="http://schemas.microsoft.com/office/2014/relationships/chartEx" Target="../charts/chartEx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6.xml"/><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cid:image002.png@01D538DB.5F254910" TargetMode="Externa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3.xml"/><Relationship Id="rId6" Type="http://schemas.openxmlformats.org/officeDocument/2006/relationships/hyperlink" Target="https://hivtx.org/android" TargetMode="External"/><Relationship Id="rId5" Type="http://schemas.openxmlformats.org/officeDocument/2006/relationships/hyperlink" Target="https://hivtx.org/iphone" TargetMode="External"/><Relationship Id="rId4" Type="http://schemas.openxmlformats.org/officeDocument/2006/relationships/hyperlink" Target="https://hivtx.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15.xml"/><Relationship Id="rId4" Type="http://schemas.openxmlformats.org/officeDocument/2006/relationships/image" Target="../media/image56.emf"/></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7.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6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png"/><Relationship Id="rId1" Type="http://schemas.openxmlformats.org/officeDocument/2006/relationships/slideLayout" Target="../slideLayouts/slideLayout9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CC2F-2DE0-49B0-B727-8C9D88AC9BB0}"/>
              </a:ext>
            </a:extLst>
          </p:cNvPr>
          <p:cNvSpPr>
            <a:spLocks noGrp="1"/>
          </p:cNvSpPr>
          <p:nvPr>
            <p:ph type="ctrTitle"/>
          </p:nvPr>
        </p:nvSpPr>
        <p:spPr/>
        <p:txBody>
          <a:bodyPr>
            <a:noAutofit/>
          </a:bodyPr>
          <a:lstStyle/>
          <a:p>
            <a:r>
              <a:rPr lang="en-GB" sz="2800" b="1" dirty="0"/>
              <a:t/>
            </a:r>
            <a:br>
              <a:rPr lang="en-GB" sz="2800" b="1" dirty="0"/>
            </a:br>
            <a:endParaRPr lang="en-US" sz="2800" b="1" dirty="0">
              <a:solidFill>
                <a:srgbClr val="0070C0"/>
              </a:solidFill>
            </a:endParaRPr>
          </a:p>
        </p:txBody>
      </p:sp>
      <p:sp>
        <p:nvSpPr>
          <p:cNvPr id="7" name="Subtitle 6">
            <a:extLst>
              <a:ext uri="{FF2B5EF4-FFF2-40B4-BE49-F238E27FC236}">
                <a16:creationId xmlns:a16="http://schemas.microsoft.com/office/drawing/2014/main" id="{D1B4A99F-5370-4691-A556-E51DE1969C47}"/>
              </a:ext>
            </a:extLst>
          </p:cNvPr>
          <p:cNvSpPr>
            <a:spLocks noGrp="1"/>
          </p:cNvSpPr>
          <p:nvPr>
            <p:ph type="subTitle" idx="1"/>
          </p:nvPr>
        </p:nvSpPr>
        <p:spPr>
          <a:xfrm>
            <a:off x="4457947" y="707122"/>
            <a:ext cx="7398256" cy="3799672"/>
          </a:xfrm>
        </p:spPr>
        <p:txBody>
          <a:bodyPr>
            <a:noAutofit/>
          </a:bodyPr>
          <a:lstStyle/>
          <a:p>
            <a:r>
              <a:rPr lang="en-US" sz="4000" dirty="0">
                <a:solidFill>
                  <a:srgbClr val="0070C0"/>
                </a:solidFill>
              </a:rPr>
              <a:t>What’s new in the 2019 WHO Guidelines:</a:t>
            </a:r>
          </a:p>
          <a:p>
            <a:r>
              <a:rPr lang="en-US" sz="4000" dirty="0">
                <a:solidFill>
                  <a:srgbClr val="0070C0"/>
                </a:solidFill>
              </a:rPr>
              <a:t>Dolutegravir based regimens in first- ad second-line HIV Treatment</a:t>
            </a:r>
          </a:p>
        </p:txBody>
      </p:sp>
      <p:pic>
        <p:nvPicPr>
          <p:cNvPr id="4" name="Picture 3">
            <a:extLst>
              <a:ext uri="{FF2B5EF4-FFF2-40B4-BE49-F238E27FC236}">
                <a16:creationId xmlns:a16="http://schemas.microsoft.com/office/drawing/2014/main" id="{DD99E1DC-F802-4780-996B-26984E494BBA}"/>
              </a:ext>
            </a:extLst>
          </p:cNvPr>
          <p:cNvPicPr>
            <a:picLocks noChangeAspect="1"/>
          </p:cNvPicPr>
          <p:nvPr/>
        </p:nvPicPr>
        <p:blipFill>
          <a:blip r:embed="rId2"/>
          <a:stretch>
            <a:fillRect/>
          </a:stretch>
        </p:blipFill>
        <p:spPr>
          <a:xfrm>
            <a:off x="227311" y="598636"/>
            <a:ext cx="4122150" cy="5826361"/>
          </a:xfrm>
          <a:prstGeom prst="rect">
            <a:avLst/>
          </a:prstGeom>
          <a:effectLst>
            <a:outerShdw blurRad="317500" dist="38100" dir="2700000" algn="tl" rotWithShape="0">
              <a:prstClr val="black">
                <a:alpha val="40000"/>
              </a:prstClr>
            </a:outerShdw>
          </a:effectLst>
        </p:spPr>
      </p:pic>
      <p:sp>
        <p:nvSpPr>
          <p:cNvPr id="10" name="TextBox 9">
            <a:extLst>
              <a:ext uri="{FF2B5EF4-FFF2-40B4-BE49-F238E27FC236}">
                <a16:creationId xmlns:a16="http://schemas.microsoft.com/office/drawing/2014/main" id="{687508F7-7CCF-47B9-8B62-6A7D5F06E5A9}"/>
              </a:ext>
            </a:extLst>
          </p:cNvPr>
          <p:cNvSpPr txBox="1"/>
          <p:nvPr/>
        </p:nvSpPr>
        <p:spPr>
          <a:xfrm>
            <a:off x="6116664" y="4220380"/>
            <a:ext cx="3936569" cy="1569660"/>
          </a:xfrm>
          <a:prstGeom prst="rect">
            <a:avLst/>
          </a:prstGeom>
          <a:noFill/>
        </p:spPr>
        <p:txBody>
          <a:bodyPr wrap="square" rtlCol="0">
            <a:spAutoFit/>
          </a:bodyPr>
          <a:lstStyle/>
          <a:p>
            <a:pPr algn="ctr"/>
            <a:r>
              <a:rPr lang="en-US" sz="2400" b="1" dirty="0"/>
              <a:t>Meg </a:t>
            </a:r>
            <a:r>
              <a:rPr lang="en-US" sz="2400" b="1" dirty="0" err="1"/>
              <a:t>Doherty,</a:t>
            </a:r>
            <a:r>
              <a:rPr lang="en-US" sz="2400" b="1" dirty="0"/>
              <a:t>  MD, PhD, MPH</a:t>
            </a:r>
          </a:p>
          <a:p>
            <a:pPr algn="ctr"/>
            <a:r>
              <a:rPr lang="en-US" sz="2400" b="1" dirty="0"/>
              <a:t>WHO Geneva</a:t>
            </a:r>
          </a:p>
          <a:p>
            <a:pPr algn="ctr"/>
            <a:r>
              <a:rPr lang="en-US" sz="2400" b="1" dirty="0"/>
              <a:t>Sunday 21 July, 2019</a:t>
            </a:r>
          </a:p>
          <a:p>
            <a:pPr algn="ctr"/>
            <a:endParaRPr lang="en-US" sz="2400" b="1" dirty="0"/>
          </a:p>
        </p:txBody>
      </p:sp>
      <p:pic>
        <p:nvPicPr>
          <p:cNvPr id="12" name="Picture 11">
            <a:extLst>
              <a:ext uri="{FF2B5EF4-FFF2-40B4-BE49-F238E27FC236}">
                <a16:creationId xmlns:a16="http://schemas.microsoft.com/office/drawing/2014/main" id="{98FB3514-C281-41BE-959A-F43FE2B4D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2569" y="6150878"/>
            <a:ext cx="1949507" cy="596688"/>
          </a:xfrm>
          <a:prstGeom prst="rect">
            <a:avLst/>
          </a:prstGeom>
        </p:spPr>
      </p:pic>
    </p:spTree>
    <p:extLst>
      <p:ext uri="{BB962C8B-B14F-4D97-AF65-F5344CB8AC3E}">
        <p14:creationId xmlns:p14="http://schemas.microsoft.com/office/powerpoint/2010/main" val="2310911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F44BD-48B6-48D9-B77A-AE8394C5B62E}"/>
              </a:ext>
            </a:extLst>
          </p:cNvPr>
          <p:cNvSpPr>
            <a:spLocks noGrp="1"/>
          </p:cNvSpPr>
          <p:nvPr>
            <p:ph type="ctrTitle"/>
          </p:nvPr>
        </p:nvSpPr>
        <p:spPr>
          <a:xfrm>
            <a:off x="152401" y="76228"/>
            <a:ext cx="11590477" cy="1082839"/>
          </a:xfrm>
        </p:spPr>
        <p:txBody>
          <a:bodyPr>
            <a:noAutofit/>
          </a:bodyPr>
          <a:lstStyle/>
          <a:p>
            <a:r>
              <a:rPr lang="en-GB" sz="4000" b="1" dirty="0">
                <a:solidFill>
                  <a:srgbClr val="0070C0"/>
                </a:solidFill>
                <a:latin typeface="+mn-lt"/>
              </a:rPr>
              <a:t>2019 WHO recommendations: First-line ART regimens </a:t>
            </a:r>
            <a:endParaRPr lang="en-US" sz="4000" b="1" dirty="0">
              <a:solidFill>
                <a:srgbClr val="0070C0"/>
              </a:solidFill>
              <a:latin typeface="+mn-lt"/>
            </a:endParaRPr>
          </a:p>
        </p:txBody>
      </p:sp>
      <p:pic>
        <p:nvPicPr>
          <p:cNvPr id="9" name="Picture 8">
            <a:extLst>
              <a:ext uri="{FF2B5EF4-FFF2-40B4-BE49-F238E27FC236}">
                <a16:creationId xmlns:a16="http://schemas.microsoft.com/office/drawing/2014/main" id="{6740756F-CBBD-4462-89E6-B24461D2AB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3858" y="6253316"/>
            <a:ext cx="1252839" cy="383458"/>
          </a:xfrm>
          <a:prstGeom prst="rect">
            <a:avLst/>
          </a:prstGeom>
        </p:spPr>
      </p:pic>
      <p:pic>
        <p:nvPicPr>
          <p:cNvPr id="5" name="Picture 4">
            <a:extLst>
              <a:ext uri="{FF2B5EF4-FFF2-40B4-BE49-F238E27FC236}">
                <a16:creationId xmlns:a16="http://schemas.microsoft.com/office/drawing/2014/main" id="{2D7C74C5-A64B-466F-B082-08FEE53ABCA3}"/>
              </a:ext>
            </a:extLst>
          </p:cNvPr>
          <p:cNvPicPr>
            <a:picLocks noChangeAspect="1"/>
          </p:cNvPicPr>
          <p:nvPr/>
        </p:nvPicPr>
        <p:blipFill>
          <a:blip r:embed="rId3"/>
          <a:stretch>
            <a:fillRect/>
          </a:stretch>
        </p:blipFill>
        <p:spPr>
          <a:xfrm>
            <a:off x="2772929" y="1370739"/>
            <a:ext cx="9345331" cy="4549237"/>
          </a:xfrm>
          <a:prstGeom prst="rect">
            <a:avLst/>
          </a:prstGeom>
        </p:spPr>
      </p:pic>
      <p:pic>
        <p:nvPicPr>
          <p:cNvPr id="7" name="Picture 6">
            <a:extLst>
              <a:ext uri="{FF2B5EF4-FFF2-40B4-BE49-F238E27FC236}">
                <a16:creationId xmlns:a16="http://schemas.microsoft.com/office/drawing/2014/main" id="{2E4A9F00-52F5-40BE-A584-12F20B569FA3}"/>
              </a:ext>
            </a:extLst>
          </p:cNvPr>
          <p:cNvPicPr>
            <a:picLocks noChangeAspect="1"/>
          </p:cNvPicPr>
          <p:nvPr/>
        </p:nvPicPr>
        <p:blipFill>
          <a:blip r:embed="rId4"/>
          <a:stretch>
            <a:fillRect/>
          </a:stretch>
        </p:blipFill>
        <p:spPr>
          <a:xfrm>
            <a:off x="251169" y="2076773"/>
            <a:ext cx="2065378" cy="2845956"/>
          </a:xfrm>
          <a:prstGeom prst="rect">
            <a:avLst/>
          </a:prstGeom>
          <a:ln>
            <a:solidFill>
              <a:schemeClr val="tx1"/>
            </a:solidFill>
          </a:ln>
        </p:spPr>
      </p:pic>
    </p:spTree>
    <p:extLst>
      <p:ext uri="{BB962C8B-B14F-4D97-AF65-F5344CB8AC3E}">
        <p14:creationId xmlns:p14="http://schemas.microsoft.com/office/powerpoint/2010/main" val="785557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0836"/>
            <a:ext cx="11980359" cy="817418"/>
          </a:xfrm>
        </p:spPr>
        <p:txBody>
          <a:bodyPr>
            <a:noAutofit/>
          </a:bodyPr>
          <a:lstStyle/>
          <a:p>
            <a:pPr algn="ctr"/>
            <a:r>
              <a:rPr lang="en-GB" sz="3600" b="1" dirty="0">
                <a:solidFill>
                  <a:srgbClr val="0070C0"/>
                </a:solidFill>
                <a:latin typeface="+mn-lt"/>
              </a:rPr>
              <a:t>Safety and Efficacy of DTG and EFV</a:t>
            </a:r>
            <a:r>
              <a:rPr lang="en-GB" sz="3600" b="1" baseline="-25000" dirty="0">
                <a:solidFill>
                  <a:srgbClr val="0070C0"/>
                </a:solidFill>
                <a:latin typeface="+mn-lt"/>
              </a:rPr>
              <a:t>600</a:t>
            </a:r>
            <a:r>
              <a:rPr lang="en-GB" sz="3600" b="1" dirty="0">
                <a:solidFill>
                  <a:srgbClr val="0070C0"/>
                </a:solidFill>
                <a:latin typeface="+mn-lt"/>
              </a:rPr>
              <a:t> in 1</a:t>
            </a:r>
            <a:r>
              <a:rPr lang="en-GB" sz="3600" b="1" baseline="30000" dirty="0">
                <a:solidFill>
                  <a:srgbClr val="0070C0"/>
                </a:solidFill>
                <a:latin typeface="+mn-lt"/>
              </a:rPr>
              <a:t>st</a:t>
            </a:r>
            <a:r>
              <a:rPr lang="en-GB" sz="3600" b="1" dirty="0">
                <a:solidFill>
                  <a:srgbClr val="0070C0"/>
                </a:solidFill>
                <a:latin typeface="+mn-lt"/>
              </a:rPr>
              <a:t> line ART</a:t>
            </a:r>
            <a:r>
              <a:rPr lang="en-GB" sz="3200" b="1" dirty="0">
                <a:solidFill>
                  <a:srgbClr val="0070C0"/>
                </a:solidFill>
                <a:latin typeface="+mn-lt"/>
              </a:rPr>
              <a:t/>
            </a:r>
            <a:br>
              <a:rPr lang="en-GB" sz="3200" b="1" dirty="0">
                <a:solidFill>
                  <a:srgbClr val="0070C0"/>
                </a:solidFill>
                <a:latin typeface="+mn-lt"/>
              </a:rPr>
            </a:br>
            <a:r>
              <a:rPr lang="en-GB" sz="2400" b="1" dirty="0">
                <a:solidFill>
                  <a:srgbClr val="0070C0"/>
                </a:solidFill>
                <a:latin typeface="+mn-lt"/>
              </a:rPr>
              <a:t>(summary 2019 WHO Sys Review &amp; NMA)</a:t>
            </a:r>
          </a:p>
        </p:txBody>
      </p:sp>
      <p:graphicFrame>
        <p:nvGraphicFramePr>
          <p:cNvPr id="4" name="Table 3"/>
          <p:cNvGraphicFramePr>
            <a:graphicFrameLocks noGrp="1"/>
          </p:cNvGraphicFramePr>
          <p:nvPr>
            <p:extLst>
              <p:ext uri="{D42A27DB-BD31-4B8C-83A1-F6EECF244321}">
                <p14:modId xmlns:p14="http://schemas.microsoft.com/office/powerpoint/2010/main" val="2097264654"/>
              </p:ext>
            </p:extLst>
          </p:nvPr>
        </p:nvGraphicFramePr>
        <p:xfrm>
          <a:off x="1783847" y="969819"/>
          <a:ext cx="10248972" cy="5513509"/>
        </p:xfrm>
        <a:graphic>
          <a:graphicData uri="http://schemas.openxmlformats.org/drawingml/2006/table">
            <a:tbl>
              <a:tblPr firstRow="1" lastRow="1" bandRow="1">
                <a:tableStyleId>{5C22544A-7EE6-4342-B048-85BDC9FD1C3A}</a:tableStyleId>
              </a:tblPr>
              <a:tblGrid>
                <a:gridCol w="5189720">
                  <a:extLst>
                    <a:ext uri="{9D8B030D-6E8A-4147-A177-3AD203B41FA5}">
                      <a16:colId xmlns:a16="http://schemas.microsoft.com/office/drawing/2014/main" val="20000"/>
                    </a:ext>
                  </a:extLst>
                </a:gridCol>
                <a:gridCol w="2613493">
                  <a:extLst>
                    <a:ext uri="{9D8B030D-6E8A-4147-A177-3AD203B41FA5}">
                      <a16:colId xmlns:a16="http://schemas.microsoft.com/office/drawing/2014/main" val="20001"/>
                    </a:ext>
                  </a:extLst>
                </a:gridCol>
                <a:gridCol w="2445759">
                  <a:extLst>
                    <a:ext uri="{9D8B030D-6E8A-4147-A177-3AD203B41FA5}">
                      <a16:colId xmlns:a16="http://schemas.microsoft.com/office/drawing/2014/main" val="20002"/>
                    </a:ext>
                  </a:extLst>
                </a:gridCol>
              </a:tblGrid>
              <a:tr h="843747">
                <a:tc>
                  <a:txBody>
                    <a:bodyPr/>
                    <a:lstStyle/>
                    <a:p>
                      <a:pPr algn="ctr"/>
                      <a:r>
                        <a:rPr lang="en-GB" sz="3200" dirty="0"/>
                        <a:t>major outcomes</a:t>
                      </a:r>
                    </a:p>
                  </a:txBody>
                  <a:tcPr marL="121920" marR="121920" anchor="ctr"/>
                </a:tc>
                <a:tc>
                  <a:txBody>
                    <a:bodyPr/>
                    <a:lstStyle/>
                    <a:p>
                      <a:pPr algn="ctr"/>
                      <a:r>
                        <a:rPr lang="en-GB" sz="2400" dirty="0"/>
                        <a:t>DTG vs EFV</a:t>
                      </a:r>
                      <a:r>
                        <a:rPr lang="en-GB" sz="2400" baseline="-25000" dirty="0"/>
                        <a:t>600</a:t>
                      </a:r>
                    </a:p>
                  </a:txBody>
                  <a:tcPr marL="121920" marR="1219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600" baseline="-25000" dirty="0"/>
                        <a:t>quality of evidence</a:t>
                      </a:r>
                    </a:p>
                  </a:txBody>
                  <a:tcPr marL="121920" marR="121920" anchor="ctr"/>
                </a:tc>
                <a:extLst>
                  <a:ext uri="{0D108BD9-81ED-4DB2-BD59-A6C34878D82A}">
                    <a16:rowId xmlns:a16="http://schemas.microsoft.com/office/drawing/2014/main" val="10000"/>
                  </a:ext>
                </a:extLst>
              </a:tr>
              <a:tr h="558972">
                <a:tc>
                  <a:txBody>
                    <a:bodyPr/>
                    <a:lstStyle/>
                    <a:p>
                      <a:pPr marL="0" marR="0" lvl="0" indent="0" algn="l" defTabSz="914239"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Treatment</a:t>
                      </a:r>
                      <a:r>
                        <a:rPr lang="en-GB" sz="1800" b="1" baseline="0" dirty="0">
                          <a:solidFill>
                            <a:schemeClr val="tx1"/>
                          </a:solidFill>
                        </a:rPr>
                        <a:t> discontinuation (any or due AEs)</a:t>
                      </a:r>
                      <a:endParaRPr lang="en-GB" sz="1800" b="1" dirty="0">
                        <a:solidFill>
                          <a:schemeClr val="tx1"/>
                        </a:solidFill>
                      </a:endParaRPr>
                    </a:p>
                  </a:txBody>
                  <a:tcPr marL="121920" marR="121920" anchor="ctr">
                    <a:solidFill>
                      <a:schemeClr val="tx2">
                        <a:lumMod val="20000"/>
                        <a:lumOff val="80000"/>
                      </a:schemeClr>
                    </a:solidFill>
                  </a:tcPr>
                </a:tc>
                <a:tc>
                  <a:txBody>
                    <a:bodyPr/>
                    <a:lstStyle/>
                    <a:p>
                      <a:pPr algn="ctr"/>
                      <a:r>
                        <a:rPr lang="en-GB" sz="2000" b="1" dirty="0">
                          <a:solidFill>
                            <a:srgbClr val="FFFF00"/>
                          </a:solidFill>
                        </a:rPr>
                        <a:t>DTG better</a:t>
                      </a:r>
                    </a:p>
                  </a:txBody>
                  <a:tcPr marL="121920" marR="121920" anchor="ctr">
                    <a:solidFill>
                      <a:srgbClr val="002060"/>
                    </a:solidFill>
                  </a:tcPr>
                </a:tc>
                <a:tc>
                  <a:txBody>
                    <a:bodyPr/>
                    <a:lstStyle/>
                    <a:p>
                      <a:pPr algn="ctr"/>
                      <a:r>
                        <a:rPr lang="en-GB" sz="2000" b="1" dirty="0">
                          <a:solidFill>
                            <a:schemeClr val="bg1"/>
                          </a:solidFill>
                        </a:rPr>
                        <a:t>high</a:t>
                      </a:r>
                    </a:p>
                  </a:txBody>
                  <a:tcPr marL="121920" marR="121920" anchor="ctr">
                    <a:solidFill>
                      <a:schemeClr val="accent6">
                        <a:lumMod val="75000"/>
                      </a:schemeClr>
                    </a:solidFill>
                  </a:tcPr>
                </a:tc>
                <a:extLst>
                  <a:ext uri="{0D108BD9-81ED-4DB2-BD59-A6C34878D82A}">
                    <a16:rowId xmlns:a16="http://schemas.microsoft.com/office/drawing/2014/main" val="10001"/>
                  </a:ext>
                </a:extLst>
              </a:tr>
              <a:tr h="656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Viral suppression (4-96 weeks), viral suppression at delivery (PW), transmission (PW)</a:t>
                      </a:r>
                    </a:p>
                  </a:txBody>
                  <a:tcPr marL="121920" marR="121920" anchor="ctr">
                    <a:solidFill>
                      <a:schemeClr val="tx2">
                        <a:lumMod val="20000"/>
                        <a:lumOff val="80000"/>
                      </a:schemeClr>
                    </a:solidFill>
                  </a:tcPr>
                </a:tc>
                <a:tc>
                  <a:txBody>
                    <a:bodyPr/>
                    <a:lstStyle/>
                    <a:p>
                      <a:pPr algn="ctr"/>
                      <a:r>
                        <a:rPr lang="en-GB" sz="2000" b="1" dirty="0">
                          <a:solidFill>
                            <a:srgbClr val="FFFF00"/>
                          </a:solidFill>
                        </a:rPr>
                        <a:t>DTG probably better</a:t>
                      </a:r>
                    </a:p>
                  </a:txBody>
                  <a:tcPr marL="121920" marR="121920" anchor="ctr">
                    <a:solidFill>
                      <a:srgbClr val="002060"/>
                    </a:solidFill>
                  </a:tcPr>
                </a:tc>
                <a:tc>
                  <a:txBody>
                    <a:bodyPr/>
                    <a:lstStyle/>
                    <a:p>
                      <a:pPr algn="ctr"/>
                      <a:r>
                        <a:rPr lang="en-GB" sz="2000" b="1" dirty="0">
                          <a:solidFill>
                            <a:schemeClr val="tx1"/>
                          </a:solidFill>
                        </a:rPr>
                        <a:t>high to moderate</a:t>
                      </a:r>
                    </a:p>
                  </a:txBody>
                  <a:tcPr marL="121920" marR="121920" anchor="ctr">
                    <a:solidFill>
                      <a:schemeClr val="accent6">
                        <a:lumMod val="60000"/>
                        <a:lumOff val="40000"/>
                      </a:schemeClr>
                    </a:solidFill>
                  </a:tcPr>
                </a:tc>
                <a:extLst>
                  <a:ext uri="{0D108BD9-81ED-4DB2-BD59-A6C34878D82A}">
                    <a16:rowId xmlns:a16="http://schemas.microsoft.com/office/drawing/2014/main" val="10002"/>
                  </a:ext>
                </a:extLst>
              </a:tr>
              <a:tr h="513783">
                <a:tc>
                  <a:txBody>
                    <a:bodyPr/>
                    <a:lstStyle/>
                    <a:p>
                      <a:r>
                        <a:rPr lang="en-GB" sz="1800" b="1" dirty="0">
                          <a:solidFill>
                            <a:schemeClr val="tx1"/>
                          </a:solidFill>
                        </a:rPr>
                        <a:t>CD4 recovery (24-144 weeks)</a:t>
                      </a:r>
                    </a:p>
                  </a:txBody>
                  <a:tcPr marL="121920" marR="121920" anchor="ctr">
                    <a:solidFill>
                      <a:schemeClr val="tx2">
                        <a:lumMod val="20000"/>
                        <a:lumOff val="80000"/>
                      </a:schemeClr>
                    </a:solidFill>
                  </a:tcPr>
                </a:tc>
                <a:tc>
                  <a:txBody>
                    <a:bodyPr/>
                    <a:lstStyle/>
                    <a:p>
                      <a:pPr algn="ctr"/>
                      <a:r>
                        <a:rPr lang="en-GB" sz="2000" b="1" dirty="0">
                          <a:solidFill>
                            <a:srgbClr val="FFFF00"/>
                          </a:solidFill>
                        </a:rPr>
                        <a:t>DTG probably better</a:t>
                      </a:r>
                    </a:p>
                  </a:txBody>
                  <a:tcPr marL="121920" marR="121920" anchor="ctr">
                    <a:solidFill>
                      <a:srgbClr val="002060"/>
                    </a:solidFill>
                  </a:tcPr>
                </a:tc>
                <a:tc>
                  <a:txBody>
                    <a:bodyPr/>
                    <a:lstStyle/>
                    <a:p>
                      <a:pPr algn="ctr"/>
                      <a:r>
                        <a:rPr lang="en-GB" sz="2000" b="1" dirty="0">
                          <a:solidFill>
                            <a:schemeClr val="tx1"/>
                          </a:solidFill>
                        </a:rPr>
                        <a:t>high to moderate</a:t>
                      </a:r>
                    </a:p>
                  </a:txBody>
                  <a:tcPr marL="121920" marR="121920" anchor="ctr">
                    <a:solidFill>
                      <a:schemeClr val="accent6">
                        <a:lumMod val="60000"/>
                        <a:lumOff val="40000"/>
                      </a:schemeClr>
                    </a:solidFill>
                  </a:tcPr>
                </a:tc>
                <a:extLst>
                  <a:ext uri="{0D108BD9-81ED-4DB2-BD59-A6C34878D82A}">
                    <a16:rowId xmlns:a16="http://schemas.microsoft.com/office/drawing/2014/main" val="10003"/>
                  </a:ext>
                </a:extLst>
              </a:tr>
              <a:tr h="513783">
                <a:tc>
                  <a:txBody>
                    <a:bodyPr/>
                    <a:lstStyle/>
                    <a:p>
                      <a:r>
                        <a:rPr lang="en-GB" sz="1800" b="1" dirty="0">
                          <a:solidFill>
                            <a:schemeClr val="tx1"/>
                          </a:solidFill>
                        </a:rPr>
                        <a:t>Mortality</a:t>
                      </a:r>
                    </a:p>
                  </a:txBody>
                  <a:tcPr marL="121920" marR="121920" anchor="ctr">
                    <a:solidFill>
                      <a:schemeClr val="tx2">
                        <a:lumMod val="20000"/>
                        <a:lumOff val="80000"/>
                      </a:schemeClr>
                    </a:solidFill>
                  </a:tcPr>
                </a:tc>
                <a:tc>
                  <a:txBody>
                    <a:bodyPr/>
                    <a:lstStyle/>
                    <a:p>
                      <a:pPr algn="ctr"/>
                      <a:r>
                        <a:rPr lang="en-GB" sz="2000" b="1" dirty="0">
                          <a:solidFill>
                            <a:schemeClr val="bg1"/>
                          </a:solidFill>
                        </a:rPr>
                        <a:t>comparable</a:t>
                      </a:r>
                    </a:p>
                  </a:txBody>
                  <a:tcPr marL="121920" marR="121920" anchor="ctr">
                    <a:solidFill>
                      <a:srgbClr val="002060"/>
                    </a:solidFill>
                  </a:tcPr>
                </a:tc>
                <a:tc>
                  <a:txBody>
                    <a:bodyPr/>
                    <a:lstStyle/>
                    <a:p>
                      <a:pPr algn="ctr"/>
                      <a:r>
                        <a:rPr lang="en-GB" sz="2000" b="1" dirty="0">
                          <a:solidFill>
                            <a:schemeClr val="tx1"/>
                          </a:solidFill>
                        </a:rPr>
                        <a:t>low</a:t>
                      </a:r>
                    </a:p>
                  </a:txBody>
                  <a:tcPr marL="121920" marR="121920" anchor="ctr">
                    <a:solidFill>
                      <a:srgbClr val="FFFF99"/>
                    </a:solidFill>
                  </a:tcPr>
                </a:tc>
                <a:extLst>
                  <a:ext uri="{0D108BD9-81ED-4DB2-BD59-A6C34878D82A}">
                    <a16:rowId xmlns:a16="http://schemas.microsoft.com/office/drawing/2014/main" val="58950116"/>
                  </a:ext>
                </a:extLst>
              </a:tr>
              <a:tr h="656248">
                <a:tc>
                  <a:txBody>
                    <a:bodyPr/>
                    <a:lstStyle/>
                    <a:p>
                      <a:r>
                        <a:rPr lang="en-GB" sz="1800" b="1" dirty="0">
                          <a:solidFill>
                            <a:schemeClr val="tx1"/>
                          </a:solidFill>
                        </a:rPr>
                        <a:t>Neuropsychiatric AEs (any grade), depression </a:t>
                      </a:r>
                    </a:p>
                    <a:p>
                      <a:r>
                        <a:rPr lang="en-GB" sz="1800" b="1" dirty="0">
                          <a:solidFill>
                            <a:schemeClr val="tx1"/>
                          </a:solidFill>
                        </a:rPr>
                        <a:t>(grade 3 or 4), dizziness (any grade)</a:t>
                      </a:r>
                    </a:p>
                  </a:txBody>
                  <a:tcPr marL="121920" marR="121920" anchor="ctr">
                    <a:solidFill>
                      <a:schemeClr val="tx2">
                        <a:lumMod val="20000"/>
                        <a:lumOff val="80000"/>
                      </a:schemeClr>
                    </a:solidFill>
                  </a:tcPr>
                </a:tc>
                <a:tc>
                  <a:txBody>
                    <a:bodyPr/>
                    <a:lstStyle/>
                    <a:p>
                      <a:pPr algn="ctr"/>
                      <a:r>
                        <a:rPr lang="en-GB" sz="2000" b="1" dirty="0">
                          <a:solidFill>
                            <a:srgbClr val="FFFF00"/>
                          </a:solidFill>
                        </a:rPr>
                        <a:t>DTG probably better</a:t>
                      </a:r>
                    </a:p>
                  </a:txBody>
                  <a:tcPr marL="121920" marR="121920" anchor="ctr">
                    <a:solidFill>
                      <a:srgbClr val="002060"/>
                    </a:solidFill>
                  </a:tcPr>
                </a:tc>
                <a:tc>
                  <a:txBody>
                    <a:bodyPr/>
                    <a:lstStyle/>
                    <a:p>
                      <a:pPr algn="ctr"/>
                      <a:r>
                        <a:rPr lang="en-GB" sz="2000" b="1" dirty="0"/>
                        <a:t>moderate to low</a:t>
                      </a:r>
                    </a:p>
                  </a:txBody>
                  <a:tcPr marL="121920" marR="121920" anchor="ctr">
                    <a:solidFill>
                      <a:srgbClr val="FFFF00"/>
                    </a:solidFill>
                  </a:tcPr>
                </a:tc>
                <a:extLst>
                  <a:ext uri="{0D108BD9-81ED-4DB2-BD59-A6C34878D82A}">
                    <a16:rowId xmlns:a16="http://schemas.microsoft.com/office/drawing/2014/main" val="10004"/>
                  </a:ext>
                </a:extLst>
              </a:tr>
              <a:tr h="442682">
                <a:tc>
                  <a:txBody>
                    <a:bodyPr/>
                    <a:lstStyle/>
                    <a:p>
                      <a:r>
                        <a:rPr lang="en-GB" sz="1800" b="1" dirty="0">
                          <a:solidFill>
                            <a:schemeClr val="tx1"/>
                          </a:solidFill>
                        </a:rPr>
                        <a:t>Sleep disorders (any grade)</a:t>
                      </a:r>
                    </a:p>
                  </a:txBody>
                  <a:tcPr marL="121920" marR="121920" anchor="ctr">
                    <a:solidFill>
                      <a:schemeClr val="tx2">
                        <a:lumMod val="20000"/>
                        <a:lumOff val="80000"/>
                      </a:schemeClr>
                    </a:solidFill>
                  </a:tcPr>
                </a:tc>
                <a:tc>
                  <a:txBody>
                    <a:bodyPr/>
                    <a:lstStyle/>
                    <a:p>
                      <a:pPr algn="ctr"/>
                      <a:r>
                        <a:rPr lang="en-GB" sz="2000" b="1" dirty="0">
                          <a:solidFill>
                            <a:schemeClr val="bg1"/>
                          </a:solidFill>
                        </a:rPr>
                        <a:t>comparable</a:t>
                      </a:r>
                    </a:p>
                  </a:txBody>
                  <a:tcPr marL="121920" marR="121920" anchor="ctr">
                    <a:solidFill>
                      <a:srgbClr val="002060"/>
                    </a:solidFill>
                  </a:tcPr>
                </a:tc>
                <a:tc>
                  <a:txBody>
                    <a:bodyPr/>
                    <a:lstStyle/>
                    <a:p>
                      <a:pPr algn="ctr"/>
                      <a:r>
                        <a:rPr lang="en-GB" sz="2000" b="1" dirty="0">
                          <a:solidFill>
                            <a:schemeClr val="tx1"/>
                          </a:solidFill>
                        </a:rPr>
                        <a:t>very low</a:t>
                      </a:r>
                    </a:p>
                  </a:txBody>
                  <a:tcPr marL="121920" marR="121920" anchor="ctr">
                    <a:solidFill>
                      <a:schemeClr val="accent2">
                        <a:lumMod val="20000"/>
                        <a:lumOff val="80000"/>
                      </a:schemeClr>
                    </a:solidFill>
                  </a:tcPr>
                </a:tc>
                <a:extLst>
                  <a:ext uri="{0D108BD9-81ED-4DB2-BD59-A6C34878D82A}">
                    <a16:rowId xmlns:a16="http://schemas.microsoft.com/office/drawing/2014/main" val="4261803473"/>
                  </a:ext>
                </a:extLst>
              </a:tr>
              <a:tr h="442682">
                <a:tc>
                  <a:txBody>
                    <a:bodyPr/>
                    <a:lstStyle/>
                    <a:p>
                      <a:r>
                        <a:rPr lang="en-GB" sz="1800" b="1" dirty="0">
                          <a:solidFill>
                            <a:schemeClr val="tx1"/>
                          </a:solidFill>
                        </a:rPr>
                        <a:t>Body weight gain</a:t>
                      </a:r>
                    </a:p>
                  </a:txBody>
                  <a:tcPr marL="121920" marR="121920" anchor="ctr">
                    <a:solidFill>
                      <a:schemeClr val="tx2">
                        <a:lumMod val="20000"/>
                        <a:lumOff val="80000"/>
                      </a:schemeClr>
                    </a:solidFill>
                  </a:tcPr>
                </a:tc>
                <a:tc>
                  <a:txBody>
                    <a:bodyPr/>
                    <a:lstStyle/>
                    <a:p>
                      <a:pPr algn="ctr"/>
                      <a:r>
                        <a:rPr lang="en-GB" sz="2000" b="1" dirty="0">
                          <a:solidFill>
                            <a:schemeClr val="accent1">
                              <a:lumMod val="40000"/>
                              <a:lumOff val="60000"/>
                            </a:schemeClr>
                          </a:solidFill>
                        </a:rPr>
                        <a:t>EFV probably better</a:t>
                      </a:r>
                    </a:p>
                  </a:txBody>
                  <a:tcPr marL="121920" marR="121920" anchor="ctr">
                    <a:solidFill>
                      <a:srgbClr val="002060"/>
                    </a:solidFill>
                  </a:tcPr>
                </a:tc>
                <a:tc>
                  <a:txBody>
                    <a:bodyPr/>
                    <a:lstStyle/>
                    <a:p>
                      <a:pPr algn="ctr"/>
                      <a:r>
                        <a:rPr lang="en-GB" sz="2000" b="1" dirty="0">
                          <a:solidFill>
                            <a:schemeClr val="tx1"/>
                          </a:solidFill>
                        </a:rPr>
                        <a:t>moderate</a:t>
                      </a:r>
                    </a:p>
                  </a:txBody>
                  <a:tcPr marL="121920" marR="121920" anchor="ctr">
                    <a:solidFill>
                      <a:srgbClr val="CCFF66"/>
                    </a:solidFill>
                  </a:tcPr>
                </a:tc>
                <a:extLst>
                  <a:ext uri="{0D108BD9-81ED-4DB2-BD59-A6C34878D82A}">
                    <a16:rowId xmlns:a16="http://schemas.microsoft.com/office/drawing/2014/main" val="2902115495"/>
                  </a:ext>
                </a:extLst>
              </a:tr>
              <a:tr h="442682">
                <a:tc>
                  <a:txBody>
                    <a:bodyPr/>
                    <a:lstStyle/>
                    <a:p>
                      <a:r>
                        <a:rPr lang="en-GB" sz="1800" b="1" dirty="0">
                          <a:solidFill>
                            <a:schemeClr val="tx1"/>
                          </a:solidFill>
                        </a:rPr>
                        <a:t>NTD</a:t>
                      </a:r>
                    </a:p>
                  </a:txBody>
                  <a:tcPr marL="121920" marR="121920" anchor="ctr">
                    <a:solidFill>
                      <a:schemeClr val="tx2">
                        <a:lumMod val="20000"/>
                        <a:lumOff val="80000"/>
                      </a:schemeClr>
                    </a:solidFill>
                  </a:tcPr>
                </a:tc>
                <a:tc>
                  <a:txBody>
                    <a:bodyPr/>
                    <a:lstStyle/>
                    <a:p>
                      <a:pPr algn="ctr"/>
                      <a:r>
                        <a:rPr lang="en-GB" sz="2000" b="1" dirty="0">
                          <a:solidFill>
                            <a:schemeClr val="accent1">
                              <a:lumMod val="40000"/>
                              <a:lumOff val="60000"/>
                            </a:schemeClr>
                          </a:solidFill>
                        </a:rPr>
                        <a:t>EFV may be better</a:t>
                      </a:r>
                    </a:p>
                  </a:txBody>
                  <a:tcPr marL="121920" marR="121920" anchor="ctr">
                    <a:solidFill>
                      <a:srgbClr val="002060"/>
                    </a:solidFill>
                  </a:tcPr>
                </a:tc>
                <a:tc>
                  <a:txBody>
                    <a:bodyPr/>
                    <a:lstStyle/>
                    <a:p>
                      <a:pPr algn="ctr"/>
                      <a:r>
                        <a:rPr lang="en-GB" sz="2000" b="1" dirty="0">
                          <a:solidFill>
                            <a:schemeClr val="tx1"/>
                          </a:solidFill>
                        </a:rPr>
                        <a:t>low</a:t>
                      </a:r>
                    </a:p>
                  </a:txBody>
                  <a:tcPr marL="121920" marR="121920" anchor="ctr">
                    <a:solidFill>
                      <a:srgbClr val="FFFF99"/>
                    </a:solidFill>
                  </a:tcPr>
                </a:tc>
                <a:extLst>
                  <a:ext uri="{0D108BD9-81ED-4DB2-BD59-A6C34878D82A}">
                    <a16:rowId xmlns:a16="http://schemas.microsoft.com/office/drawing/2014/main" val="1488815928"/>
                  </a:ext>
                </a:extLst>
              </a:tr>
              <a:tr h="442682">
                <a:tc>
                  <a:txBody>
                    <a:bodyPr/>
                    <a:lstStyle/>
                    <a:p>
                      <a:r>
                        <a:rPr lang="en-GB" sz="1800" b="1" dirty="0">
                          <a:solidFill>
                            <a:schemeClr val="tx1"/>
                          </a:solidFill>
                        </a:rPr>
                        <a:t>HIVDR (overall, NRTI or anchor drug) </a:t>
                      </a:r>
                    </a:p>
                  </a:txBody>
                  <a:tcPr marL="121920" marR="121920" anchor="ctr">
                    <a:solidFill>
                      <a:schemeClr val="tx2">
                        <a:lumMod val="20000"/>
                        <a:lumOff val="80000"/>
                      </a:schemeClr>
                    </a:solidFill>
                  </a:tcPr>
                </a:tc>
                <a:tc>
                  <a:txBody>
                    <a:bodyPr/>
                    <a:lstStyle/>
                    <a:p>
                      <a:pPr algn="ctr"/>
                      <a:r>
                        <a:rPr lang="en-GB" sz="2000" b="1" dirty="0">
                          <a:solidFill>
                            <a:srgbClr val="FFFF00"/>
                          </a:solidFill>
                        </a:rPr>
                        <a:t>DTG probably better</a:t>
                      </a:r>
                    </a:p>
                  </a:txBody>
                  <a:tcPr marL="121920" marR="121920" anchor="ctr">
                    <a:solidFill>
                      <a:srgbClr val="002060"/>
                    </a:solidFill>
                  </a:tcPr>
                </a:tc>
                <a:tc>
                  <a:txBody>
                    <a:bodyPr/>
                    <a:lstStyle/>
                    <a:p>
                      <a:pPr algn="ctr"/>
                      <a:r>
                        <a:rPr lang="en-GB" sz="2000" b="1" dirty="0">
                          <a:solidFill>
                            <a:schemeClr val="tx1"/>
                          </a:solidFill>
                        </a:rPr>
                        <a:t>high to moderate</a:t>
                      </a:r>
                    </a:p>
                  </a:txBody>
                  <a:tcPr marL="121920" marR="121920" anchor="ctr">
                    <a:solidFill>
                      <a:schemeClr val="accent6">
                        <a:lumMod val="60000"/>
                        <a:lumOff val="40000"/>
                      </a:schemeClr>
                    </a:solidFill>
                  </a:tcPr>
                </a:tc>
                <a:extLst>
                  <a:ext uri="{0D108BD9-81ED-4DB2-BD59-A6C34878D82A}">
                    <a16:rowId xmlns:a16="http://schemas.microsoft.com/office/drawing/2014/main" val="15913028"/>
                  </a:ext>
                </a:extLst>
              </a:tr>
            </a:tbl>
          </a:graphicData>
        </a:graphic>
      </p:graphicFrame>
      <p:sp>
        <p:nvSpPr>
          <p:cNvPr id="5" name="TextBox 4"/>
          <p:cNvSpPr txBox="1"/>
          <p:nvPr/>
        </p:nvSpPr>
        <p:spPr>
          <a:xfrm>
            <a:off x="0" y="6596893"/>
            <a:ext cx="4933571" cy="261107"/>
          </a:xfrm>
          <a:prstGeom prst="rect">
            <a:avLst/>
          </a:prstGeom>
          <a:noFill/>
        </p:spPr>
        <p:txBody>
          <a:bodyPr wrap="square" lIns="90942" tIns="45471" rIns="90942" bIns="45471" rtlCol="0">
            <a:spAutoFit/>
          </a:bodyPr>
          <a:lstStyle/>
          <a:p>
            <a:pPr defTabSz="913570"/>
            <a:r>
              <a:rPr lang="en-GB" sz="1100" i="1" dirty="0">
                <a:solidFill>
                  <a:prstClr val="black"/>
                </a:solidFill>
                <a:latin typeface="Arial" charset="0"/>
              </a:rPr>
              <a:t>Reference: Steve Kanters, For WHO ARV GDG, 5-7 June 2019</a:t>
            </a:r>
          </a:p>
        </p:txBody>
      </p:sp>
      <p:pic>
        <p:nvPicPr>
          <p:cNvPr id="6" name="Picture 5">
            <a:extLst>
              <a:ext uri="{FF2B5EF4-FFF2-40B4-BE49-F238E27FC236}">
                <a16:creationId xmlns:a16="http://schemas.microsoft.com/office/drawing/2014/main" id="{1235B5C3-104A-415A-B56C-52BD2BD76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5201" y="6580204"/>
            <a:ext cx="907619" cy="277796"/>
          </a:xfrm>
          <a:prstGeom prst="rect">
            <a:avLst/>
          </a:prstGeom>
        </p:spPr>
      </p:pic>
      <p:sp>
        <p:nvSpPr>
          <p:cNvPr id="3" name="TextBox 2">
            <a:extLst>
              <a:ext uri="{FF2B5EF4-FFF2-40B4-BE49-F238E27FC236}">
                <a16:creationId xmlns:a16="http://schemas.microsoft.com/office/drawing/2014/main" id="{8A08E601-41A2-42C0-859E-7AB9D4EA58AE}"/>
              </a:ext>
            </a:extLst>
          </p:cNvPr>
          <p:cNvSpPr txBox="1"/>
          <p:nvPr/>
        </p:nvSpPr>
        <p:spPr>
          <a:xfrm>
            <a:off x="263236" y="3831770"/>
            <a:ext cx="923330" cy="2699657"/>
          </a:xfrm>
          <a:prstGeom prst="rect">
            <a:avLst/>
          </a:prstGeom>
          <a:noFill/>
        </p:spPr>
        <p:txBody>
          <a:bodyPr vert="vert270" wrap="square" rtlCol="0">
            <a:spAutoFit/>
          </a:bodyPr>
          <a:lstStyle/>
          <a:p>
            <a:pPr algn="ctr"/>
            <a:r>
              <a:rPr lang="en-GB" sz="2400" b="1" dirty="0"/>
              <a:t>Tolerability, safety &amp; resistance outcomes </a:t>
            </a:r>
          </a:p>
        </p:txBody>
      </p:sp>
      <p:sp>
        <p:nvSpPr>
          <p:cNvPr id="9" name="TextBox 8">
            <a:extLst>
              <a:ext uri="{FF2B5EF4-FFF2-40B4-BE49-F238E27FC236}">
                <a16:creationId xmlns:a16="http://schemas.microsoft.com/office/drawing/2014/main" id="{067DDDCD-0B7B-4486-87D2-2234C4E6C135}"/>
              </a:ext>
            </a:extLst>
          </p:cNvPr>
          <p:cNvSpPr txBox="1"/>
          <p:nvPr/>
        </p:nvSpPr>
        <p:spPr>
          <a:xfrm>
            <a:off x="235525" y="1826820"/>
            <a:ext cx="923330" cy="2050473"/>
          </a:xfrm>
          <a:prstGeom prst="rect">
            <a:avLst/>
          </a:prstGeom>
          <a:noFill/>
        </p:spPr>
        <p:txBody>
          <a:bodyPr vert="vert270" wrap="square" rtlCol="0">
            <a:spAutoFit/>
          </a:bodyPr>
          <a:lstStyle/>
          <a:p>
            <a:pPr algn="ctr"/>
            <a:r>
              <a:rPr lang="en-GB" sz="2400" b="1" dirty="0"/>
              <a:t>Efficacy         outcomes</a:t>
            </a:r>
          </a:p>
        </p:txBody>
      </p:sp>
      <p:sp>
        <p:nvSpPr>
          <p:cNvPr id="7" name="Left Brace 6">
            <a:extLst>
              <a:ext uri="{FF2B5EF4-FFF2-40B4-BE49-F238E27FC236}">
                <a16:creationId xmlns:a16="http://schemas.microsoft.com/office/drawing/2014/main" id="{CDDE01F0-713E-4526-82E2-2381308107B3}"/>
              </a:ext>
            </a:extLst>
          </p:cNvPr>
          <p:cNvSpPr/>
          <p:nvPr/>
        </p:nvSpPr>
        <p:spPr>
          <a:xfrm>
            <a:off x="1382155" y="4143170"/>
            <a:ext cx="387928" cy="2285339"/>
          </a:xfrm>
          <a:prstGeom prst="leftBrace">
            <a:avLst>
              <a:gd name="adj1" fmla="val 143750"/>
              <a:gd name="adj2" fmla="val 4813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Brace 10">
            <a:extLst>
              <a:ext uri="{FF2B5EF4-FFF2-40B4-BE49-F238E27FC236}">
                <a16:creationId xmlns:a16="http://schemas.microsoft.com/office/drawing/2014/main" id="{591AA362-1295-49CC-84F1-B6770DFF8599}"/>
              </a:ext>
            </a:extLst>
          </p:cNvPr>
          <p:cNvSpPr/>
          <p:nvPr/>
        </p:nvSpPr>
        <p:spPr>
          <a:xfrm>
            <a:off x="1423719" y="1981200"/>
            <a:ext cx="335808" cy="2078842"/>
          </a:xfrm>
          <a:prstGeom prst="leftBrace">
            <a:avLst>
              <a:gd name="adj1" fmla="val 14375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837189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641" y="145143"/>
            <a:ext cx="11980359" cy="817418"/>
          </a:xfrm>
        </p:spPr>
        <p:txBody>
          <a:bodyPr>
            <a:noAutofit/>
          </a:bodyPr>
          <a:lstStyle/>
          <a:p>
            <a:pPr algn="ctr"/>
            <a:r>
              <a:rPr lang="en-GB" sz="3600" b="1" dirty="0">
                <a:solidFill>
                  <a:srgbClr val="0070C0"/>
                </a:solidFill>
                <a:latin typeface="+mn-lt"/>
              </a:rPr>
              <a:t>Safety and Efficacy of EFV</a:t>
            </a:r>
            <a:r>
              <a:rPr lang="en-GB" sz="3600" b="1" baseline="-25000" dirty="0">
                <a:solidFill>
                  <a:srgbClr val="0070C0"/>
                </a:solidFill>
                <a:latin typeface="+mn-lt"/>
              </a:rPr>
              <a:t>400 </a:t>
            </a:r>
            <a:r>
              <a:rPr lang="en-GB" sz="3600" b="1" dirty="0">
                <a:solidFill>
                  <a:srgbClr val="0070C0"/>
                </a:solidFill>
                <a:latin typeface="+mn-lt"/>
              </a:rPr>
              <a:t>and EFV</a:t>
            </a:r>
            <a:r>
              <a:rPr lang="en-GB" sz="3600" b="1" baseline="-25000" dirty="0">
                <a:solidFill>
                  <a:srgbClr val="0070C0"/>
                </a:solidFill>
                <a:latin typeface="+mn-lt"/>
              </a:rPr>
              <a:t>600</a:t>
            </a:r>
            <a:r>
              <a:rPr lang="en-GB" sz="3600" b="1" dirty="0">
                <a:solidFill>
                  <a:srgbClr val="0070C0"/>
                </a:solidFill>
                <a:latin typeface="+mn-lt"/>
              </a:rPr>
              <a:t> in 1</a:t>
            </a:r>
            <a:r>
              <a:rPr lang="en-GB" sz="3600" b="1" baseline="30000" dirty="0">
                <a:solidFill>
                  <a:srgbClr val="0070C0"/>
                </a:solidFill>
                <a:latin typeface="+mn-lt"/>
              </a:rPr>
              <a:t>st</a:t>
            </a:r>
            <a:r>
              <a:rPr lang="en-GB" sz="3600" b="1" dirty="0">
                <a:solidFill>
                  <a:srgbClr val="0070C0"/>
                </a:solidFill>
                <a:latin typeface="+mn-lt"/>
              </a:rPr>
              <a:t> line ART </a:t>
            </a:r>
            <a:r>
              <a:rPr lang="en-GB" sz="2800" b="1" dirty="0">
                <a:solidFill>
                  <a:srgbClr val="0070C0"/>
                </a:solidFill>
                <a:latin typeface="+mn-lt"/>
              </a:rPr>
              <a:t>(PICO 3)  </a:t>
            </a:r>
            <a:r>
              <a:rPr lang="en-GB" sz="3200" b="1" dirty="0">
                <a:solidFill>
                  <a:srgbClr val="0070C0"/>
                </a:solidFill>
                <a:latin typeface="+mn-lt"/>
              </a:rPr>
              <a:t/>
            </a:r>
            <a:br>
              <a:rPr lang="en-GB" sz="3200" b="1" dirty="0">
                <a:solidFill>
                  <a:srgbClr val="0070C0"/>
                </a:solidFill>
                <a:latin typeface="+mn-lt"/>
              </a:rPr>
            </a:br>
            <a:r>
              <a:rPr lang="en-GB" sz="2400" b="1" dirty="0">
                <a:solidFill>
                  <a:srgbClr val="0070C0"/>
                </a:solidFill>
                <a:latin typeface="+mn-lt"/>
              </a:rPr>
              <a:t>(summary 2019 WHO Sys Review &amp; NMA)</a:t>
            </a:r>
          </a:p>
        </p:txBody>
      </p:sp>
      <p:graphicFrame>
        <p:nvGraphicFramePr>
          <p:cNvPr id="4" name="Table 3"/>
          <p:cNvGraphicFramePr>
            <a:graphicFrameLocks noGrp="1"/>
          </p:cNvGraphicFramePr>
          <p:nvPr>
            <p:extLst/>
          </p:nvPr>
        </p:nvGraphicFramePr>
        <p:xfrm>
          <a:off x="1826914" y="945326"/>
          <a:ext cx="10248973" cy="5328979"/>
        </p:xfrm>
        <a:graphic>
          <a:graphicData uri="http://schemas.openxmlformats.org/drawingml/2006/table">
            <a:tbl>
              <a:tblPr firstRow="1" lastRow="1" bandRow="1">
                <a:tableStyleId>{5C22544A-7EE6-4342-B048-85BDC9FD1C3A}</a:tableStyleId>
              </a:tblPr>
              <a:tblGrid>
                <a:gridCol w="5546343">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162630">
                  <a:extLst>
                    <a:ext uri="{9D8B030D-6E8A-4147-A177-3AD203B41FA5}">
                      <a16:colId xmlns:a16="http://schemas.microsoft.com/office/drawing/2014/main" val="20002"/>
                    </a:ext>
                  </a:extLst>
                </a:gridCol>
              </a:tblGrid>
              <a:tr h="843747">
                <a:tc>
                  <a:txBody>
                    <a:bodyPr/>
                    <a:lstStyle/>
                    <a:p>
                      <a:pPr algn="ctr"/>
                      <a:r>
                        <a:rPr lang="en-GB" sz="3200" dirty="0"/>
                        <a:t>major outcomes</a:t>
                      </a:r>
                    </a:p>
                  </a:txBody>
                  <a:tcPr marL="121920" marR="121920" anchor="ctr"/>
                </a:tc>
                <a:tc>
                  <a:txBody>
                    <a:bodyPr/>
                    <a:lstStyle/>
                    <a:p>
                      <a:pPr algn="ctr"/>
                      <a:r>
                        <a:rPr lang="en-GB" sz="2400" dirty="0"/>
                        <a:t>EFV</a:t>
                      </a:r>
                      <a:r>
                        <a:rPr lang="en-GB" sz="2400" baseline="-25000" dirty="0"/>
                        <a:t>400</a:t>
                      </a:r>
                      <a:r>
                        <a:rPr lang="en-GB" sz="2400" dirty="0"/>
                        <a:t> vs EFV</a:t>
                      </a:r>
                      <a:r>
                        <a:rPr lang="en-GB" sz="2400" baseline="-25000" dirty="0"/>
                        <a:t>600</a:t>
                      </a:r>
                    </a:p>
                  </a:txBody>
                  <a:tcPr marL="121920" marR="1219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600" baseline="-25000" dirty="0"/>
                        <a:t>quality of evidence</a:t>
                      </a:r>
                    </a:p>
                  </a:txBody>
                  <a:tcPr marL="121920" marR="121920" anchor="ctr"/>
                </a:tc>
                <a:extLst>
                  <a:ext uri="{0D108BD9-81ED-4DB2-BD59-A6C34878D82A}">
                    <a16:rowId xmlns:a16="http://schemas.microsoft.com/office/drawing/2014/main" val="10000"/>
                  </a:ext>
                </a:extLst>
              </a:tr>
              <a:tr h="558972">
                <a:tc>
                  <a:txBody>
                    <a:bodyPr/>
                    <a:lstStyle/>
                    <a:p>
                      <a:pPr marL="0" marR="0" lvl="0" indent="0" algn="l" defTabSz="914239"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Treatment</a:t>
                      </a:r>
                      <a:r>
                        <a:rPr lang="en-GB" sz="1800" b="1" baseline="0" dirty="0">
                          <a:solidFill>
                            <a:schemeClr val="tx1"/>
                          </a:solidFill>
                        </a:rPr>
                        <a:t> discontinuation (due AEs)</a:t>
                      </a:r>
                      <a:endParaRPr lang="en-GB" sz="1800" b="1" dirty="0">
                        <a:solidFill>
                          <a:schemeClr val="tx1"/>
                        </a:solidFill>
                      </a:endParaRPr>
                    </a:p>
                  </a:txBody>
                  <a:tcPr marL="121920" marR="121920" anchor="ctr">
                    <a:solidFill>
                      <a:schemeClr val="tx2">
                        <a:lumMod val="20000"/>
                        <a:lumOff val="80000"/>
                      </a:schemeClr>
                    </a:solidFill>
                  </a:tcPr>
                </a:tc>
                <a:tc>
                  <a:txBody>
                    <a:bodyPr/>
                    <a:lstStyle/>
                    <a:p>
                      <a:pPr algn="ctr"/>
                      <a:r>
                        <a:rPr lang="en-GB" sz="2000" b="1" dirty="0">
                          <a:solidFill>
                            <a:srgbClr val="FFFF00"/>
                          </a:solidFill>
                        </a:rPr>
                        <a:t>EFV400 better</a:t>
                      </a:r>
                    </a:p>
                  </a:txBody>
                  <a:tcPr marL="121920" marR="121920" anchor="ctr">
                    <a:solidFill>
                      <a:srgbClr val="002060"/>
                    </a:solidFill>
                  </a:tcPr>
                </a:tc>
                <a:tc>
                  <a:txBody>
                    <a:bodyPr/>
                    <a:lstStyle/>
                    <a:p>
                      <a:pPr algn="ctr"/>
                      <a:r>
                        <a:rPr lang="en-GB" sz="2000" b="1" dirty="0">
                          <a:solidFill>
                            <a:schemeClr val="tx1"/>
                          </a:solidFill>
                        </a:rPr>
                        <a:t>high to moderate</a:t>
                      </a:r>
                    </a:p>
                  </a:txBody>
                  <a:tcPr marL="121920" marR="121920" anchor="ctr">
                    <a:solidFill>
                      <a:schemeClr val="accent6">
                        <a:lumMod val="60000"/>
                        <a:lumOff val="40000"/>
                      </a:schemeClr>
                    </a:solidFill>
                  </a:tcPr>
                </a:tc>
                <a:extLst>
                  <a:ext uri="{0D108BD9-81ED-4DB2-BD59-A6C34878D82A}">
                    <a16:rowId xmlns:a16="http://schemas.microsoft.com/office/drawing/2014/main" val="10001"/>
                  </a:ext>
                </a:extLst>
              </a:tr>
              <a:tr h="656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Viral suppression (48-96 weeks), VL suppression if baseline &gt; 100,000 (48 weeks)</a:t>
                      </a:r>
                    </a:p>
                  </a:txBody>
                  <a:tcPr marL="121920" marR="121920" anchor="ctr">
                    <a:solidFill>
                      <a:schemeClr val="tx2">
                        <a:lumMod val="20000"/>
                        <a:lumOff val="80000"/>
                      </a:schemeClr>
                    </a:solidFill>
                  </a:tcPr>
                </a:tc>
                <a:tc>
                  <a:txBody>
                    <a:bodyPr/>
                    <a:lstStyle/>
                    <a:p>
                      <a:pPr algn="ctr"/>
                      <a:r>
                        <a:rPr lang="en-GB" sz="2000" b="1" dirty="0">
                          <a:solidFill>
                            <a:srgbClr val="FFFF00"/>
                          </a:solidFill>
                        </a:rPr>
                        <a:t>comparable</a:t>
                      </a:r>
                    </a:p>
                  </a:txBody>
                  <a:tcPr marL="121920" marR="121920" anchor="ctr">
                    <a:solidFill>
                      <a:srgbClr val="002060"/>
                    </a:solidFill>
                  </a:tcPr>
                </a:tc>
                <a:tc>
                  <a:txBody>
                    <a:bodyPr/>
                    <a:lstStyle/>
                    <a:p>
                      <a:pPr algn="ctr"/>
                      <a:r>
                        <a:rPr lang="en-GB" sz="2000" b="1" dirty="0">
                          <a:solidFill>
                            <a:schemeClr val="tx1"/>
                          </a:solidFill>
                        </a:rPr>
                        <a:t>moderate</a:t>
                      </a:r>
                    </a:p>
                  </a:txBody>
                  <a:tcPr marL="121920" marR="121920" anchor="ctr">
                    <a:solidFill>
                      <a:srgbClr val="CCFF66"/>
                    </a:solidFill>
                  </a:tcPr>
                </a:tc>
                <a:extLst>
                  <a:ext uri="{0D108BD9-81ED-4DB2-BD59-A6C34878D82A}">
                    <a16:rowId xmlns:a16="http://schemas.microsoft.com/office/drawing/2014/main" val="10002"/>
                  </a:ext>
                </a:extLst>
              </a:tr>
              <a:tr h="513783">
                <a:tc>
                  <a:txBody>
                    <a:bodyPr/>
                    <a:lstStyle/>
                    <a:p>
                      <a:r>
                        <a:rPr lang="en-GB" sz="1800" b="1" dirty="0">
                          <a:solidFill>
                            <a:schemeClr val="tx1"/>
                          </a:solidFill>
                        </a:rPr>
                        <a:t>CD4 recovery (24-96 weeks)</a:t>
                      </a:r>
                    </a:p>
                  </a:txBody>
                  <a:tcPr marL="121920" marR="121920" anchor="ctr">
                    <a:solidFill>
                      <a:schemeClr val="tx2">
                        <a:lumMod val="20000"/>
                        <a:lumOff val="80000"/>
                      </a:schemeClr>
                    </a:solidFill>
                  </a:tcPr>
                </a:tc>
                <a:tc>
                  <a:txBody>
                    <a:bodyPr/>
                    <a:lstStyle/>
                    <a:p>
                      <a:pPr algn="ctr"/>
                      <a:r>
                        <a:rPr lang="en-GB" sz="2000" b="1" dirty="0">
                          <a:solidFill>
                            <a:srgbClr val="FFFF00"/>
                          </a:solidFill>
                        </a:rPr>
                        <a:t>comparable</a:t>
                      </a:r>
                    </a:p>
                  </a:txBody>
                  <a:tcPr marL="121920" marR="121920" anchor="ctr">
                    <a:solidFill>
                      <a:srgbClr val="002060"/>
                    </a:solidFill>
                  </a:tcPr>
                </a:tc>
                <a:tc>
                  <a:txBody>
                    <a:bodyPr/>
                    <a:lstStyle/>
                    <a:p>
                      <a:pPr algn="ctr"/>
                      <a:r>
                        <a:rPr lang="en-GB" sz="2000" b="1" dirty="0">
                          <a:solidFill>
                            <a:schemeClr val="tx1"/>
                          </a:solidFill>
                        </a:rPr>
                        <a:t>moderate</a:t>
                      </a:r>
                    </a:p>
                  </a:txBody>
                  <a:tcPr marL="121920" marR="121920" anchor="ctr">
                    <a:solidFill>
                      <a:srgbClr val="CCFF66"/>
                    </a:solidFill>
                  </a:tcPr>
                </a:tc>
                <a:extLst>
                  <a:ext uri="{0D108BD9-81ED-4DB2-BD59-A6C34878D82A}">
                    <a16:rowId xmlns:a16="http://schemas.microsoft.com/office/drawing/2014/main" val="10003"/>
                  </a:ext>
                </a:extLst>
              </a:tr>
              <a:tr h="513783">
                <a:tc>
                  <a:txBody>
                    <a:bodyPr/>
                    <a:lstStyle/>
                    <a:p>
                      <a:r>
                        <a:rPr lang="en-GB" sz="1800" b="1" dirty="0">
                          <a:solidFill>
                            <a:schemeClr val="tx1"/>
                          </a:solidFill>
                        </a:rPr>
                        <a:t>Mortality</a:t>
                      </a:r>
                    </a:p>
                  </a:txBody>
                  <a:tcPr marL="121920" marR="121920" anchor="ctr">
                    <a:solidFill>
                      <a:schemeClr val="tx2">
                        <a:lumMod val="20000"/>
                        <a:lumOff val="80000"/>
                      </a:schemeClr>
                    </a:solidFill>
                  </a:tcPr>
                </a:tc>
                <a:tc>
                  <a:txBody>
                    <a:bodyPr/>
                    <a:lstStyle/>
                    <a:p>
                      <a:pPr algn="ctr"/>
                      <a:r>
                        <a:rPr lang="en-GB" sz="2000" b="1" dirty="0">
                          <a:solidFill>
                            <a:srgbClr val="FFFF00"/>
                          </a:solidFill>
                        </a:rPr>
                        <a:t>comparable</a:t>
                      </a:r>
                    </a:p>
                  </a:txBody>
                  <a:tcPr marL="121920" marR="121920" anchor="ctr">
                    <a:solidFill>
                      <a:srgbClr val="002060"/>
                    </a:solidFill>
                  </a:tcPr>
                </a:tc>
                <a:tc>
                  <a:txBody>
                    <a:bodyPr/>
                    <a:lstStyle/>
                    <a:p>
                      <a:pPr algn="ctr"/>
                      <a:r>
                        <a:rPr lang="en-GB" sz="2000" b="1" dirty="0">
                          <a:solidFill>
                            <a:schemeClr val="tx1"/>
                          </a:solidFill>
                        </a:rPr>
                        <a:t>low</a:t>
                      </a:r>
                    </a:p>
                  </a:txBody>
                  <a:tcPr marL="121920" marR="121920" anchor="ctr">
                    <a:solidFill>
                      <a:srgbClr val="FFFF99"/>
                    </a:solidFill>
                  </a:tcPr>
                </a:tc>
                <a:extLst>
                  <a:ext uri="{0D108BD9-81ED-4DB2-BD59-A6C34878D82A}">
                    <a16:rowId xmlns:a16="http://schemas.microsoft.com/office/drawing/2014/main" val="58950116"/>
                  </a:ext>
                </a:extLst>
              </a:tr>
              <a:tr h="656248">
                <a:tc>
                  <a:txBody>
                    <a:bodyPr/>
                    <a:lstStyle/>
                    <a:p>
                      <a:r>
                        <a:rPr lang="en-GB" sz="1800" b="1" dirty="0">
                          <a:solidFill>
                            <a:schemeClr val="tx1"/>
                          </a:solidFill>
                        </a:rPr>
                        <a:t>Neuropsychiatric AEs (any grade), depression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(grade 3 or 4), dizziness (any grade), sleep disorders (any grade)</a:t>
                      </a:r>
                    </a:p>
                  </a:txBody>
                  <a:tcPr marL="121920" marR="121920" anchor="ctr">
                    <a:solidFill>
                      <a:schemeClr val="tx2">
                        <a:lumMod val="20000"/>
                        <a:lumOff val="80000"/>
                      </a:schemeClr>
                    </a:solidFill>
                  </a:tcPr>
                </a:tc>
                <a:tc>
                  <a:txBody>
                    <a:bodyPr/>
                    <a:lstStyle/>
                    <a:p>
                      <a:pPr algn="ctr"/>
                      <a:r>
                        <a:rPr lang="en-GB" sz="2000" b="1" dirty="0">
                          <a:solidFill>
                            <a:srgbClr val="FFFF00"/>
                          </a:solidFill>
                        </a:rPr>
                        <a:t>comparable</a:t>
                      </a:r>
                    </a:p>
                  </a:txBody>
                  <a:tcPr marL="121920" marR="121920" anchor="ctr">
                    <a:solidFill>
                      <a:srgbClr val="002060"/>
                    </a:solidFill>
                  </a:tcPr>
                </a:tc>
                <a:tc>
                  <a:txBody>
                    <a:bodyPr/>
                    <a:lstStyle/>
                    <a:p>
                      <a:pPr algn="ctr"/>
                      <a:r>
                        <a:rPr lang="en-GB" sz="2000" b="1" dirty="0"/>
                        <a:t>low to very low</a:t>
                      </a:r>
                    </a:p>
                  </a:txBody>
                  <a:tcPr marL="121920" marR="121920" anchor="ctr">
                    <a:solidFill>
                      <a:schemeClr val="accent2">
                        <a:lumMod val="20000"/>
                        <a:lumOff val="80000"/>
                      </a:schemeClr>
                    </a:solidFill>
                  </a:tcPr>
                </a:tc>
                <a:extLst>
                  <a:ext uri="{0D108BD9-81ED-4DB2-BD59-A6C34878D82A}">
                    <a16:rowId xmlns:a16="http://schemas.microsoft.com/office/drawing/2014/main" val="10004"/>
                  </a:ext>
                </a:extLst>
              </a:tr>
              <a:tr h="442682">
                <a:tc>
                  <a:txBody>
                    <a:bodyPr/>
                    <a:lstStyle/>
                    <a:p>
                      <a:r>
                        <a:rPr lang="en-GB" sz="1800" b="1" dirty="0">
                          <a:solidFill>
                            <a:schemeClr val="tx1"/>
                          </a:solidFill>
                        </a:rPr>
                        <a:t>Body weight gain</a:t>
                      </a:r>
                    </a:p>
                  </a:txBody>
                  <a:tcPr marL="121920" marR="121920" anchor="ctr">
                    <a:solidFill>
                      <a:schemeClr val="tx2">
                        <a:lumMod val="20000"/>
                        <a:lumOff val="80000"/>
                      </a:schemeClr>
                    </a:solidFill>
                  </a:tcPr>
                </a:tc>
                <a:tc>
                  <a:txBody>
                    <a:bodyPr/>
                    <a:lstStyle/>
                    <a:p>
                      <a:pPr algn="ctr"/>
                      <a:r>
                        <a:rPr lang="en-GB" sz="2000" b="1" dirty="0">
                          <a:solidFill>
                            <a:srgbClr val="FFFF00"/>
                          </a:solidFill>
                        </a:rPr>
                        <a:t>comparable</a:t>
                      </a:r>
                    </a:p>
                  </a:txBody>
                  <a:tcPr marL="121920" marR="121920" anchor="ctr">
                    <a:solidFill>
                      <a:srgbClr val="002060"/>
                    </a:solidFill>
                  </a:tcPr>
                </a:tc>
                <a:tc>
                  <a:txBody>
                    <a:bodyPr/>
                    <a:lstStyle/>
                    <a:p>
                      <a:pPr algn="ctr"/>
                      <a:r>
                        <a:rPr lang="en-GB" sz="2000" b="1" dirty="0">
                          <a:solidFill>
                            <a:schemeClr val="tx1"/>
                          </a:solidFill>
                        </a:rPr>
                        <a:t>low</a:t>
                      </a:r>
                    </a:p>
                  </a:txBody>
                  <a:tcPr marL="121920" marR="121920" anchor="ctr">
                    <a:solidFill>
                      <a:srgbClr val="FFFF99"/>
                    </a:solidFill>
                  </a:tcPr>
                </a:tc>
                <a:extLst>
                  <a:ext uri="{0D108BD9-81ED-4DB2-BD59-A6C34878D82A}">
                    <a16:rowId xmlns:a16="http://schemas.microsoft.com/office/drawing/2014/main" val="2902115495"/>
                  </a:ext>
                </a:extLst>
              </a:tr>
              <a:tr h="442682">
                <a:tc>
                  <a:txBody>
                    <a:bodyPr/>
                    <a:lstStyle/>
                    <a:p>
                      <a:r>
                        <a:rPr lang="en-GB" sz="1800" b="1" dirty="0">
                          <a:solidFill>
                            <a:schemeClr val="tx1"/>
                          </a:solidFill>
                        </a:rPr>
                        <a:t>Treatment  related adverse events</a:t>
                      </a:r>
                    </a:p>
                  </a:txBody>
                  <a:tcPr marL="121920" marR="121920" anchor="ctr">
                    <a:solidFill>
                      <a:schemeClr val="tx2">
                        <a:lumMod val="20000"/>
                        <a:lumOff val="80000"/>
                      </a:schemeClr>
                    </a:solidFill>
                  </a:tcPr>
                </a:tc>
                <a:tc>
                  <a:txBody>
                    <a:bodyPr/>
                    <a:lstStyle/>
                    <a:p>
                      <a:pPr algn="ctr"/>
                      <a:r>
                        <a:rPr lang="en-GB" sz="2000" b="1" dirty="0">
                          <a:solidFill>
                            <a:srgbClr val="FFFF00"/>
                          </a:solidFill>
                        </a:rPr>
                        <a:t>EFV400 better</a:t>
                      </a:r>
                    </a:p>
                  </a:txBody>
                  <a:tcPr marL="121920" marR="121920" anchor="ctr">
                    <a:solidFill>
                      <a:srgbClr val="002060"/>
                    </a:solidFill>
                  </a:tcPr>
                </a:tc>
                <a:tc>
                  <a:txBody>
                    <a:bodyPr/>
                    <a:lstStyle/>
                    <a:p>
                      <a:pPr algn="ctr"/>
                      <a:r>
                        <a:rPr lang="en-GB" sz="2000" b="1" dirty="0">
                          <a:solidFill>
                            <a:schemeClr val="tx1"/>
                          </a:solidFill>
                        </a:rPr>
                        <a:t>moderate</a:t>
                      </a:r>
                    </a:p>
                  </a:txBody>
                  <a:tcPr marL="121920" marR="121920" anchor="ctr">
                    <a:solidFill>
                      <a:srgbClr val="CCFF66"/>
                    </a:solidFill>
                  </a:tcPr>
                </a:tc>
                <a:extLst>
                  <a:ext uri="{0D108BD9-81ED-4DB2-BD59-A6C34878D82A}">
                    <a16:rowId xmlns:a16="http://schemas.microsoft.com/office/drawing/2014/main" val="1488815928"/>
                  </a:ext>
                </a:extLst>
              </a:tr>
              <a:tr h="442682">
                <a:tc>
                  <a:txBody>
                    <a:bodyPr/>
                    <a:lstStyle/>
                    <a:p>
                      <a:r>
                        <a:rPr lang="en-GB" sz="1800" b="1" dirty="0">
                          <a:solidFill>
                            <a:schemeClr val="tx1"/>
                          </a:solidFill>
                        </a:rPr>
                        <a:t>HIVDR (overall, NRTI or anchor drug) </a:t>
                      </a:r>
                    </a:p>
                  </a:txBody>
                  <a:tcPr marL="121920" marR="121920" anchor="ctr">
                    <a:solidFill>
                      <a:schemeClr val="tx2">
                        <a:lumMod val="20000"/>
                        <a:lumOff val="80000"/>
                      </a:schemeClr>
                    </a:solidFill>
                  </a:tcPr>
                </a:tc>
                <a:tc>
                  <a:txBody>
                    <a:bodyPr/>
                    <a:lstStyle/>
                    <a:p>
                      <a:pPr algn="ctr"/>
                      <a:r>
                        <a:rPr lang="en-GB" sz="2000" b="1" dirty="0">
                          <a:solidFill>
                            <a:srgbClr val="FFFF00"/>
                          </a:solidFill>
                        </a:rPr>
                        <a:t>comparable</a:t>
                      </a:r>
                    </a:p>
                  </a:txBody>
                  <a:tcPr marL="121920" marR="121920" anchor="ctr">
                    <a:solidFill>
                      <a:srgbClr val="002060"/>
                    </a:solidFill>
                  </a:tcPr>
                </a:tc>
                <a:tc>
                  <a:txBody>
                    <a:bodyPr/>
                    <a:lstStyle/>
                    <a:p>
                      <a:pPr algn="ctr"/>
                      <a:r>
                        <a:rPr lang="en-GB" sz="2000" b="1" dirty="0">
                          <a:solidFill>
                            <a:schemeClr val="tx1"/>
                          </a:solidFill>
                        </a:rPr>
                        <a:t>very low</a:t>
                      </a:r>
                    </a:p>
                  </a:txBody>
                  <a:tcPr marL="121920" marR="121920" anchor="ctr">
                    <a:solidFill>
                      <a:srgbClr val="FFCCFF"/>
                    </a:solidFill>
                  </a:tcPr>
                </a:tc>
                <a:extLst>
                  <a:ext uri="{0D108BD9-81ED-4DB2-BD59-A6C34878D82A}">
                    <a16:rowId xmlns:a16="http://schemas.microsoft.com/office/drawing/2014/main" val="4232095738"/>
                  </a:ext>
                </a:extLst>
              </a:tr>
            </a:tbl>
          </a:graphicData>
        </a:graphic>
      </p:graphicFrame>
      <p:sp>
        <p:nvSpPr>
          <p:cNvPr id="5" name="TextBox 4"/>
          <p:cNvSpPr txBox="1"/>
          <p:nvPr/>
        </p:nvSpPr>
        <p:spPr>
          <a:xfrm>
            <a:off x="116114" y="6596893"/>
            <a:ext cx="4933571" cy="261107"/>
          </a:xfrm>
          <a:prstGeom prst="rect">
            <a:avLst/>
          </a:prstGeom>
          <a:noFill/>
        </p:spPr>
        <p:txBody>
          <a:bodyPr wrap="square" lIns="90942" tIns="45471" rIns="90942" bIns="45471" rtlCol="0">
            <a:spAutoFit/>
          </a:bodyPr>
          <a:lstStyle/>
          <a:p>
            <a:pPr defTabSz="913570"/>
            <a:r>
              <a:rPr lang="en-GB" sz="1100" i="1" dirty="0">
                <a:solidFill>
                  <a:prstClr val="black"/>
                </a:solidFill>
                <a:latin typeface="Arial" charset="0"/>
              </a:rPr>
              <a:t>Reference: Steve Kanters, For WHO ARV GDG, 5-7 June 2019</a:t>
            </a:r>
          </a:p>
        </p:txBody>
      </p:sp>
      <p:pic>
        <p:nvPicPr>
          <p:cNvPr id="6" name="Picture 5">
            <a:extLst>
              <a:ext uri="{FF2B5EF4-FFF2-40B4-BE49-F238E27FC236}">
                <a16:creationId xmlns:a16="http://schemas.microsoft.com/office/drawing/2014/main" id="{1235B5C3-104A-415A-B56C-52BD2BD76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0285" y="6508706"/>
            <a:ext cx="955602" cy="292482"/>
          </a:xfrm>
          <a:prstGeom prst="rect">
            <a:avLst/>
          </a:prstGeom>
        </p:spPr>
      </p:pic>
      <p:sp>
        <p:nvSpPr>
          <p:cNvPr id="3" name="TextBox 2">
            <a:extLst>
              <a:ext uri="{FF2B5EF4-FFF2-40B4-BE49-F238E27FC236}">
                <a16:creationId xmlns:a16="http://schemas.microsoft.com/office/drawing/2014/main" id="{8A08E601-41A2-42C0-859E-7AB9D4EA58AE}"/>
              </a:ext>
            </a:extLst>
          </p:cNvPr>
          <p:cNvSpPr txBox="1"/>
          <p:nvPr/>
        </p:nvSpPr>
        <p:spPr>
          <a:xfrm>
            <a:off x="234207" y="3643084"/>
            <a:ext cx="923330" cy="2699657"/>
          </a:xfrm>
          <a:prstGeom prst="rect">
            <a:avLst/>
          </a:prstGeom>
          <a:noFill/>
        </p:spPr>
        <p:txBody>
          <a:bodyPr vert="vert270" wrap="square" rtlCol="0">
            <a:spAutoFit/>
          </a:bodyPr>
          <a:lstStyle/>
          <a:p>
            <a:pPr algn="ctr"/>
            <a:r>
              <a:rPr lang="en-GB" sz="2400" b="1" dirty="0"/>
              <a:t>Tolerability, safety &amp; resistance outcomes </a:t>
            </a:r>
          </a:p>
        </p:txBody>
      </p:sp>
      <p:sp>
        <p:nvSpPr>
          <p:cNvPr id="9" name="TextBox 8">
            <a:extLst>
              <a:ext uri="{FF2B5EF4-FFF2-40B4-BE49-F238E27FC236}">
                <a16:creationId xmlns:a16="http://schemas.microsoft.com/office/drawing/2014/main" id="{067DDDCD-0B7B-4486-87D2-2234C4E6C135}"/>
              </a:ext>
            </a:extLst>
          </p:cNvPr>
          <p:cNvSpPr txBox="1"/>
          <p:nvPr/>
        </p:nvSpPr>
        <p:spPr>
          <a:xfrm>
            <a:off x="191982" y="1754249"/>
            <a:ext cx="923330" cy="2050473"/>
          </a:xfrm>
          <a:prstGeom prst="rect">
            <a:avLst/>
          </a:prstGeom>
          <a:noFill/>
        </p:spPr>
        <p:txBody>
          <a:bodyPr vert="vert270" wrap="square" rtlCol="0">
            <a:spAutoFit/>
          </a:bodyPr>
          <a:lstStyle/>
          <a:p>
            <a:pPr algn="ctr"/>
            <a:r>
              <a:rPr lang="en-GB" sz="2400" b="1" dirty="0"/>
              <a:t>Efficacy         outcomes</a:t>
            </a:r>
          </a:p>
        </p:txBody>
      </p:sp>
      <p:sp>
        <p:nvSpPr>
          <p:cNvPr id="7" name="Left Brace 6">
            <a:extLst>
              <a:ext uri="{FF2B5EF4-FFF2-40B4-BE49-F238E27FC236}">
                <a16:creationId xmlns:a16="http://schemas.microsoft.com/office/drawing/2014/main" id="{CDDE01F0-713E-4526-82E2-2381308107B3}"/>
              </a:ext>
            </a:extLst>
          </p:cNvPr>
          <p:cNvSpPr/>
          <p:nvPr/>
        </p:nvSpPr>
        <p:spPr>
          <a:xfrm>
            <a:off x="1322283" y="4028871"/>
            <a:ext cx="389495" cy="2162380"/>
          </a:xfrm>
          <a:prstGeom prst="leftBrace">
            <a:avLst>
              <a:gd name="adj1" fmla="val 143750"/>
              <a:gd name="adj2" fmla="val 4813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Brace 10">
            <a:extLst>
              <a:ext uri="{FF2B5EF4-FFF2-40B4-BE49-F238E27FC236}">
                <a16:creationId xmlns:a16="http://schemas.microsoft.com/office/drawing/2014/main" id="{591AA362-1295-49CC-84F1-B6770DFF8599}"/>
              </a:ext>
            </a:extLst>
          </p:cNvPr>
          <p:cNvSpPr/>
          <p:nvPr/>
        </p:nvSpPr>
        <p:spPr>
          <a:xfrm>
            <a:off x="1324840" y="1824264"/>
            <a:ext cx="402360" cy="2123621"/>
          </a:xfrm>
          <a:prstGeom prst="leftBrace">
            <a:avLst>
              <a:gd name="adj1" fmla="val 14375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629201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A6A5-18A1-420F-A107-DEEE701E101A}"/>
              </a:ext>
            </a:extLst>
          </p:cNvPr>
          <p:cNvPicPr>
            <a:picLocks noChangeAspect="1"/>
          </p:cNvPicPr>
          <p:nvPr/>
        </p:nvPicPr>
        <p:blipFill>
          <a:blip r:embed="rId2"/>
          <a:stretch>
            <a:fillRect/>
          </a:stretch>
        </p:blipFill>
        <p:spPr>
          <a:xfrm>
            <a:off x="2809944" y="734878"/>
            <a:ext cx="8148109" cy="5925898"/>
          </a:xfrm>
          <a:prstGeom prst="rect">
            <a:avLst/>
          </a:prstGeom>
        </p:spPr>
      </p:pic>
      <p:pic>
        <p:nvPicPr>
          <p:cNvPr id="6" name="Picture 5">
            <a:extLst>
              <a:ext uri="{FF2B5EF4-FFF2-40B4-BE49-F238E27FC236}">
                <a16:creationId xmlns:a16="http://schemas.microsoft.com/office/drawing/2014/main" id="{2285BF56-ADCA-44A6-AB5A-A5B8C368FC17}"/>
              </a:ext>
            </a:extLst>
          </p:cNvPr>
          <p:cNvPicPr>
            <a:picLocks noChangeAspect="1"/>
          </p:cNvPicPr>
          <p:nvPr/>
        </p:nvPicPr>
        <p:blipFill>
          <a:blip r:embed="rId3"/>
          <a:stretch>
            <a:fillRect/>
          </a:stretch>
        </p:blipFill>
        <p:spPr>
          <a:xfrm>
            <a:off x="538636" y="1907379"/>
            <a:ext cx="2132864" cy="2938947"/>
          </a:xfrm>
          <a:prstGeom prst="rect">
            <a:avLst/>
          </a:prstGeom>
          <a:ln>
            <a:solidFill>
              <a:schemeClr val="tx1"/>
            </a:solidFill>
          </a:ln>
        </p:spPr>
      </p:pic>
      <p:sp>
        <p:nvSpPr>
          <p:cNvPr id="7" name="Title 1">
            <a:extLst>
              <a:ext uri="{FF2B5EF4-FFF2-40B4-BE49-F238E27FC236}">
                <a16:creationId xmlns:a16="http://schemas.microsoft.com/office/drawing/2014/main" id="{B08E3614-97D7-44AC-BF01-A03AF166C29F}"/>
              </a:ext>
            </a:extLst>
          </p:cNvPr>
          <p:cNvSpPr txBox="1">
            <a:spLocks/>
          </p:cNvSpPr>
          <p:nvPr/>
        </p:nvSpPr>
        <p:spPr>
          <a:xfrm>
            <a:off x="0" y="-156247"/>
            <a:ext cx="12115800" cy="1082839"/>
          </a:xfrm>
          <a:prstGeom prst="rect">
            <a:avLst/>
          </a:prstGeom>
        </p:spPr>
        <p:txBody>
          <a:bodyPr vert="horz" lIns="91326" tIns="45678" rIns="91326" bIns="45678" rtlCol="0" anchor="ctr">
            <a:noAutofit/>
          </a:bodyPr>
          <a:lstStyle>
            <a:lvl1pPr algn="ctr" defTabSz="914239" rtl="0" eaLnBrk="1" latinLnBrk="0" hangingPunct="1">
              <a:spcBef>
                <a:spcPct val="0"/>
              </a:spcBef>
              <a:buNone/>
              <a:defRPr sz="4400" kern="1200">
                <a:solidFill>
                  <a:schemeClr val="tx1"/>
                </a:solidFill>
                <a:latin typeface="+mj-lt"/>
                <a:ea typeface="+mj-ea"/>
                <a:cs typeface="+mj-cs"/>
              </a:defRPr>
            </a:lvl1pPr>
          </a:lstStyle>
          <a:p>
            <a:r>
              <a:rPr lang="en-GB" sz="3600" b="1" dirty="0">
                <a:solidFill>
                  <a:srgbClr val="0070C0"/>
                </a:solidFill>
                <a:latin typeface="+mn-lt"/>
                <a:sym typeface="Arial"/>
              </a:rPr>
              <a:t>2019 WHO recommendations: First-line ART regimens </a:t>
            </a:r>
            <a:endParaRPr lang="en-US" sz="3600" b="1" dirty="0">
              <a:solidFill>
                <a:srgbClr val="0070C0"/>
              </a:solidFill>
              <a:latin typeface="+mn-lt"/>
              <a:sym typeface="Arial"/>
            </a:endParaRPr>
          </a:p>
        </p:txBody>
      </p:sp>
      <p:pic>
        <p:nvPicPr>
          <p:cNvPr id="5" name="Picture 4">
            <a:extLst>
              <a:ext uri="{FF2B5EF4-FFF2-40B4-BE49-F238E27FC236}">
                <a16:creationId xmlns:a16="http://schemas.microsoft.com/office/drawing/2014/main" id="{F5950FBE-6352-4900-8EE1-053DAEB719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3858" y="6253316"/>
            <a:ext cx="1252839" cy="383458"/>
          </a:xfrm>
          <a:prstGeom prst="rect">
            <a:avLst/>
          </a:prstGeom>
        </p:spPr>
      </p:pic>
      <p:sp>
        <p:nvSpPr>
          <p:cNvPr id="3" name="Rectangle 2">
            <a:extLst>
              <a:ext uri="{FF2B5EF4-FFF2-40B4-BE49-F238E27FC236}">
                <a16:creationId xmlns:a16="http://schemas.microsoft.com/office/drawing/2014/main" id="{23840D39-284E-4C08-9693-F31513E4A928}"/>
              </a:ext>
            </a:extLst>
          </p:cNvPr>
          <p:cNvSpPr/>
          <p:nvPr/>
        </p:nvSpPr>
        <p:spPr>
          <a:xfrm>
            <a:off x="6681018" y="1667120"/>
            <a:ext cx="1684817" cy="4572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6E2AAC-67CE-43BF-963F-9E50166160F3}"/>
              </a:ext>
            </a:extLst>
          </p:cNvPr>
          <p:cNvSpPr/>
          <p:nvPr/>
        </p:nvSpPr>
        <p:spPr>
          <a:xfrm>
            <a:off x="4763729" y="1622323"/>
            <a:ext cx="1793595" cy="45719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C4C517-9074-41E0-97BD-3B2A3BE9905C}"/>
              </a:ext>
            </a:extLst>
          </p:cNvPr>
          <p:cNvSpPr/>
          <p:nvPr/>
        </p:nvSpPr>
        <p:spPr>
          <a:xfrm>
            <a:off x="8439576" y="2551470"/>
            <a:ext cx="1854797" cy="41917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577436-A8AF-4312-99B5-50CE365F2DE4}"/>
              </a:ext>
            </a:extLst>
          </p:cNvPr>
          <p:cNvSpPr/>
          <p:nvPr/>
        </p:nvSpPr>
        <p:spPr>
          <a:xfrm>
            <a:off x="8439575" y="1652925"/>
            <a:ext cx="2224283" cy="73631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67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63D2CAA-0258-414C-A737-3BDA8CF057C4}"/>
              </a:ext>
            </a:extLst>
          </p:cNvPr>
          <p:cNvSpPr txBox="1">
            <a:spLocks/>
          </p:cNvSpPr>
          <p:nvPr/>
        </p:nvSpPr>
        <p:spPr>
          <a:xfrm>
            <a:off x="0" y="76228"/>
            <a:ext cx="12115800" cy="1082839"/>
          </a:xfrm>
          <a:prstGeom prst="rect">
            <a:avLst/>
          </a:prstGeom>
        </p:spPr>
        <p:txBody>
          <a:bodyPr vert="horz" lIns="91326" tIns="45678" rIns="91326" bIns="45678" rtlCol="0" anchor="ctr">
            <a:noAutofit/>
          </a:bodyPr>
          <a:lstStyle>
            <a:lvl1pPr algn="ctr" defTabSz="914239" rtl="0" eaLnBrk="1" latinLnBrk="0" hangingPunct="1">
              <a:spcBef>
                <a:spcPct val="0"/>
              </a:spcBef>
              <a:buNone/>
              <a:defRPr sz="4400" kern="1200">
                <a:solidFill>
                  <a:schemeClr val="tx1"/>
                </a:solidFill>
                <a:latin typeface="+mj-lt"/>
                <a:ea typeface="+mj-ea"/>
                <a:cs typeface="+mj-cs"/>
              </a:defRPr>
            </a:lvl1pPr>
          </a:lstStyle>
          <a:p>
            <a:r>
              <a:rPr lang="en-GB" sz="3600" b="1" dirty="0">
                <a:solidFill>
                  <a:srgbClr val="0070C0"/>
                </a:solidFill>
                <a:latin typeface="+mn-lt"/>
                <a:sym typeface="Arial"/>
              </a:rPr>
              <a:t>2019 WHO recommendations: Second-line ART regimens </a:t>
            </a:r>
            <a:endParaRPr lang="en-US" sz="3600" b="1" dirty="0">
              <a:solidFill>
                <a:srgbClr val="0070C0"/>
              </a:solidFill>
              <a:latin typeface="+mn-lt"/>
              <a:sym typeface="Arial"/>
            </a:endParaRPr>
          </a:p>
        </p:txBody>
      </p:sp>
      <p:pic>
        <p:nvPicPr>
          <p:cNvPr id="9" name="Picture 8">
            <a:extLst>
              <a:ext uri="{FF2B5EF4-FFF2-40B4-BE49-F238E27FC236}">
                <a16:creationId xmlns:a16="http://schemas.microsoft.com/office/drawing/2014/main" id="{A8882135-FE0C-4E1A-863C-7BBE79582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23961" y="6503976"/>
            <a:ext cx="907619" cy="277796"/>
          </a:xfrm>
          <a:prstGeom prst="rect">
            <a:avLst/>
          </a:prstGeom>
        </p:spPr>
      </p:pic>
      <p:pic>
        <p:nvPicPr>
          <p:cNvPr id="3" name="Picture 2">
            <a:extLst>
              <a:ext uri="{FF2B5EF4-FFF2-40B4-BE49-F238E27FC236}">
                <a16:creationId xmlns:a16="http://schemas.microsoft.com/office/drawing/2014/main" id="{FEEF940D-281A-4700-A0AD-C4E1FA5570D7}"/>
              </a:ext>
            </a:extLst>
          </p:cNvPr>
          <p:cNvPicPr>
            <a:picLocks noChangeAspect="1"/>
          </p:cNvPicPr>
          <p:nvPr/>
        </p:nvPicPr>
        <p:blipFill>
          <a:blip r:embed="rId3"/>
          <a:stretch>
            <a:fillRect/>
          </a:stretch>
        </p:blipFill>
        <p:spPr>
          <a:xfrm>
            <a:off x="321660" y="2046864"/>
            <a:ext cx="2132864" cy="2938947"/>
          </a:xfrm>
          <a:prstGeom prst="rect">
            <a:avLst/>
          </a:prstGeom>
          <a:ln>
            <a:solidFill>
              <a:schemeClr val="tx1"/>
            </a:solidFill>
          </a:ln>
        </p:spPr>
      </p:pic>
      <p:pic>
        <p:nvPicPr>
          <p:cNvPr id="4" name="Picture 3">
            <a:extLst>
              <a:ext uri="{FF2B5EF4-FFF2-40B4-BE49-F238E27FC236}">
                <a16:creationId xmlns:a16="http://schemas.microsoft.com/office/drawing/2014/main" id="{BF0984E0-6FF6-4C56-8F6C-165EDB8535C6}"/>
              </a:ext>
            </a:extLst>
          </p:cNvPr>
          <p:cNvPicPr>
            <a:picLocks noChangeAspect="1"/>
          </p:cNvPicPr>
          <p:nvPr/>
        </p:nvPicPr>
        <p:blipFill>
          <a:blip r:embed="rId4"/>
          <a:stretch>
            <a:fillRect/>
          </a:stretch>
        </p:blipFill>
        <p:spPr>
          <a:xfrm>
            <a:off x="2734932" y="1973179"/>
            <a:ext cx="9296648" cy="3178341"/>
          </a:xfrm>
          <a:prstGeom prst="rect">
            <a:avLst/>
          </a:prstGeom>
        </p:spPr>
      </p:pic>
    </p:spTree>
    <p:extLst>
      <p:ext uri="{BB962C8B-B14F-4D97-AF65-F5344CB8AC3E}">
        <p14:creationId xmlns:p14="http://schemas.microsoft.com/office/powerpoint/2010/main" val="68855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0836"/>
            <a:ext cx="11980359" cy="817418"/>
          </a:xfrm>
        </p:spPr>
        <p:txBody>
          <a:bodyPr>
            <a:noAutofit/>
          </a:bodyPr>
          <a:lstStyle/>
          <a:p>
            <a:pPr algn="ctr"/>
            <a:r>
              <a:rPr lang="en-GB" sz="3600" b="1" dirty="0">
                <a:solidFill>
                  <a:srgbClr val="0070C0"/>
                </a:solidFill>
                <a:latin typeface="+mn-lt"/>
              </a:rPr>
              <a:t>Safety and Efficacy of DTG and PIs (</a:t>
            </a:r>
            <a:r>
              <a:rPr lang="en-GB" sz="3600" b="1" dirty="0" err="1">
                <a:solidFill>
                  <a:srgbClr val="0070C0"/>
                </a:solidFill>
                <a:latin typeface="+mn-lt"/>
              </a:rPr>
              <a:t>LPVr</a:t>
            </a:r>
            <a:r>
              <a:rPr lang="en-GB" sz="3600" b="1" dirty="0">
                <a:solidFill>
                  <a:srgbClr val="0070C0"/>
                </a:solidFill>
                <a:latin typeface="+mn-lt"/>
              </a:rPr>
              <a:t>) in 2</a:t>
            </a:r>
            <a:r>
              <a:rPr lang="en-GB" sz="3600" b="1" baseline="30000" dirty="0">
                <a:solidFill>
                  <a:srgbClr val="0070C0"/>
                </a:solidFill>
                <a:latin typeface="+mn-lt"/>
              </a:rPr>
              <a:t>nd</a:t>
            </a:r>
            <a:r>
              <a:rPr lang="en-GB" sz="3600" b="1" dirty="0">
                <a:solidFill>
                  <a:srgbClr val="0070C0"/>
                </a:solidFill>
                <a:latin typeface="+mn-lt"/>
              </a:rPr>
              <a:t> line ART</a:t>
            </a:r>
            <a:r>
              <a:rPr lang="en-GB" sz="3200" b="1" dirty="0">
                <a:solidFill>
                  <a:srgbClr val="0070C0"/>
                </a:solidFill>
                <a:latin typeface="+mn-lt"/>
              </a:rPr>
              <a:t/>
            </a:r>
            <a:br>
              <a:rPr lang="en-GB" sz="3200" b="1" dirty="0">
                <a:solidFill>
                  <a:srgbClr val="0070C0"/>
                </a:solidFill>
                <a:latin typeface="+mn-lt"/>
              </a:rPr>
            </a:br>
            <a:r>
              <a:rPr lang="en-GB" sz="2400" b="1" dirty="0">
                <a:solidFill>
                  <a:srgbClr val="0070C0"/>
                </a:solidFill>
                <a:latin typeface="+mn-lt"/>
              </a:rPr>
              <a:t>(summary 2019 WHO Sys Review &amp; NMA)</a:t>
            </a:r>
          </a:p>
        </p:txBody>
      </p:sp>
      <p:graphicFrame>
        <p:nvGraphicFramePr>
          <p:cNvPr id="4" name="Table 3"/>
          <p:cNvGraphicFramePr>
            <a:graphicFrameLocks noGrp="1"/>
          </p:cNvGraphicFramePr>
          <p:nvPr>
            <p:extLst/>
          </p:nvPr>
        </p:nvGraphicFramePr>
        <p:xfrm>
          <a:off x="1783847" y="969819"/>
          <a:ext cx="10248972" cy="5257893"/>
        </p:xfrm>
        <a:graphic>
          <a:graphicData uri="http://schemas.openxmlformats.org/drawingml/2006/table">
            <a:tbl>
              <a:tblPr firstRow="1" lastRow="1" bandRow="1">
                <a:tableStyleId>{5C22544A-7EE6-4342-B048-85BDC9FD1C3A}</a:tableStyleId>
              </a:tblPr>
              <a:tblGrid>
                <a:gridCol w="5189720">
                  <a:extLst>
                    <a:ext uri="{9D8B030D-6E8A-4147-A177-3AD203B41FA5}">
                      <a16:colId xmlns:a16="http://schemas.microsoft.com/office/drawing/2014/main" val="20000"/>
                    </a:ext>
                  </a:extLst>
                </a:gridCol>
                <a:gridCol w="2613493">
                  <a:extLst>
                    <a:ext uri="{9D8B030D-6E8A-4147-A177-3AD203B41FA5}">
                      <a16:colId xmlns:a16="http://schemas.microsoft.com/office/drawing/2014/main" val="20001"/>
                    </a:ext>
                  </a:extLst>
                </a:gridCol>
                <a:gridCol w="2445759">
                  <a:extLst>
                    <a:ext uri="{9D8B030D-6E8A-4147-A177-3AD203B41FA5}">
                      <a16:colId xmlns:a16="http://schemas.microsoft.com/office/drawing/2014/main" val="20002"/>
                    </a:ext>
                  </a:extLst>
                </a:gridCol>
              </a:tblGrid>
              <a:tr h="843747">
                <a:tc>
                  <a:txBody>
                    <a:bodyPr/>
                    <a:lstStyle/>
                    <a:p>
                      <a:pPr algn="ctr"/>
                      <a:r>
                        <a:rPr lang="en-GB" sz="3200" dirty="0"/>
                        <a:t>major outcomes</a:t>
                      </a:r>
                    </a:p>
                  </a:txBody>
                  <a:tcPr marL="121920" marR="121920" anchor="ctr"/>
                </a:tc>
                <a:tc>
                  <a:txBody>
                    <a:bodyPr/>
                    <a:lstStyle/>
                    <a:p>
                      <a:pPr algn="ctr"/>
                      <a:r>
                        <a:rPr lang="en-GB" sz="2400" dirty="0"/>
                        <a:t>DTG vs </a:t>
                      </a:r>
                      <a:r>
                        <a:rPr lang="en-GB" sz="2400" dirty="0" err="1"/>
                        <a:t>LPVr</a:t>
                      </a:r>
                      <a:endParaRPr lang="en-GB" sz="2400" baseline="-25000" dirty="0"/>
                    </a:p>
                  </a:txBody>
                  <a:tcPr marL="121920" marR="1219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600" baseline="-25000" dirty="0"/>
                        <a:t>quality of evidence</a:t>
                      </a:r>
                    </a:p>
                  </a:txBody>
                  <a:tcPr marL="121920" marR="121920" anchor="ctr"/>
                </a:tc>
                <a:extLst>
                  <a:ext uri="{0D108BD9-81ED-4DB2-BD59-A6C34878D82A}">
                    <a16:rowId xmlns:a16="http://schemas.microsoft.com/office/drawing/2014/main" val="10000"/>
                  </a:ext>
                </a:extLst>
              </a:tr>
              <a:tr h="355040">
                <a:tc>
                  <a:txBody>
                    <a:bodyPr/>
                    <a:lstStyle/>
                    <a:p>
                      <a:pPr marL="0" marR="0" lvl="0" indent="0" algn="l" defTabSz="914239"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Viral suppression (4-96 weeks)   </a:t>
                      </a:r>
                    </a:p>
                  </a:txBody>
                  <a:tcPr marL="121920" marR="121920" anchor="ctr">
                    <a:solidFill>
                      <a:schemeClr val="tx2">
                        <a:lumMod val="20000"/>
                        <a:lumOff val="80000"/>
                      </a:schemeClr>
                    </a:solidFill>
                  </a:tcPr>
                </a:tc>
                <a:tc>
                  <a:txBody>
                    <a:bodyPr/>
                    <a:lstStyle/>
                    <a:p>
                      <a:pPr algn="ctr"/>
                      <a:r>
                        <a:rPr lang="en-GB" sz="2000" b="1" dirty="0">
                          <a:solidFill>
                            <a:srgbClr val="FFFF00"/>
                          </a:solidFill>
                        </a:rPr>
                        <a:t>DTG better</a:t>
                      </a:r>
                    </a:p>
                  </a:txBody>
                  <a:tcPr marL="121920" marR="121920" anchor="ctr">
                    <a:solidFill>
                      <a:srgbClr val="002060"/>
                    </a:solidFill>
                  </a:tcPr>
                </a:tc>
                <a:tc>
                  <a:txBody>
                    <a:bodyPr/>
                    <a:lstStyle/>
                    <a:p>
                      <a:pPr algn="ctr"/>
                      <a:r>
                        <a:rPr lang="en-GB" sz="2000" b="1" dirty="0">
                          <a:solidFill>
                            <a:schemeClr val="bg1"/>
                          </a:solidFill>
                        </a:rPr>
                        <a:t>high</a:t>
                      </a:r>
                    </a:p>
                  </a:txBody>
                  <a:tcPr marL="121920" marR="121920" anchor="ctr">
                    <a:solidFill>
                      <a:schemeClr val="accent6">
                        <a:lumMod val="75000"/>
                      </a:schemeClr>
                    </a:solidFill>
                  </a:tcPr>
                </a:tc>
                <a:extLst>
                  <a:ext uri="{0D108BD9-81ED-4DB2-BD59-A6C34878D82A}">
                    <a16:rowId xmlns:a16="http://schemas.microsoft.com/office/drawing/2014/main" val="10001"/>
                  </a:ext>
                </a:extLst>
              </a:tr>
              <a:tr h="6562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Viral suppression  baseline VL &gt; 100,000 (48 weeks)</a:t>
                      </a:r>
                    </a:p>
                  </a:txBody>
                  <a:tcPr marL="121920" marR="121920" anchor="ctr">
                    <a:solidFill>
                      <a:schemeClr val="tx2">
                        <a:lumMod val="20000"/>
                        <a:lumOff val="80000"/>
                      </a:schemeClr>
                    </a:solidFill>
                  </a:tcPr>
                </a:tc>
                <a:tc>
                  <a:txBody>
                    <a:bodyPr/>
                    <a:lstStyle/>
                    <a:p>
                      <a:pPr algn="ctr"/>
                      <a:r>
                        <a:rPr lang="en-GB" sz="2000" b="1" dirty="0">
                          <a:solidFill>
                            <a:schemeClr val="bg1"/>
                          </a:solidFill>
                        </a:rPr>
                        <a:t>comparable</a:t>
                      </a:r>
                    </a:p>
                  </a:txBody>
                  <a:tcPr marL="121920" marR="121920" anchor="ctr">
                    <a:solidFill>
                      <a:srgbClr val="002060"/>
                    </a:solidFill>
                  </a:tcPr>
                </a:tc>
                <a:tc>
                  <a:txBody>
                    <a:bodyPr/>
                    <a:lstStyle/>
                    <a:p>
                      <a:pPr algn="ctr"/>
                      <a:r>
                        <a:rPr lang="en-GB" sz="2000" b="1" dirty="0">
                          <a:solidFill>
                            <a:schemeClr val="tx1"/>
                          </a:solidFill>
                        </a:rPr>
                        <a:t>moderate</a:t>
                      </a:r>
                    </a:p>
                  </a:txBody>
                  <a:tcPr marL="121920" marR="121920" anchor="ctr">
                    <a:solidFill>
                      <a:srgbClr val="CCFF66"/>
                    </a:solidFill>
                  </a:tcPr>
                </a:tc>
                <a:extLst>
                  <a:ext uri="{0D108BD9-81ED-4DB2-BD59-A6C34878D82A}">
                    <a16:rowId xmlns:a16="http://schemas.microsoft.com/office/drawing/2014/main" val="10002"/>
                  </a:ext>
                </a:extLst>
              </a:tr>
              <a:tr h="513783">
                <a:tc>
                  <a:txBody>
                    <a:bodyPr/>
                    <a:lstStyle/>
                    <a:p>
                      <a:r>
                        <a:rPr lang="en-GB" sz="1800" b="1" dirty="0">
                          <a:solidFill>
                            <a:schemeClr val="tx1"/>
                          </a:solidFill>
                        </a:rPr>
                        <a:t>CD4 recovery (24-48 weeks)</a:t>
                      </a:r>
                    </a:p>
                  </a:txBody>
                  <a:tcPr marL="121920" marR="121920" anchor="ctr">
                    <a:solidFill>
                      <a:schemeClr val="tx2">
                        <a:lumMod val="20000"/>
                        <a:lumOff val="80000"/>
                      </a:schemeClr>
                    </a:solidFill>
                  </a:tcPr>
                </a:tc>
                <a:tc>
                  <a:txBody>
                    <a:bodyPr/>
                    <a:lstStyle/>
                    <a:p>
                      <a:pPr algn="ctr"/>
                      <a:r>
                        <a:rPr lang="en-GB" sz="2000" b="1" dirty="0">
                          <a:solidFill>
                            <a:schemeClr val="bg1"/>
                          </a:solidFill>
                        </a:rPr>
                        <a:t>comparable</a:t>
                      </a:r>
                    </a:p>
                  </a:txBody>
                  <a:tcPr marL="121920" marR="121920" anchor="ctr">
                    <a:solidFill>
                      <a:srgbClr val="002060"/>
                    </a:solidFill>
                  </a:tcPr>
                </a:tc>
                <a:tc>
                  <a:txBody>
                    <a:bodyPr/>
                    <a:lstStyle/>
                    <a:p>
                      <a:pPr algn="ctr"/>
                      <a:r>
                        <a:rPr lang="en-GB" sz="2000" b="1" dirty="0">
                          <a:solidFill>
                            <a:schemeClr val="tx1"/>
                          </a:solidFill>
                        </a:rPr>
                        <a:t>moderate</a:t>
                      </a:r>
                    </a:p>
                  </a:txBody>
                  <a:tcPr marL="121920" marR="121920" anchor="ctr">
                    <a:solidFill>
                      <a:srgbClr val="CCFF66"/>
                    </a:solidFill>
                  </a:tcPr>
                </a:tc>
                <a:extLst>
                  <a:ext uri="{0D108BD9-81ED-4DB2-BD59-A6C34878D82A}">
                    <a16:rowId xmlns:a16="http://schemas.microsoft.com/office/drawing/2014/main" val="10003"/>
                  </a:ext>
                </a:extLst>
              </a:tr>
              <a:tr h="513783">
                <a:tc>
                  <a:txBody>
                    <a:bodyPr/>
                    <a:lstStyle/>
                    <a:p>
                      <a:r>
                        <a:rPr lang="en-GB" sz="1800" b="1" dirty="0">
                          <a:solidFill>
                            <a:schemeClr val="tx1"/>
                          </a:solidFill>
                        </a:rPr>
                        <a:t>Mortality</a:t>
                      </a:r>
                    </a:p>
                  </a:txBody>
                  <a:tcPr marL="121920" marR="121920" anchor="ctr">
                    <a:solidFill>
                      <a:schemeClr val="tx2">
                        <a:lumMod val="20000"/>
                        <a:lumOff val="80000"/>
                      </a:schemeClr>
                    </a:solidFill>
                  </a:tcPr>
                </a:tc>
                <a:tc>
                  <a:txBody>
                    <a:bodyPr/>
                    <a:lstStyle/>
                    <a:p>
                      <a:pPr algn="ctr"/>
                      <a:r>
                        <a:rPr lang="en-GB" sz="2000" b="1" dirty="0">
                          <a:solidFill>
                            <a:schemeClr val="bg1"/>
                          </a:solidFill>
                        </a:rPr>
                        <a:t>comparable</a:t>
                      </a:r>
                    </a:p>
                  </a:txBody>
                  <a:tcPr marL="121920" marR="121920" anchor="ctr">
                    <a:solidFill>
                      <a:srgbClr val="002060"/>
                    </a:solidFill>
                  </a:tcPr>
                </a:tc>
                <a:tc>
                  <a:txBody>
                    <a:bodyPr/>
                    <a:lstStyle/>
                    <a:p>
                      <a:pPr algn="ctr"/>
                      <a:r>
                        <a:rPr lang="en-GB" sz="2000" b="1" dirty="0">
                          <a:solidFill>
                            <a:schemeClr val="tx1"/>
                          </a:solidFill>
                        </a:rPr>
                        <a:t>low</a:t>
                      </a:r>
                    </a:p>
                  </a:txBody>
                  <a:tcPr marL="121920" marR="121920" anchor="ctr">
                    <a:solidFill>
                      <a:srgbClr val="FFFF99"/>
                    </a:solidFill>
                  </a:tcPr>
                </a:tc>
                <a:extLst>
                  <a:ext uri="{0D108BD9-81ED-4DB2-BD59-A6C34878D82A}">
                    <a16:rowId xmlns:a16="http://schemas.microsoft.com/office/drawing/2014/main" val="58950116"/>
                  </a:ext>
                </a:extLst>
              </a:tr>
              <a:tr h="656248">
                <a:tc>
                  <a:txBody>
                    <a:bodyPr/>
                    <a:lstStyle/>
                    <a:p>
                      <a:r>
                        <a:rPr lang="en-GB" sz="1800" b="1" dirty="0">
                          <a:solidFill>
                            <a:schemeClr val="tx1"/>
                          </a:solidFill>
                        </a:rPr>
                        <a:t>Neuropsychiatric AEs (any grade)</a:t>
                      </a:r>
                    </a:p>
                  </a:txBody>
                  <a:tcPr marL="121920" marR="121920" anchor="ctr">
                    <a:solidFill>
                      <a:schemeClr val="tx2">
                        <a:lumMod val="20000"/>
                        <a:lumOff val="80000"/>
                      </a:schemeClr>
                    </a:solidFill>
                  </a:tcPr>
                </a:tc>
                <a:tc>
                  <a:txBody>
                    <a:bodyPr/>
                    <a:lstStyle/>
                    <a:p>
                      <a:pPr algn="ctr"/>
                      <a:r>
                        <a:rPr lang="en-GB" sz="2000" b="1" dirty="0">
                          <a:solidFill>
                            <a:schemeClr val="bg1"/>
                          </a:solidFill>
                        </a:rPr>
                        <a:t>comparable</a:t>
                      </a:r>
                    </a:p>
                  </a:txBody>
                  <a:tcPr marL="121920" marR="121920" anchor="ctr">
                    <a:solidFill>
                      <a:srgbClr val="002060"/>
                    </a:solidFill>
                  </a:tcPr>
                </a:tc>
                <a:tc>
                  <a:txBody>
                    <a:bodyPr/>
                    <a:lstStyle/>
                    <a:p>
                      <a:pPr algn="ctr"/>
                      <a:r>
                        <a:rPr lang="en-GB" sz="2000" b="1" dirty="0"/>
                        <a:t>low</a:t>
                      </a:r>
                    </a:p>
                  </a:txBody>
                  <a:tcPr marL="121920" marR="121920" anchor="ctr">
                    <a:solidFill>
                      <a:srgbClr val="FFFF99"/>
                    </a:solidFill>
                  </a:tcPr>
                </a:tc>
                <a:extLst>
                  <a:ext uri="{0D108BD9-81ED-4DB2-BD59-A6C34878D82A}">
                    <a16:rowId xmlns:a16="http://schemas.microsoft.com/office/drawing/2014/main" val="10004"/>
                  </a:ext>
                </a:extLst>
              </a:tr>
              <a:tr h="396205">
                <a:tc>
                  <a:txBody>
                    <a:bodyPr/>
                    <a:lstStyle/>
                    <a:p>
                      <a:r>
                        <a:rPr lang="en-GB" sz="1800" b="1" dirty="0">
                          <a:solidFill>
                            <a:schemeClr val="tx1"/>
                          </a:solidFill>
                        </a:rPr>
                        <a:t>Treatment related SAE</a:t>
                      </a:r>
                    </a:p>
                  </a:txBody>
                  <a:tcPr marL="121920" marR="121920" anchor="ctr">
                    <a:solidFill>
                      <a:schemeClr val="tx2">
                        <a:lumMod val="20000"/>
                        <a:lumOff val="80000"/>
                      </a:schemeClr>
                    </a:solidFill>
                  </a:tcPr>
                </a:tc>
                <a:tc>
                  <a:txBody>
                    <a:bodyPr/>
                    <a:lstStyle/>
                    <a:p>
                      <a:pPr algn="ctr"/>
                      <a:r>
                        <a:rPr lang="en-GB" sz="2000" b="1" dirty="0">
                          <a:solidFill>
                            <a:schemeClr val="bg1"/>
                          </a:solidFill>
                        </a:rPr>
                        <a:t>comparable</a:t>
                      </a:r>
                    </a:p>
                  </a:txBody>
                  <a:tcPr marL="121920" marR="121920" anchor="ctr">
                    <a:solidFill>
                      <a:srgbClr val="002060"/>
                    </a:solidFill>
                  </a:tcPr>
                </a:tc>
                <a:tc>
                  <a:txBody>
                    <a:bodyPr/>
                    <a:lstStyle/>
                    <a:p>
                      <a:pPr algn="ctr"/>
                      <a:r>
                        <a:rPr lang="en-GB" sz="2000" b="1" dirty="0">
                          <a:solidFill>
                            <a:schemeClr val="tx1"/>
                          </a:solidFill>
                        </a:rPr>
                        <a:t>low</a:t>
                      </a:r>
                    </a:p>
                  </a:txBody>
                  <a:tcPr marL="121920" marR="121920" anchor="ctr">
                    <a:solidFill>
                      <a:srgbClr val="FFFF99"/>
                    </a:solidFill>
                  </a:tcPr>
                </a:tc>
                <a:extLst>
                  <a:ext uri="{0D108BD9-81ED-4DB2-BD59-A6C34878D82A}">
                    <a16:rowId xmlns:a16="http://schemas.microsoft.com/office/drawing/2014/main" val="1148791776"/>
                  </a:ext>
                </a:extLst>
              </a:tr>
              <a:tr h="442682">
                <a:tc>
                  <a:txBody>
                    <a:bodyPr/>
                    <a:lstStyle/>
                    <a:p>
                      <a:r>
                        <a:rPr lang="en-GB" sz="1800" b="1" dirty="0">
                          <a:solidFill>
                            <a:schemeClr val="tx1"/>
                          </a:solidFill>
                        </a:rPr>
                        <a:t>Treatment emergent AE, related AEs</a:t>
                      </a:r>
                    </a:p>
                  </a:txBody>
                  <a:tcPr marL="121920" marR="121920" anchor="ctr">
                    <a:solidFill>
                      <a:schemeClr val="tx2">
                        <a:lumMod val="20000"/>
                        <a:lumOff val="80000"/>
                      </a:schemeClr>
                    </a:solidFill>
                  </a:tcPr>
                </a:tc>
                <a:tc>
                  <a:txBody>
                    <a:bodyPr/>
                    <a:lstStyle/>
                    <a:p>
                      <a:pPr algn="ctr"/>
                      <a:r>
                        <a:rPr lang="en-GB" sz="2000" b="1" dirty="0">
                          <a:solidFill>
                            <a:srgbClr val="FFFF00"/>
                          </a:solidFill>
                        </a:rPr>
                        <a:t>DTG probably better</a:t>
                      </a:r>
                    </a:p>
                  </a:txBody>
                  <a:tcPr marL="121920" marR="121920" anchor="ctr">
                    <a:solidFill>
                      <a:srgbClr val="002060"/>
                    </a:solidFill>
                  </a:tcPr>
                </a:tc>
                <a:tc>
                  <a:txBody>
                    <a:bodyPr/>
                    <a:lstStyle/>
                    <a:p>
                      <a:pPr algn="ctr"/>
                      <a:r>
                        <a:rPr lang="en-GB" sz="2000" b="1" dirty="0">
                          <a:solidFill>
                            <a:schemeClr val="bg1"/>
                          </a:solidFill>
                        </a:rPr>
                        <a:t>high</a:t>
                      </a:r>
                    </a:p>
                  </a:txBody>
                  <a:tcPr marL="121920" marR="121920" anchor="ctr">
                    <a:solidFill>
                      <a:schemeClr val="accent6">
                        <a:lumMod val="75000"/>
                      </a:schemeClr>
                    </a:solidFill>
                  </a:tcPr>
                </a:tc>
                <a:extLst>
                  <a:ext uri="{0D108BD9-81ED-4DB2-BD59-A6C34878D82A}">
                    <a16:rowId xmlns:a16="http://schemas.microsoft.com/office/drawing/2014/main" val="4261803473"/>
                  </a:ext>
                </a:extLst>
              </a:tr>
              <a:tr h="13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Treatment</a:t>
                      </a:r>
                      <a:r>
                        <a:rPr lang="en-GB" sz="1800" b="1" baseline="0" dirty="0">
                          <a:solidFill>
                            <a:schemeClr val="tx1"/>
                          </a:solidFill>
                        </a:rPr>
                        <a:t> discontinuation (any or due AEs)</a:t>
                      </a:r>
                      <a:endParaRPr lang="en-GB" sz="1800" b="1" dirty="0">
                        <a:solidFill>
                          <a:schemeClr val="tx1"/>
                        </a:solidFill>
                      </a:endParaRPr>
                    </a:p>
                  </a:txBody>
                  <a:tcPr marL="121920" marR="121920" anchor="ctr">
                    <a:solidFill>
                      <a:schemeClr val="tx2">
                        <a:lumMod val="20000"/>
                        <a:lumOff val="80000"/>
                      </a:schemeClr>
                    </a:solidFill>
                  </a:tcPr>
                </a:tc>
                <a:tc>
                  <a:txBody>
                    <a:bodyPr/>
                    <a:lstStyle/>
                    <a:p>
                      <a:pPr algn="ctr"/>
                      <a:r>
                        <a:rPr lang="en-GB" sz="2000" b="1" dirty="0">
                          <a:solidFill>
                            <a:srgbClr val="FFFF00"/>
                          </a:solidFill>
                        </a:rPr>
                        <a:t>DTG probably better</a:t>
                      </a:r>
                    </a:p>
                  </a:txBody>
                  <a:tcPr marL="121920" marR="121920" anchor="ctr">
                    <a:solidFill>
                      <a:srgbClr val="002060"/>
                    </a:solidFill>
                  </a:tcPr>
                </a:tc>
                <a:tc>
                  <a:txBody>
                    <a:bodyPr/>
                    <a:lstStyle/>
                    <a:p>
                      <a:pPr algn="ctr"/>
                      <a:r>
                        <a:rPr lang="en-GB" sz="2000" b="1" dirty="0">
                          <a:solidFill>
                            <a:schemeClr val="bg1"/>
                          </a:solidFill>
                        </a:rPr>
                        <a:t>high</a:t>
                      </a:r>
                    </a:p>
                  </a:txBody>
                  <a:tcPr marL="121920" marR="121920" anchor="ctr">
                    <a:solidFill>
                      <a:schemeClr val="accent6">
                        <a:lumMod val="75000"/>
                      </a:schemeClr>
                    </a:solidFill>
                  </a:tcPr>
                </a:tc>
                <a:extLst>
                  <a:ext uri="{0D108BD9-81ED-4DB2-BD59-A6C34878D82A}">
                    <a16:rowId xmlns:a16="http://schemas.microsoft.com/office/drawing/2014/main" val="2902115495"/>
                  </a:ext>
                </a:extLst>
              </a:tr>
              <a:tr h="442682">
                <a:tc>
                  <a:txBody>
                    <a:bodyPr/>
                    <a:lstStyle/>
                    <a:p>
                      <a:r>
                        <a:rPr lang="en-GB" sz="1800" b="1" dirty="0">
                          <a:solidFill>
                            <a:schemeClr val="tx1"/>
                          </a:solidFill>
                        </a:rPr>
                        <a:t>HIVDR ( overall)</a:t>
                      </a:r>
                    </a:p>
                  </a:txBody>
                  <a:tcPr marL="121920" marR="121920" anchor="ctr">
                    <a:solidFill>
                      <a:schemeClr val="tx2">
                        <a:lumMod val="20000"/>
                        <a:lumOff val="80000"/>
                      </a:schemeClr>
                    </a:solidFill>
                  </a:tcPr>
                </a:tc>
                <a:tc>
                  <a:txBody>
                    <a:bodyPr/>
                    <a:lstStyle/>
                    <a:p>
                      <a:pPr algn="ctr"/>
                      <a:r>
                        <a:rPr lang="en-GB" sz="2000" b="1" dirty="0">
                          <a:solidFill>
                            <a:schemeClr val="bg1"/>
                          </a:solidFill>
                        </a:rPr>
                        <a:t>comparable</a:t>
                      </a:r>
                    </a:p>
                  </a:txBody>
                  <a:tcPr marL="121920" marR="121920" anchor="ctr">
                    <a:solidFill>
                      <a:srgbClr val="002060"/>
                    </a:solidFill>
                  </a:tcPr>
                </a:tc>
                <a:tc>
                  <a:txBody>
                    <a:bodyPr/>
                    <a:lstStyle/>
                    <a:p>
                      <a:pPr algn="ctr"/>
                      <a:r>
                        <a:rPr lang="en-GB" sz="2000" b="1" dirty="0">
                          <a:solidFill>
                            <a:schemeClr val="tx1"/>
                          </a:solidFill>
                        </a:rPr>
                        <a:t>very low</a:t>
                      </a:r>
                    </a:p>
                  </a:txBody>
                  <a:tcPr marL="121920" marR="121920" anchor="ctr">
                    <a:solidFill>
                      <a:srgbClr val="FFCCFF"/>
                    </a:solidFill>
                  </a:tcPr>
                </a:tc>
                <a:extLst>
                  <a:ext uri="{0D108BD9-81ED-4DB2-BD59-A6C34878D82A}">
                    <a16:rowId xmlns:a16="http://schemas.microsoft.com/office/drawing/2014/main" val="1488815928"/>
                  </a:ext>
                </a:extLst>
              </a:tr>
            </a:tbl>
          </a:graphicData>
        </a:graphic>
      </p:graphicFrame>
      <p:sp>
        <p:nvSpPr>
          <p:cNvPr id="5" name="TextBox 4"/>
          <p:cNvSpPr txBox="1"/>
          <p:nvPr/>
        </p:nvSpPr>
        <p:spPr>
          <a:xfrm>
            <a:off x="0" y="6596893"/>
            <a:ext cx="4933571" cy="261107"/>
          </a:xfrm>
          <a:prstGeom prst="rect">
            <a:avLst/>
          </a:prstGeom>
          <a:noFill/>
        </p:spPr>
        <p:txBody>
          <a:bodyPr wrap="square" lIns="90942" tIns="45471" rIns="90942" bIns="45471" rtlCol="0">
            <a:spAutoFit/>
          </a:bodyPr>
          <a:lstStyle/>
          <a:p>
            <a:pPr defTabSz="913570"/>
            <a:r>
              <a:rPr lang="en-GB" sz="1100" i="1" dirty="0">
                <a:solidFill>
                  <a:prstClr val="black"/>
                </a:solidFill>
                <a:latin typeface="Arial" charset="0"/>
              </a:rPr>
              <a:t>Reference: Steve Kanters, For WHO ARV GDG, 5-7 June 2019</a:t>
            </a:r>
          </a:p>
        </p:txBody>
      </p:sp>
      <p:pic>
        <p:nvPicPr>
          <p:cNvPr id="6" name="Picture 5">
            <a:extLst>
              <a:ext uri="{FF2B5EF4-FFF2-40B4-BE49-F238E27FC236}">
                <a16:creationId xmlns:a16="http://schemas.microsoft.com/office/drawing/2014/main" id="{1235B5C3-104A-415A-B56C-52BD2BD76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5201" y="6580204"/>
            <a:ext cx="907619" cy="277796"/>
          </a:xfrm>
          <a:prstGeom prst="rect">
            <a:avLst/>
          </a:prstGeom>
        </p:spPr>
      </p:pic>
      <p:sp>
        <p:nvSpPr>
          <p:cNvPr id="3" name="TextBox 2">
            <a:extLst>
              <a:ext uri="{FF2B5EF4-FFF2-40B4-BE49-F238E27FC236}">
                <a16:creationId xmlns:a16="http://schemas.microsoft.com/office/drawing/2014/main" id="{8A08E601-41A2-42C0-859E-7AB9D4EA58AE}"/>
              </a:ext>
            </a:extLst>
          </p:cNvPr>
          <p:cNvSpPr txBox="1"/>
          <p:nvPr/>
        </p:nvSpPr>
        <p:spPr>
          <a:xfrm>
            <a:off x="263236" y="3831770"/>
            <a:ext cx="923330" cy="2699657"/>
          </a:xfrm>
          <a:prstGeom prst="rect">
            <a:avLst/>
          </a:prstGeom>
          <a:noFill/>
        </p:spPr>
        <p:txBody>
          <a:bodyPr vert="vert270" wrap="square" rtlCol="0">
            <a:spAutoFit/>
          </a:bodyPr>
          <a:lstStyle/>
          <a:p>
            <a:pPr algn="ctr"/>
            <a:r>
              <a:rPr lang="en-GB" sz="2400" b="1" dirty="0"/>
              <a:t>Tolerability, safety &amp; resistance outcomes </a:t>
            </a:r>
          </a:p>
        </p:txBody>
      </p:sp>
      <p:sp>
        <p:nvSpPr>
          <p:cNvPr id="9" name="TextBox 8">
            <a:extLst>
              <a:ext uri="{FF2B5EF4-FFF2-40B4-BE49-F238E27FC236}">
                <a16:creationId xmlns:a16="http://schemas.microsoft.com/office/drawing/2014/main" id="{067DDDCD-0B7B-4486-87D2-2234C4E6C135}"/>
              </a:ext>
            </a:extLst>
          </p:cNvPr>
          <p:cNvSpPr txBox="1"/>
          <p:nvPr/>
        </p:nvSpPr>
        <p:spPr>
          <a:xfrm>
            <a:off x="235525" y="1826820"/>
            <a:ext cx="923330" cy="2050473"/>
          </a:xfrm>
          <a:prstGeom prst="rect">
            <a:avLst/>
          </a:prstGeom>
          <a:noFill/>
        </p:spPr>
        <p:txBody>
          <a:bodyPr vert="vert270" wrap="square" rtlCol="0">
            <a:spAutoFit/>
          </a:bodyPr>
          <a:lstStyle/>
          <a:p>
            <a:pPr algn="ctr"/>
            <a:r>
              <a:rPr lang="en-GB" sz="2400" b="1" dirty="0"/>
              <a:t>Efficacy         outcomes</a:t>
            </a:r>
          </a:p>
        </p:txBody>
      </p:sp>
      <p:sp>
        <p:nvSpPr>
          <p:cNvPr id="7" name="Left Brace 6">
            <a:extLst>
              <a:ext uri="{FF2B5EF4-FFF2-40B4-BE49-F238E27FC236}">
                <a16:creationId xmlns:a16="http://schemas.microsoft.com/office/drawing/2014/main" id="{CDDE01F0-713E-4526-82E2-2381308107B3}"/>
              </a:ext>
            </a:extLst>
          </p:cNvPr>
          <p:cNvSpPr/>
          <p:nvPr/>
        </p:nvSpPr>
        <p:spPr>
          <a:xfrm>
            <a:off x="1382155" y="3962400"/>
            <a:ext cx="387928" cy="2293257"/>
          </a:xfrm>
          <a:prstGeom prst="leftBrace">
            <a:avLst>
              <a:gd name="adj1" fmla="val 143750"/>
              <a:gd name="adj2" fmla="val 4813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Left Brace 10">
            <a:extLst>
              <a:ext uri="{FF2B5EF4-FFF2-40B4-BE49-F238E27FC236}">
                <a16:creationId xmlns:a16="http://schemas.microsoft.com/office/drawing/2014/main" id="{591AA362-1295-49CC-84F1-B6770DFF8599}"/>
              </a:ext>
            </a:extLst>
          </p:cNvPr>
          <p:cNvSpPr/>
          <p:nvPr/>
        </p:nvSpPr>
        <p:spPr>
          <a:xfrm>
            <a:off x="1423719" y="1981200"/>
            <a:ext cx="332510" cy="1879600"/>
          </a:xfrm>
          <a:prstGeom prst="leftBrace">
            <a:avLst>
              <a:gd name="adj1" fmla="val 143750"/>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01852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85BF56-ADCA-44A6-AB5A-A5B8C368FC17}"/>
              </a:ext>
            </a:extLst>
          </p:cNvPr>
          <p:cNvPicPr>
            <a:picLocks noChangeAspect="1"/>
          </p:cNvPicPr>
          <p:nvPr/>
        </p:nvPicPr>
        <p:blipFill>
          <a:blip r:embed="rId2"/>
          <a:stretch>
            <a:fillRect/>
          </a:stretch>
        </p:blipFill>
        <p:spPr>
          <a:xfrm>
            <a:off x="288368" y="1959526"/>
            <a:ext cx="2132864" cy="2938947"/>
          </a:xfrm>
          <a:prstGeom prst="rect">
            <a:avLst/>
          </a:prstGeom>
          <a:ln>
            <a:solidFill>
              <a:schemeClr val="tx1"/>
            </a:solidFill>
          </a:ln>
        </p:spPr>
      </p:pic>
      <p:sp>
        <p:nvSpPr>
          <p:cNvPr id="7" name="Title 1">
            <a:extLst>
              <a:ext uri="{FF2B5EF4-FFF2-40B4-BE49-F238E27FC236}">
                <a16:creationId xmlns:a16="http://schemas.microsoft.com/office/drawing/2014/main" id="{B08E3614-97D7-44AC-BF01-A03AF166C29F}"/>
              </a:ext>
            </a:extLst>
          </p:cNvPr>
          <p:cNvSpPr txBox="1">
            <a:spLocks/>
          </p:cNvSpPr>
          <p:nvPr/>
        </p:nvSpPr>
        <p:spPr>
          <a:xfrm>
            <a:off x="38100" y="30348"/>
            <a:ext cx="12115800" cy="1082839"/>
          </a:xfrm>
          <a:prstGeom prst="rect">
            <a:avLst/>
          </a:prstGeom>
        </p:spPr>
        <p:txBody>
          <a:bodyPr vert="horz" lIns="91326" tIns="45678" rIns="91326" bIns="45678" rtlCol="0" anchor="ctr">
            <a:noAutofit/>
          </a:bodyPr>
          <a:lstStyle>
            <a:lvl1pPr algn="ctr" defTabSz="914239" rtl="0" eaLnBrk="1" latinLnBrk="0" hangingPunct="1">
              <a:spcBef>
                <a:spcPct val="0"/>
              </a:spcBef>
              <a:buNone/>
              <a:defRPr sz="4400" kern="1200">
                <a:solidFill>
                  <a:schemeClr val="tx1"/>
                </a:solidFill>
                <a:latin typeface="+mj-lt"/>
                <a:ea typeface="+mj-ea"/>
                <a:cs typeface="+mj-cs"/>
              </a:defRPr>
            </a:lvl1pPr>
          </a:lstStyle>
          <a:p>
            <a:r>
              <a:rPr lang="en-GB" sz="3600" b="1" dirty="0">
                <a:solidFill>
                  <a:srgbClr val="0070C0"/>
                </a:solidFill>
                <a:latin typeface="+mn-lt"/>
                <a:sym typeface="Arial"/>
              </a:rPr>
              <a:t>2019 WHO recommendations: Second-line ART regimens </a:t>
            </a:r>
            <a:endParaRPr lang="en-US" sz="3600" b="1" dirty="0">
              <a:solidFill>
                <a:srgbClr val="0070C0"/>
              </a:solidFill>
              <a:latin typeface="+mn-lt"/>
              <a:sym typeface="Arial"/>
            </a:endParaRPr>
          </a:p>
        </p:txBody>
      </p:sp>
      <p:pic>
        <p:nvPicPr>
          <p:cNvPr id="3" name="Picture 2">
            <a:extLst>
              <a:ext uri="{FF2B5EF4-FFF2-40B4-BE49-F238E27FC236}">
                <a16:creationId xmlns:a16="http://schemas.microsoft.com/office/drawing/2014/main" id="{FA31ABFA-FE00-43D1-91BF-04D8CBD7F960}"/>
              </a:ext>
            </a:extLst>
          </p:cNvPr>
          <p:cNvPicPr>
            <a:picLocks noChangeAspect="1"/>
          </p:cNvPicPr>
          <p:nvPr/>
        </p:nvPicPr>
        <p:blipFill>
          <a:blip r:embed="rId3"/>
          <a:stretch>
            <a:fillRect/>
          </a:stretch>
        </p:blipFill>
        <p:spPr>
          <a:xfrm>
            <a:off x="2539219" y="858900"/>
            <a:ext cx="8555063" cy="5792622"/>
          </a:xfrm>
          <a:prstGeom prst="rect">
            <a:avLst/>
          </a:prstGeom>
        </p:spPr>
      </p:pic>
      <p:pic>
        <p:nvPicPr>
          <p:cNvPr id="5" name="Picture 4">
            <a:extLst>
              <a:ext uri="{FF2B5EF4-FFF2-40B4-BE49-F238E27FC236}">
                <a16:creationId xmlns:a16="http://schemas.microsoft.com/office/drawing/2014/main" id="{BF6E852C-DEDD-41B1-A39B-D6850428C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0714" y="6268064"/>
            <a:ext cx="1283110" cy="383458"/>
          </a:xfrm>
          <a:prstGeom prst="rect">
            <a:avLst/>
          </a:prstGeom>
        </p:spPr>
      </p:pic>
      <p:sp>
        <p:nvSpPr>
          <p:cNvPr id="8" name="Rectangle 7">
            <a:extLst>
              <a:ext uri="{FF2B5EF4-FFF2-40B4-BE49-F238E27FC236}">
                <a16:creationId xmlns:a16="http://schemas.microsoft.com/office/drawing/2014/main" id="{FF6283B4-5D41-4A9E-BB0C-C4D641287944}"/>
              </a:ext>
            </a:extLst>
          </p:cNvPr>
          <p:cNvSpPr/>
          <p:nvPr/>
        </p:nvSpPr>
        <p:spPr>
          <a:xfrm>
            <a:off x="5889351" y="1717402"/>
            <a:ext cx="2133772" cy="3473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DC2B49-97F0-41CB-BF77-5942D6E9E52E}"/>
              </a:ext>
            </a:extLst>
          </p:cNvPr>
          <p:cNvSpPr/>
          <p:nvPr/>
        </p:nvSpPr>
        <p:spPr>
          <a:xfrm>
            <a:off x="5869515" y="2064774"/>
            <a:ext cx="2133772" cy="3473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10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5203" y="6317992"/>
            <a:ext cx="1416797" cy="540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Content Placeholder 4">
            <a:extLst>
              <a:ext uri="{FF2B5EF4-FFF2-40B4-BE49-F238E27FC236}">
                <a16:creationId xmlns:a16="http://schemas.microsoft.com/office/drawing/2014/main" id="{D7C9FC67-AE08-4E53-922B-EC7C82B99DBA}"/>
              </a:ext>
            </a:extLst>
          </p:cNvPr>
          <p:cNvGraphicFramePr>
            <a:graphicFrameLocks noGrp="1"/>
          </p:cNvGraphicFramePr>
          <p:nvPr>
            <p:ph idx="1"/>
            <p:extLst/>
          </p:nvPr>
        </p:nvGraphicFramePr>
        <p:xfrm>
          <a:off x="8302340" y="1356097"/>
          <a:ext cx="3683205" cy="3523065"/>
        </p:xfrm>
        <a:graphic>
          <a:graphicData uri="http://schemas.openxmlformats.org/drawingml/2006/table">
            <a:tbl>
              <a:tblPr firstRow="1" bandRow="1">
                <a:tableStyleId>{93296810-A885-4BE3-A3E7-6D5BEEA58F35}</a:tableStyleId>
              </a:tblPr>
              <a:tblGrid>
                <a:gridCol w="1123014">
                  <a:extLst>
                    <a:ext uri="{9D8B030D-6E8A-4147-A177-3AD203B41FA5}">
                      <a16:colId xmlns:a16="http://schemas.microsoft.com/office/drawing/2014/main" val="3834685094"/>
                    </a:ext>
                  </a:extLst>
                </a:gridCol>
                <a:gridCol w="1179229">
                  <a:extLst>
                    <a:ext uri="{9D8B030D-6E8A-4147-A177-3AD203B41FA5}">
                      <a16:colId xmlns:a16="http://schemas.microsoft.com/office/drawing/2014/main" val="2174624312"/>
                    </a:ext>
                  </a:extLst>
                </a:gridCol>
                <a:gridCol w="1380962">
                  <a:extLst>
                    <a:ext uri="{9D8B030D-6E8A-4147-A177-3AD203B41FA5}">
                      <a16:colId xmlns:a16="http://schemas.microsoft.com/office/drawing/2014/main" val="3241368645"/>
                    </a:ext>
                  </a:extLst>
                </a:gridCol>
              </a:tblGrid>
              <a:tr h="590390">
                <a:tc>
                  <a:txBody>
                    <a:bodyPr/>
                    <a:lstStyle/>
                    <a:p>
                      <a:pPr algn="l"/>
                      <a:endParaRPr lang="en-US" sz="1200" dirty="0"/>
                    </a:p>
                  </a:txBody>
                  <a:tcPr marL="88055" marR="88055" marT="34291" marB="34291" anchor="ctr"/>
                </a:tc>
                <a:tc>
                  <a:txBody>
                    <a:bodyPr/>
                    <a:lstStyle/>
                    <a:p>
                      <a:pPr algn="ctr"/>
                      <a:r>
                        <a:rPr lang="en-GB" sz="1200" dirty="0"/>
                        <a:t>NEONATES</a:t>
                      </a:r>
                      <a:endParaRPr lang="en-US" sz="1200" dirty="0"/>
                    </a:p>
                  </a:txBody>
                  <a:tcPr marL="88055" marR="88055" marT="34291" marB="34291" anchor="ctr"/>
                </a:tc>
                <a:tc>
                  <a:txBody>
                    <a:bodyPr/>
                    <a:lstStyle/>
                    <a:p>
                      <a:pPr algn="ctr"/>
                      <a:r>
                        <a:rPr lang="en-GB" sz="1200" dirty="0"/>
                        <a:t>CHILDREN</a:t>
                      </a:r>
                      <a:endParaRPr lang="en-US" sz="1200" dirty="0"/>
                    </a:p>
                  </a:txBody>
                  <a:tcPr marL="88055" marR="88055" marT="34291" marB="34291" anchor="ctr"/>
                </a:tc>
                <a:extLst>
                  <a:ext uri="{0D108BD9-81ED-4DB2-BD59-A6C34878D82A}">
                    <a16:rowId xmlns:a16="http://schemas.microsoft.com/office/drawing/2014/main" val="399613996"/>
                  </a:ext>
                </a:extLst>
              </a:tr>
              <a:tr h="714182">
                <a:tc>
                  <a:txBody>
                    <a:bodyPr/>
                    <a:lstStyle/>
                    <a:p>
                      <a:pPr algn="l"/>
                      <a:r>
                        <a:rPr lang="en-GB" sz="1200" dirty="0"/>
                        <a:t>Preferred </a:t>
                      </a:r>
                      <a:endParaRPr lang="en-US" sz="1200" b="1" dirty="0"/>
                    </a:p>
                  </a:txBody>
                  <a:tcPr marL="88055" marR="88055" marT="34291" marB="34291" anchor="ctr"/>
                </a:tc>
                <a:tc>
                  <a:txBody>
                    <a:bodyPr/>
                    <a:lstStyle/>
                    <a:p>
                      <a:pPr algn="ctr"/>
                      <a:r>
                        <a:rPr lang="en-GB" sz="1200" dirty="0"/>
                        <a:t>AZT+3TC+RAL</a:t>
                      </a:r>
                      <a:r>
                        <a:rPr lang="en-GB" sz="1200" kern="1200" baseline="30000" dirty="0"/>
                        <a:t>1</a:t>
                      </a:r>
                      <a:endParaRPr lang="en-GB" sz="1200" b="1" kern="1200" baseline="30000" dirty="0">
                        <a:solidFill>
                          <a:schemeClr val="dk1"/>
                        </a:solidFill>
                        <a:latin typeface="+mn-lt"/>
                        <a:ea typeface="+mn-ea"/>
                        <a:cs typeface="+mn-cs"/>
                      </a:endParaRPr>
                    </a:p>
                  </a:txBody>
                  <a:tcPr marL="88055" marR="88055" marT="34291" marB="34291" anchor="ctr"/>
                </a:tc>
                <a:tc>
                  <a:txBody>
                    <a:bodyPr/>
                    <a:lstStyle/>
                    <a:p>
                      <a:pPr algn="ctr"/>
                      <a:r>
                        <a:rPr lang="en-US" sz="1200" dirty="0"/>
                        <a:t>ABC+3TC+DTG</a:t>
                      </a:r>
                      <a:r>
                        <a:rPr lang="en-US" sz="1200" baseline="30000" dirty="0"/>
                        <a:t>2</a:t>
                      </a:r>
                      <a:endParaRPr lang="en-US" sz="1200" b="1" baseline="30000" dirty="0"/>
                    </a:p>
                  </a:txBody>
                  <a:tcPr marL="88055" marR="88055" marT="34291" marB="34291" anchor="ctr"/>
                </a:tc>
                <a:extLst>
                  <a:ext uri="{0D108BD9-81ED-4DB2-BD59-A6C34878D82A}">
                    <a16:rowId xmlns:a16="http://schemas.microsoft.com/office/drawing/2014/main" val="1977917110"/>
                  </a:ext>
                </a:extLst>
              </a:tr>
              <a:tr h="589716">
                <a:tc>
                  <a:txBody>
                    <a:bodyPr/>
                    <a:lstStyle/>
                    <a:p>
                      <a:pPr algn="l"/>
                      <a:r>
                        <a:rPr lang="en-GB" sz="1200" dirty="0"/>
                        <a:t>Alternatives </a:t>
                      </a:r>
                      <a:endParaRPr lang="en-US" sz="1200" b="1" dirty="0"/>
                    </a:p>
                  </a:txBody>
                  <a:tcPr marL="88055" marR="88055" marT="34291" marB="34291" anchor="ctr"/>
                </a:tc>
                <a:tc>
                  <a:txBody>
                    <a:bodyPr/>
                    <a:lstStyle/>
                    <a:p>
                      <a:pPr algn="ctr"/>
                      <a:r>
                        <a:rPr lang="en-US" sz="1200" dirty="0"/>
                        <a:t>AZT+3TC+NVP</a:t>
                      </a:r>
                    </a:p>
                  </a:txBody>
                  <a:tcPr marL="88055" marR="88055" marT="34291" marB="34291"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ABC+3TC+LPV/r</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ABC+3TC+RAL</a:t>
                      </a:r>
                      <a:r>
                        <a:rPr lang="en-US" sz="1200" baseline="30000" dirty="0"/>
                        <a:t>1</a:t>
                      </a:r>
                      <a:endParaRPr lang="en-US" sz="1200" b="0" baseline="30000" dirty="0"/>
                    </a:p>
                  </a:txBody>
                  <a:tcPr marL="88055" marR="88055" marT="34291" marB="34291" anchor="ctr"/>
                </a:tc>
                <a:extLst>
                  <a:ext uri="{0D108BD9-81ED-4DB2-BD59-A6C34878D82A}">
                    <a16:rowId xmlns:a16="http://schemas.microsoft.com/office/drawing/2014/main" val="334013705"/>
                  </a:ext>
                </a:extLst>
              </a:tr>
              <a:tr h="1628777">
                <a:tc>
                  <a:txBody>
                    <a:bodyPr/>
                    <a:lstStyle/>
                    <a:p>
                      <a:pPr algn="l"/>
                      <a:r>
                        <a:rPr lang="en-GB" sz="1200" dirty="0"/>
                        <a:t>Special circumstances</a:t>
                      </a:r>
                      <a:r>
                        <a:rPr lang="en-GB" sz="1200" baseline="30000" dirty="0"/>
                        <a:t>3</a:t>
                      </a:r>
                      <a:endParaRPr lang="en-US" sz="1200" b="1" baseline="30000" dirty="0"/>
                    </a:p>
                  </a:txBody>
                  <a:tcPr marL="88055" marR="88055" marT="34291" marB="34291" anchor="ctr"/>
                </a:tc>
                <a:tc>
                  <a:txBody>
                    <a:bodyPr/>
                    <a:lstStyle/>
                    <a:p>
                      <a:pPr algn="ctr"/>
                      <a:r>
                        <a:rPr lang="en-US" sz="1200" dirty="0"/>
                        <a:t>AZT+3TC+LPV/r</a:t>
                      </a:r>
                    </a:p>
                  </a:txBody>
                  <a:tcPr marL="88055" marR="88055" marT="34291" marB="34291"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dirty="0"/>
                        <a:t>ABC (or AZT)+3TC+EFV</a:t>
                      </a:r>
                    </a:p>
                    <a:p>
                      <a:pPr algn="ctr"/>
                      <a:r>
                        <a:rPr lang="en-US" sz="1200" dirty="0"/>
                        <a:t>ABC (or AZT)+3TC+RAL</a:t>
                      </a:r>
                    </a:p>
                    <a:p>
                      <a:pPr algn="ctr"/>
                      <a:r>
                        <a:rPr lang="en-US" sz="1200" dirty="0"/>
                        <a:t>AZT+3TC+LPV/r</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dirty="0"/>
                        <a:t>AZT+3TC+RAL</a:t>
                      </a:r>
                    </a:p>
                    <a:p>
                      <a:pPr algn="ctr"/>
                      <a:r>
                        <a:rPr lang="en-US" sz="1200" dirty="0"/>
                        <a:t>AZT+3TC+NVP</a:t>
                      </a:r>
                      <a:endParaRPr lang="en-US" sz="1200" b="0" dirty="0"/>
                    </a:p>
                  </a:txBody>
                  <a:tcPr marL="88055" marR="88055" marT="34291" marB="34291" anchor="ctr"/>
                </a:tc>
                <a:extLst>
                  <a:ext uri="{0D108BD9-81ED-4DB2-BD59-A6C34878D82A}">
                    <a16:rowId xmlns:a16="http://schemas.microsoft.com/office/drawing/2014/main" val="4109388376"/>
                  </a:ext>
                </a:extLst>
              </a:tr>
            </a:tbl>
          </a:graphicData>
        </a:graphic>
      </p:graphicFrame>
      <p:sp>
        <p:nvSpPr>
          <p:cNvPr id="6" name="Rectangle 5">
            <a:extLst>
              <a:ext uri="{FF2B5EF4-FFF2-40B4-BE49-F238E27FC236}">
                <a16:creationId xmlns:a16="http://schemas.microsoft.com/office/drawing/2014/main" id="{343837B6-9AAB-453F-9D79-B7215BB297CE}"/>
              </a:ext>
            </a:extLst>
          </p:cNvPr>
          <p:cNvSpPr/>
          <p:nvPr/>
        </p:nvSpPr>
        <p:spPr>
          <a:xfrm>
            <a:off x="8282266" y="4903340"/>
            <a:ext cx="3909734" cy="1384993"/>
          </a:xfrm>
          <a:prstGeom prst="rect">
            <a:avLst/>
          </a:prstGeom>
        </p:spPr>
        <p:txBody>
          <a:bodyPr wrap="square" lIns="91438" tIns="45719" rIns="91438" bIns="45719">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200" b="0" i="0" u="none" strike="noStrike" kern="1200" cap="none" spc="0" normalizeH="0" baseline="0" noProof="0" dirty="0">
                <a:ln>
                  <a:noFill/>
                </a:ln>
                <a:solidFill>
                  <a:prstClr val="black"/>
                </a:solidFill>
                <a:effectLst/>
                <a:uLnTx/>
                <a:uFillTx/>
                <a:latin typeface="Calibri"/>
                <a:ea typeface="+mn-ea"/>
                <a:cs typeface="+mn-cs"/>
              </a:rPr>
              <a:t> For the shortest time possible, until a solid formulation of LPV/r or DTG can be used</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dirty="0">
                <a:ln>
                  <a:noFill/>
                </a:ln>
                <a:solidFill>
                  <a:prstClr val="black"/>
                </a:solidFill>
                <a:effectLst/>
                <a:uLnTx/>
                <a:uFillTx/>
                <a:latin typeface="Calibri"/>
                <a:ea typeface="+mn-ea"/>
                <a:cs typeface="+mn-cs"/>
              </a:rPr>
              <a:t> For age and weight groups with DTG approved dosing </a:t>
            </a:r>
            <a:r>
              <a:rPr kumimoji="0" lang="en-US" sz="1200" b="0" i="0" u="none" strike="noStrike" kern="1200" cap="none" spc="0" normalizeH="0" baseline="0" noProof="0" dirty="0">
                <a:ln>
                  <a:noFill/>
                </a:ln>
                <a:solidFill>
                  <a:srgbClr val="FF0000"/>
                </a:solidFill>
                <a:effectLst/>
                <a:uLnTx/>
                <a:uFillTx/>
                <a:latin typeface="Calibri"/>
                <a:ea typeface="+mn-ea"/>
                <a:cs typeface="+mn-cs"/>
              </a:rPr>
              <a:t>(50 mg adult tablet from 20 kg TLD can be used in adolescents weighting more than 30 kg)</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and where LPV/r is not available</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30000" noProof="0" dirty="0">
                <a:ln>
                  <a:noFill/>
                </a:ln>
                <a:solidFill>
                  <a:prstClr val="black"/>
                </a:solidFill>
                <a:effectLst/>
                <a:uLnTx/>
                <a:uFillTx/>
                <a:latin typeface="Calibri" panose="020F0502020204030204"/>
                <a:ea typeface="+mn-ea"/>
                <a:cs typeface="+mn-cs"/>
              </a:rPr>
              <a:t>3 </a:t>
            </a:r>
            <a:r>
              <a:rPr kumimoji="0" lang="en-GB" sz="1200" b="0" i="0" u="none" strike="noStrike" kern="1200" cap="none" spc="0" normalizeH="0" baseline="0" noProof="0" dirty="0">
                <a:ln>
                  <a:noFill/>
                </a:ln>
                <a:solidFill>
                  <a:prstClr val="black"/>
                </a:solidFill>
                <a:effectLst/>
                <a:uLnTx/>
                <a:uFillTx/>
                <a:latin typeface="Calibri"/>
                <a:ea typeface="+mn-ea"/>
                <a:cs typeface="+mn-cs"/>
              </a:rPr>
              <a:t>In cases where no other alternatives are available</a:t>
            </a:r>
          </a:p>
        </p:txBody>
      </p:sp>
      <p:sp>
        <p:nvSpPr>
          <p:cNvPr id="8" name="Title 1">
            <a:extLst>
              <a:ext uri="{FF2B5EF4-FFF2-40B4-BE49-F238E27FC236}">
                <a16:creationId xmlns:a16="http://schemas.microsoft.com/office/drawing/2014/main" id="{1BA9F040-2FBB-41ED-A3A3-0AECCFB09895}"/>
              </a:ext>
            </a:extLst>
          </p:cNvPr>
          <p:cNvSpPr txBox="1">
            <a:spLocks/>
          </p:cNvSpPr>
          <p:nvPr/>
        </p:nvSpPr>
        <p:spPr>
          <a:xfrm>
            <a:off x="870155" y="11696"/>
            <a:ext cx="11321845" cy="134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lvl1pPr algn="ctr" eaLnBrk="0" fontAlgn="base" hangingPunct="0">
              <a:spcBef>
                <a:spcPct val="0"/>
              </a:spcBef>
              <a:spcAft>
                <a:spcPct val="0"/>
              </a:spcAft>
              <a:defRPr sz="4000" b="1">
                <a:solidFill>
                  <a:schemeClr val="tx2"/>
                </a:solidFill>
                <a:latin typeface="+mj-lt"/>
                <a:ea typeface="+mj-ea"/>
                <a:cs typeface="+mj-cs"/>
              </a:defRPr>
            </a:lvl1pPr>
            <a:lvl2pPr algn="ctr" eaLnBrk="0" fontAlgn="base" hangingPunct="0">
              <a:spcBef>
                <a:spcPct val="0"/>
              </a:spcBef>
              <a:spcAft>
                <a:spcPct val="0"/>
              </a:spcAft>
              <a:defRPr sz="4400">
                <a:latin typeface="Calibri" pitchFamily="34" charset="0"/>
              </a:defRPr>
            </a:lvl2pPr>
            <a:lvl3pPr algn="ctr" eaLnBrk="0" fontAlgn="base" hangingPunct="0">
              <a:spcBef>
                <a:spcPct val="0"/>
              </a:spcBef>
              <a:spcAft>
                <a:spcPct val="0"/>
              </a:spcAft>
              <a:defRPr sz="4400">
                <a:latin typeface="Calibri" pitchFamily="34" charset="0"/>
              </a:defRPr>
            </a:lvl3pPr>
            <a:lvl4pPr algn="ctr" eaLnBrk="0" fontAlgn="base" hangingPunct="0">
              <a:spcBef>
                <a:spcPct val="0"/>
              </a:spcBef>
              <a:spcAft>
                <a:spcPct val="0"/>
              </a:spcAft>
              <a:defRPr sz="4400">
                <a:latin typeface="Calibri" pitchFamily="34" charset="0"/>
              </a:defRPr>
            </a:lvl4pPr>
            <a:lvl5pPr algn="ctr" eaLnBrk="0" fontAlgn="base" hangingPunct="0">
              <a:spcBef>
                <a:spcPct val="0"/>
              </a:spcBef>
              <a:spcAft>
                <a:spcPct val="0"/>
              </a:spcAft>
              <a:defRPr sz="4400">
                <a:latin typeface="Calibri" pitchFamily="34" charset="0"/>
              </a:defRPr>
            </a:lvl5pPr>
            <a:lvl6pPr marL="457011" algn="ctr" fontAlgn="base">
              <a:spcBef>
                <a:spcPct val="0"/>
              </a:spcBef>
              <a:spcAft>
                <a:spcPct val="0"/>
              </a:spcAft>
              <a:defRPr sz="4400">
                <a:latin typeface="Calibri" pitchFamily="34" charset="0"/>
              </a:defRPr>
            </a:lvl6pPr>
            <a:lvl7pPr marL="914021" algn="ctr" fontAlgn="base">
              <a:spcBef>
                <a:spcPct val="0"/>
              </a:spcBef>
              <a:spcAft>
                <a:spcPct val="0"/>
              </a:spcAft>
              <a:defRPr sz="4400">
                <a:latin typeface="Calibri" pitchFamily="34" charset="0"/>
              </a:defRPr>
            </a:lvl7pPr>
            <a:lvl8pPr marL="1371032" algn="ctr" fontAlgn="base">
              <a:spcBef>
                <a:spcPct val="0"/>
              </a:spcBef>
              <a:spcAft>
                <a:spcPct val="0"/>
              </a:spcAft>
              <a:defRPr sz="4400">
                <a:latin typeface="Calibri" pitchFamily="34" charset="0"/>
              </a:defRPr>
            </a:lvl8pPr>
            <a:lvl9pPr marL="1828041" algn="ctr" fontAlgn="base">
              <a:spcBef>
                <a:spcPct val="0"/>
              </a:spcBef>
              <a:spcAft>
                <a:spcPct val="0"/>
              </a:spcAft>
              <a:defRPr sz="4400">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i="0" u="none" strike="noStrike" kern="1200" cap="none" spc="0" normalizeH="0" baseline="0" noProof="0" dirty="0">
                <a:ln>
                  <a:noFill/>
                </a:ln>
                <a:solidFill>
                  <a:srgbClr val="0070C0"/>
                </a:solidFill>
                <a:effectLst/>
                <a:uLnTx/>
                <a:uFillTx/>
                <a:latin typeface="+mn-lt"/>
                <a:ea typeface="+mj-ea"/>
                <a:cs typeface="+mj-cs"/>
              </a:rPr>
              <a:t>Children- WHO 2018 recommendations and guidance</a:t>
            </a:r>
            <a:endParaRPr kumimoji="0" lang="en-US" i="0" u="none" strike="noStrike" kern="1200" cap="none" spc="0" normalizeH="0" baseline="0" noProof="0" dirty="0">
              <a:ln>
                <a:noFill/>
              </a:ln>
              <a:solidFill>
                <a:srgbClr val="0070C0"/>
              </a:solidFill>
              <a:effectLst/>
              <a:uLnTx/>
              <a:uFillTx/>
              <a:latin typeface="+mn-lt"/>
              <a:ea typeface="+mj-ea"/>
              <a:cs typeface="+mj-cs"/>
            </a:endParaRPr>
          </a:p>
        </p:txBody>
      </p:sp>
      <p:pic>
        <p:nvPicPr>
          <p:cNvPr id="11" name="Picture 10">
            <a:extLst>
              <a:ext uri="{FF2B5EF4-FFF2-40B4-BE49-F238E27FC236}">
                <a16:creationId xmlns:a16="http://schemas.microsoft.com/office/drawing/2014/main" id="{FDF68C9C-8609-4B5B-9823-2E930A189551}"/>
              </a:ext>
            </a:extLst>
          </p:cNvPr>
          <p:cNvPicPr>
            <a:picLocks noChangeAspect="1"/>
          </p:cNvPicPr>
          <p:nvPr/>
        </p:nvPicPr>
        <p:blipFill>
          <a:blip r:embed="rId4"/>
          <a:stretch>
            <a:fillRect/>
          </a:stretch>
        </p:blipFill>
        <p:spPr>
          <a:xfrm>
            <a:off x="0" y="11696"/>
            <a:ext cx="1397127" cy="1044581"/>
          </a:xfrm>
          <a:prstGeom prst="rect">
            <a:avLst/>
          </a:prstGeom>
        </p:spPr>
      </p:pic>
      <p:graphicFrame>
        <p:nvGraphicFramePr>
          <p:cNvPr id="12" name="Content Placeholder 4">
            <a:extLst>
              <a:ext uri="{FF2B5EF4-FFF2-40B4-BE49-F238E27FC236}">
                <a16:creationId xmlns:a16="http://schemas.microsoft.com/office/drawing/2014/main" id="{E60FA903-0283-463B-A850-9E4CA13FFB0D}"/>
              </a:ext>
            </a:extLst>
          </p:cNvPr>
          <p:cNvGraphicFramePr>
            <a:graphicFrameLocks/>
          </p:cNvGraphicFramePr>
          <p:nvPr>
            <p:extLst/>
          </p:nvPr>
        </p:nvGraphicFramePr>
        <p:xfrm>
          <a:off x="3435583" y="1223421"/>
          <a:ext cx="5157855" cy="5520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12">
            <a:extLst>
              <a:ext uri="{FF2B5EF4-FFF2-40B4-BE49-F238E27FC236}">
                <a16:creationId xmlns:a16="http://schemas.microsoft.com/office/drawing/2014/main" id="{22E3B075-7533-48EC-AD68-509C15EAB5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086" y="1356097"/>
            <a:ext cx="3376536" cy="3523065"/>
          </a:xfrm>
          <a:prstGeom prst="rect">
            <a:avLst/>
          </a:prstGeom>
        </p:spPr>
      </p:pic>
      <p:sp>
        <p:nvSpPr>
          <p:cNvPr id="14" name="Content Placeholder 2">
            <a:extLst>
              <a:ext uri="{FF2B5EF4-FFF2-40B4-BE49-F238E27FC236}">
                <a16:creationId xmlns:a16="http://schemas.microsoft.com/office/drawing/2014/main" id="{98A0521F-81DF-4D9A-819F-8F6AD40A8A90}"/>
              </a:ext>
            </a:extLst>
          </p:cNvPr>
          <p:cNvSpPr txBox="1">
            <a:spLocks/>
          </p:cNvSpPr>
          <p:nvPr/>
        </p:nvSpPr>
        <p:spPr>
          <a:xfrm>
            <a:off x="137005" y="4874836"/>
            <a:ext cx="3697793" cy="184348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Introduction of indeterminate range for EID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Moving to a multi-HIV NAT algorithm :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Birth (where of value) + 6 weeks + 9 months + any time HIV exposed infants present sick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Ensuring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confirmatory testing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of a positive NAT result is undertaken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Diagnosis is not completed without </a:t>
            </a: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“final diagnosis”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at the of the period at risk for transmission </a:t>
            </a:r>
          </a:p>
        </p:txBody>
      </p:sp>
      <p:pic>
        <p:nvPicPr>
          <p:cNvPr id="9" name="Picture 8">
            <a:extLst>
              <a:ext uri="{FF2B5EF4-FFF2-40B4-BE49-F238E27FC236}">
                <a16:creationId xmlns:a16="http://schemas.microsoft.com/office/drawing/2014/main" id="{9E0B01F4-2FBC-41AB-8DD3-A0825C62C0C7}"/>
              </a:ext>
            </a:extLst>
          </p:cNvPr>
          <p:cNvPicPr>
            <a:picLocks noChangeAspect="1"/>
          </p:cNvPicPr>
          <p:nvPr/>
        </p:nvPicPr>
        <p:blipFill>
          <a:blip r:embed="rId11"/>
          <a:stretch>
            <a:fillRect/>
          </a:stretch>
        </p:blipFill>
        <p:spPr>
          <a:xfrm>
            <a:off x="415839" y="3986361"/>
            <a:ext cx="565447" cy="792667"/>
          </a:xfrm>
          <a:prstGeom prst="rect">
            <a:avLst/>
          </a:prstGeom>
        </p:spPr>
      </p:pic>
      <p:sp>
        <p:nvSpPr>
          <p:cNvPr id="15" name="Rectangle 14">
            <a:extLst>
              <a:ext uri="{FF2B5EF4-FFF2-40B4-BE49-F238E27FC236}">
                <a16:creationId xmlns:a16="http://schemas.microsoft.com/office/drawing/2014/main" id="{84611C04-6792-46D4-97DA-4EF463B73F4A}"/>
              </a:ext>
            </a:extLst>
          </p:cNvPr>
          <p:cNvSpPr/>
          <p:nvPr/>
        </p:nvSpPr>
        <p:spPr>
          <a:xfrm>
            <a:off x="161675" y="1225899"/>
            <a:ext cx="3607358" cy="55209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1185D27-27D3-450A-9A53-D8A1D20BCB2C}"/>
              </a:ext>
            </a:extLst>
          </p:cNvPr>
          <p:cNvSpPr/>
          <p:nvPr/>
        </p:nvSpPr>
        <p:spPr>
          <a:xfrm>
            <a:off x="8267777" y="1225899"/>
            <a:ext cx="3794321" cy="50920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8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1D42-FECB-4926-B4D9-E3DF0B4423D9}"/>
              </a:ext>
            </a:extLst>
          </p:cNvPr>
          <p:cNvSpPr>
            <a:spLocks noGrp="1"/>
          </p:cNvSpPr>
          <p:nvPr>
            <p:ph type="title"/>
          </p:nvPr>
        </p:nvSpPr>
        <p:spPr>
          <a:xfrm>
            <a:off x="491478" y="-24705"/>
            <a:ext cx="11700522" cy="1338615"/>
          </a:xfrm>
        </p:spPr>
        <p:txBody>
          <a:bodyPr>
            <a:normAutofit/>
          </a:bodyPr>
          <a:lstStyle/>
          <a:p>
            <a:r>
              <a:rPr lang="en-GB" sz="3600" b="1" dirty="0">
                <a:solidFill>
                  <a:srgbClr val="0070C0"/>
                </a:solidFill>
                <a:latin typeface="+mn-lt"/>
              </a:rPr>
              <a:t>Introducing DTG for children and adolescents in 2018/19</a:t>
            </a:r>
            <a:endParaRPr lang="en-US" sz="3600" b="1" dirty="0">
              <a:solidFill>
                <a:srgbClr val="0070C0"/>
              </a:solidFill>
              <a:latin typeface="+mn-lt"/>
            </a:endParaRPr>
          </a:p>
        </p:txBody>
      </p:sp>
      <p:pic>
        <p:nvPicPr>
          <p:cNvPr id="5" name="Picture 4">
            <a:extLst>
              <a:ext uri="{FF2B5EF4-FFF2-40B4-BE49-F238E27FC236}">
                <a16:creationId xmlns:a16="http://schemas.microsoft.com/office/drawing/2014/main" id="{FF56DFE4-A6F0-4EF9-95A7-94ACC7FE61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57769" y="6369715"/>
            <a:ext cx="1171707" cy="369332"/>
          </a:xfrm>
          <a:prstGeom prst="rect">
            <a:avLst/>
          </a:prstGeom>
        </p:spPr>
      </p:pic>
      <p:sp>
        <p:nvSpPr>
          <p:cNvPr id="6" name="TextBox 5">
            <a:extLst>
              <a:ext uri="{FF2B5EF4-FFF2-40B4-BE49-F238E27FC236}">
                <a16:creationId xmlns:a16="http://schemas.microsoft.com/office/drawing/2014/main" id="{401F30FC-326E-4575-AB92-F1FB7DF54464}"/>
              </a:ext>
            </a:extLst>
          </p:cNvPr>
          <p:cNvSpPr txBox="1"/>
          <p:nvPr/>
        </p:nvSpPr>
        <p:spPr>
          <a:xfrm>
            <a:off x="380545" y="5595702"/>
            <a:ext cx="1160423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rPr>
              <a:t>As of June 2019, 20 of the 21 priority countries for paediatric HIV have adopted DTG for children and it’s estimated that about 500,000 children can now start or transition to a more durable ART regimen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45BFEEB-1C30-45B2-B24B-A96DA230BD95}"/>
              </a:ext>
            </a:extLst>
          </p:cNvPr>
          <p:cNvPicPr>
            <a:picLocks noChangeAspect="1"/>
          </p:cNvPicPr>
          <p:nvPr/>
        </p:nvPicPr>
        <p:blipFill>
          <a:blip r:embed="rId3"/>
          <a:stretch>
            <a:fillRect/>
          </a:stretch>
        </p:blipFill>
        <p:spPr>
          <a:xfrm>
            <a:off x="491478" y="1002221"/>
            <a:ext cx="5691186" cy="1852612"/>
          </a:xfrm>
          <a:prstGeom prst="rect">
            <a:avLst/>
          </a:prstGeom>
        </p:spPr>
      </p:pic>
      <p:pic>
        <p:nvPicPr>
          <p:cNvPr id="13" name="Picture 12">
            <a:extLst>
              <a:ext uri="{FF2B5EF4-FFF2-40B4-BE49-F238E27FC236}">
                <a16:creationId xmlns:a16="http://schemas.microsoft.com/office/drawing/2014/main" id="{D9353395-B99C-47AE-A543-AE9180B744C9}"/>
              </a:ext>
            </a:extLst>
          </p:cNvPr>
          <p:cNvPicPr>
            <a:picLocks noChangeAspect="1"/>
          </p:cNvPicPr>
          <p:nvPr/>
        </p:nvPicPr>
        <p:blipFill>
          <a:blip r:embed="rId4"/>
          <a:stretch>
            <a:fillRect/>
          </a:stretch>
        </p:blipFill>
        <p:spPr>
          <a:xfrm>
            <a:off x="9773233" y="1338538"/>
            <a:ext cx="2211549" cy="4042922"/>
          </a:xfrm>
          <a:prstGeom prst="rect">
            <a:avLst/>
          </a:prstGeom>
        </p:spPr>
      </p:pic>
      <p:sp>
        <p:nvSpPr>
          <p:cNvPr id="14" name="Rectangle 13">
            <a:extLst>
              <a:ext uri="{FF2B5EF4-FFF2-40B4-BE49-F238E27FC236}">
                <a16:creationId xmlns:a16="http://schemas.microsoft.com/office/drawing/2014/main" id="{6CB103FB-6A6C-4156-A49F-C32A024299E4}"/>
              </a:ext>
            </a:extLst>
          </p:cNvPr>
          <p:cNvSpPr/>
          <p:nvPr/>
        </p:nvSpPr>
        <p:spPr>
          <a:xfrm>
            <a:off x="6472029" y="1262298"/>
            <a:ext cx="5557447" cy="417785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6FA57B3-AABA-4B34-AFBE-B27274297D88}"/>
              </a:ext>
            </a:extLst>
          </p:cNvPr>
          <p:cNvSpPr txBox="1"/>
          <p:nvPr/>
        </p:nvSpPr>
        <p:spPr>
          <a:xfrm>
            <a:off x="6509170" y="1283441"/>
            <a:ext cx="325651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solidFill>
                <a:effectLst/>
                <a:uLnTx/>
                <a:uFillTx/>
                <a:latin typeface="Calibri" panose="020F0502020204030204"/>
                <a:ea typeface="+mn-ea"/>
                <a:cs typeface="+mn-cs"/>
              </a:rPr>
              <a:t>FIVE common challenges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Access to SRH services limited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Age of consent policies limit access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Limited supplies of contraceptives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Information on DTG use not adolescent friendly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Cultural norms that stigmatize use of contraceptives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 xmlns:cx4="http://schemas.microsoft.com/office/drawing/2016/5/10/chartex" Requires="cx4">
          <p:graphicFrame>
            <p:nvGraphicFramePr>
              <p:cNvPr id="16" name="Chart 15">
                <a:extLst>
                  <a:ext uri="{FF2B5EF4-FFF2-40B4-BE49-F238E27FC236}">
                    <a16:creationId xmlns:a16="http://schemas.microsoft.com/office/drawing/2014/main" id="{FC9DD680-28CC-44D8-86A1-3C5E9323F623}"/>
                  </a:ext>
                </a:extLst>
              </p:cNvPr>
              <p:cNvGraphicFramePr/>
              <p:nvPr>
                <p:extLst/>
              </p:nvPr>
            </p:nvGraphicFramePr>
            <p:xfrm>
              <a:off x="-297064" y="2878102"/>
              <a:ext cx="4572000" cy="2743200"/>
            </p:xfrm>
            <a:graphic>
              <a:graphicData uri="http://schemas.microsoft.com/office/drawing/2014/chartex">
                <cx:chart xmlns:cx="http://schemas.microsoft.com/office/drawing/2014/chartex" xmlns:r="http://schemas.openxmlformats.org/officeDocument/2006/relationships" r:id="rId5"/>
              </a:graphicData>
            </a:graphic>
          </p:graphicFrame>
        </mc:Choice>
        <mc:Fallback>
          <p:pic>
            <p:nvPicPr>
              <p:cNvPr id="16" name="Chart 15">
                <a:extLst>
                  <a:ext uri="{FF2B5EF4-FFF2-40B4-BE49-F238E27FC236}">
                    <a16:creationId xmlns:a16="http://schemas.microsoft.com/office/drawing/2014/main" id="{FC9DD680-28CC-44D8-86A1-3C5E9323F623}"/>
                  </a:ext>
                </a:extLst>
              </p:cNvPr>
              <p:cNvPicPr>
                <a:picLocks noGrp="1" noRot="1" noChangeAspect="1" noMove="1" noResize="1" noEditPoints="1" noAdjustHandles="1" noChangeArrowheads="1" noChangeShapeType="1"/>
              </p:cNvPicPr>
              <p:nvPr/>
            </p:nvPicPr>
            <p:blipFill>
              <a:blip r:embed="rId6"/>
              <a:stretch>
                <a:fillRect/>
              </a:stretch>
            </p:blipFill>
            <p:spPr>
              <a:xfrm>
                <a:off x="-297064" y="2878102"/>
                <a:ext cx="4572000" cy="2743200"/>
              </a:xfrm>
              <a:prstGeom prst="rect">
                <a:avLst/>
              </a:prstGeom>
            </p:spPr>
          </p:pic>
        </mc:Fallback>
      </mc:AlternateContent>
      <p:sp>
        <p:nvSpPr>
          <p:cNvPr id="3" name="Rectangle 2">
            <a:extLst>
              <a:ext uri="{FF2B5EF4-FFF2-40B4-BE49-F238E27FC236}">
                <a16:creationId xmlns:a16="http://schemas.microsoft.com/office/drawing/2014/main" id="{F39BB97C-87A2-4031-AA02-2815FF6624A1}"/>
              </a:ext>
            </a:extLst>
          </p:cNvPr>
          <p:cNvSpPr/>
          <p:nvPr/>
        </p:nvSpPr>
        <p:spPr>
          <a:xfrm>
            <a:off x="2833635" y="5305528"/>
            <a:ext cx="1487156" cy="238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F0279EF-1F5A-4786-B8EE-88F9ECBA2431}"/>
              </a:ext>
            </a:extLst>
          </p:cNvPr>
          <p:cNvSpPr txBox="1"/>
          <p:nvPr/>
        </p:nvSpPr>
        <p:spPr>
          <a:xfrm>
            <a:off x="3541852" y="2854833"/>
            <a:ext cx="2640811" cy="2585323"/>
          </a:xfrm>
          <a:prstGeom prst="rect">
            <a:avLst/>
          </a:prstGeom>
          <a:solidFill>
            <a:schemeClr val="accent6">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January 2019, the WHO-convened Paediatric ARV Working group reviewed data from the ODYSSEY trial and formally endorsed the use of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50 mg film-coated tablets for all children above 20 kg. </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805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DF379F-BFFF-478B-8D8C-8FA93F76E3A9}"/>
              </a:ext>
            </a:extLst>
          </p:cNvPr>
          <p:cNvSpPr>
            <a:spLocks noGrp="1"/>
          </p:cNvSpPr>
          <p:nvPr>
            <p:ph idx="1"/>
          </p:nvPr>
        </p:nvSpPr>
        <p:spPr>
          <a:xfrm>
            <a:off x="162524" y="1647747"/>
            <a:ext cx="4124341" cy="4859619"/>
          </a:xfrm>
        </p:spPr>
        <p:txBody>
          <a:bodyPr>
            <a:noAutofit/>
          </a:bodyPr>
          <a:lstStyle/>
          <a:p>
            <a:pPr marL="0" indent="0">
              <a:buNone/>
            </a:pPr>
            <a:r>
              <a:rPr lang="en-GB" sz="2400" b="1" dirty="0"/>
              <a:t>Goal of transition </a:t>
            </a:r>
          </a:p>
          <a:p>
            <a:pPr lvl="1"/>
            <a:r>
              <a:rPr lang="en-GB" dirty="0"/>
              <a:t>Improve outcomes</a:t>
            </a:r>
          </a:p>
          <a:p>
            <a:pPr lvl="1"/>
            <a:r>
              <a:rPr lang="en-GB" dirty="0"/>
              <a:t>Harmonization</a:t>
            </a:r>
          </a:p>
          <a:p>
            <a:pPr lvl="1"/>
            <a:r>
              <a:rPr lang="en-GB" dirty="0"/>
              <a:t>Simplification</a:t>
            </a:r>
          </a:p>
          <a:p>
            <a:pPr lvl="1"/>
            <a:r>
              <a:rPr lang="en-GB" dirty="0"/>
              <a:t>Supply security</a:t>
            </a:r>
          </a:p>
          <a:p>
            <a:pPr marL="0" indent="0">
              <a:buNone/>
            </a:pPr>
            <a:r>
              <a:rPr lang="en-GB" sz="2400" b="1" dirty="0"/>
              <a:t>Children eligible for transition </a:t>
            </a:r>
          </a:p>
          <a:p>
            <a:pPr lvl="1"/>
            <a:r>
              <a:rPr lang="en-GB" dirty="0"/>
              <a:t>Already on ART </a:t>
            </a:r>
          </a:p>
          <a:p>
            <a:pPr lvl="1"/>
            <a:r>
              <a:rPr lang="en-GB" dirty="0"/>
              <a:t>Clinically stable                                                         (defined as per                                              national guidelines)</a:t>
            </a:r>
          </a:p>
          <a:p>
            <a:pPr lvl="1"/>
            <a:r>
              <a:rPr lang="en-GB" dirty="0"/>
              <a:t>Prioritize children on NNRTI based regimen</a:t>
            </a:r>
          </a:p>
          <a:p>
            <a:endParaRPr lang="en-US" sz="2400" dirty="0"/>
          </a:p>
        </p:txBody>
      </p:sp>
      <p:pic>
        <p:nvPicPr>
          <p:cNvPr id="5" name="Picture 4">
            <a:extLst>
              <a:ext uri="{FF2B5EF4-FFF2-40B4-BE49-F238E27FC236}">
                <a16:creationId xmlns:a16="http://schemas.microsoft.com/office/drawing/2014/main" id="{FF56DFE4-A6F0-4EF9-95A7-94ACC7FE61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57769" y="6369715"/>
            <a:ext cx="1171707" cy="369332"/>
          </a:xfrm>
          <a:prstGeom prst="rect">
            <a:avLst/>
          </a:prstGeom>
        </p:spPr>
      </p:pic>
      <p:sp>
        <p:nvSpPr>
          <p:cNvPr id="7" name="Title 4">
            <a:extLst>
              <a:ext uri="{FF2B5EF4-FFF2-40B4-BE49-F238E27FC236}">
                <a16:creationId xmlns:a16="http://schemas.microsoft.com/office/drawing/2014/main" id="{5A1EE07D-516A-443B-B7A8-A2F5C539C13C}"/>
              </a:ext>
            </a:extLst>
          </p:cNvPr>
          <p:cNvSpPr>
            <a:spLocks noGrp="1"/>
          </p:cNvSpPr>
          <p:nvPr>
            <p:ph type="title"/>
          </p:nvPr>
        </p:nvSpPr>
        <p:spPr>
          <a:xfrm>
            <a:off x="1524298" y="118953"/>
            <a:ext cx="9829501" cy="808140"/>
          </a:xfrm>
        </p:spPr>
        <p:txBody>
          <a:bodyPr>
            <a:noAutofit/>
          </a:bodyPr>
          <a:lstStyle/>
          <a:p>
            <a:pPr algn="ctr"/>
            <a:r>
              <a:rPr lang="en-US" sz="4000" b="1" dirty="0" bmk="">
                <a:solidFill>
                  <a:schemeClr val="accent1"/>
                </a:solidFill>
                <a:latin typeface="+mn-lt"/>
                <a:cs typeface="Arial"/>
              </a:rPr>
              <a:t>Children - Transition to optimal regimens</a:t>
            </a:r>
          </a:p>
        </p:txBody>
      </p:sp>
      <p:graphicFrame>
        <p:nvGraphicFramePr>
          <p:cNvPr id="8" name="Table 7">
            <a:extLst>
              <a:ext uri="{FF2B5EF4-FFF2-40B4-BE49-F238E27FC236}">
                <a16:creationId xmlns:a16="http://schemas.microsoft.com/office/drawing/2014/main" id="{EBAC7FF2-6F30-4163-BBC4-B97B908DA341}"/>
              </a:ext>
            </a:extLst>
          </p:cNvPr>
          <p:cNvGraphicFramePr>
            <a:graphicFrameLocks noGrp="1"/>
          </p:cNvGraphicFramePr>
          <p:nvPr>
            <p:extLst>
              <p:ext uri="{D42A27DB-BD31-4B8C-83A1-F6EECF244321}">
                <p14:modId xmlns:p14="http://schemas.microsoft.com/office/powerpoint/2010/main" val="2165787035"/>
              </p:ext>
            </p:extLst>
          </p:nvPr>
        </p:nvGraphicFramePr>
        <p:xfrm>
          <a:off x="4439265" y="927094"/>
          <a:ext cx="7590211" cy="5811952"/>
        </p:xfrm>
        <a:graphic>
          <a:graphicData uri="http://schemas.openxmlformats.org/drawingml/2006/table">
            <a:tbl>
              <a:tblPr firstRow="1" firstCol="1" bandRow="1">
                <a:tableStyleId>{5C22544A-7EE6-4342-B048-85BDC9FD1C3A}</a:tableStyleId>
              </a:tblPr>
              <a:tblGrid>
                <a:gridCol w="1445657">
                  <a:extLst>
                    <a:ext uri="{9D8B030D-6E8A-4147-A177-3AD203B41FA5}">
                      <a16:colId xmlns:a16="http://schemas.microsoft.com/office/drawing/2014/main" val="3363794138"/>
                    </a:ext>
                  </a:extLst>
                </a:gridCol>
                <a:gridCol w="1181265">
                  <a:extLst>
                    <a:ext uri="{9D8B030D-6E8A-4147-A177-3AD203B41FA5}">
                      <a16:colId xmlns:a16="http://schemas.microsoft.com/office/drawing/2014/main" val="2491832903"/>
                    </a:ext>
                  </a:extLst>
                </a:gridCol>
                <a:gridCol w="2032691">
                  <a:extLst>
                    <a:ext uri="{9D8B030D-6E8A-4147-A177-3AD203B41FA5}">
                      <a16:colId xmlns:a16="http://schemas.microsoft.com/office/drawing/2014/main" val="3241844240"/>
                    </a:ext>
                  </a:extLst>
                </a:gridCol>
                <a:gridCol w="2930598">
                  <a:extLst>
                    <a:ext uri="{9D8B030D-6E8A-4147-A177-3AD203B41FA5}">
                      <a16:colId xmlns:a16="http://schemas.microsoft.com/office/drawing/2014/main" val="1100723176"/>
                    </a:ext>
                  </a:extLst>
                </a:gridCol>
              </a:tblGrid>
              <a:tr h="491673">
                <a:tc>
                  <a:txBody>
                    <a:bodyPr/>
                    <a:lstStyle/>
                    <a:p>
                      <a:pPr>
                        <a:spcAft>
                          <a:spcPts val="0"/>
                        </a:spcAft>
                      </a:pPr>
                      <a:r>
                        <a:rPr lang="en-US" sz="1600" dirty="0">
                          <a:effectLst/>
                        </a:rPr>
                        <a:t>Current regimen</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dirty="0">
                          <a:effectLst/>
                        </a:rPr>
                        <a:t>Weight</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dirty="0">
                          <a:effectLst/>
                        </a:rPr>
                        <a:t>Optimal regimen for transition</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600" dirty="0">
                          <a:effectLst/>
                        </a:rPr>
                        <a:t>Considerations</a:t>
                      </a:r>
                      <a:endParaRPr lang="en-US"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88540691"/>
                  </a:ext>
                </a:extLst>
              </a:tr>
              <a:tr h="645320">
                <a:tc rowSpan="3">
                  <a:txBody>
                    <a:bodyPr/>
                    <a:lstStyle/>
                    <a:p>
                      <a:pPr>
                        <a:spcAft>
                          <a:spcPts val="0"/>
                        </a:spcAft>
                      </a:pPr>
                      <a:r>
                        <a:rPr lang="en-US" sz="1400" dirty="0">
                          <a:effectLst/>
                        </a:rPr>
                        <a:t>AZT/3TC/NVP AZT/3TC/EFV</a:t>
                      </a:r>
                    </a:p>
                    <a:p>
                      <a:pPr>
                        <a:spcAft>
                          <a:spcPts val="0"/>
                        </a:spcAft>
                      </a:pPr>
                      <a:r>
                        <a:rPr lang="en-US" sz="1400" dirty="0">
                          <a:effectLst/>
                        </a:rPr>
                        <a:t>ABC/3TC/NVP</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400" dirty="0">
                          <a:solidFill>
                            <a:schemeClr val="tx1"/>
                          </a:solidFill>
                          <a:effectLst/>
                        </a:rPr>
                        <a:t>&lt;20 kg</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solidFill>
                            <a:schemeClr val="tx1"/>
                          </a:solidFill>
                          <a:effectLst/>
                        </a:rPr>
                        <a:t>ABC/3TC/</a:t>
                      </a:r>
                      <a:r>
                        <a:rPr lang="en-US" sz="1400" dirty="0" err="1">
                          <a:solidFill>
                            <a:schemeClr val="tx1"/>
                          </a:solidFill>
                          <a:effectLst/>
                        </a:rPr>
                        <a:t>LPVr</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spcAft>
                          <a:spcPts val="0"/>
                        </a:spcAft>
                      </a:pPr>
                      <a:r>
                        <a:rPr lang="en-US" sz="1400" dirty="0">
                          <a:effectLst/>
                        </a:rPr>
                        <a:t>If still stable these can be transitioned to DTG when they reach 20 kg</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85092120"/>
                  </a:ext>
                </a:extLst>
              </a:tr>
              <a:tr h="645320">
                <a:tc vMerge="1">
                  <a:txBody>
                    <a:bodyPr/>
                    <a:lstStyle/>
                    <a:p>
                      <a:endParaRPr lang="en-US"/>
                    </a:p>
                  </a:txBody>
                  <a:tcPr/>
                </a:tc>
                <a:tc>
                  <a:txBody>
                    <a:bodyPr/>
                    <a:lstStyle/>
                    <a:p>
                      <a:pPr algn="l">
                        <a:spcAft>
                          <a:spcPts val="0"/>
                        </a:spcAft>
                      </a:pPr>
                      <a:r>
                        <a:rPr lang="en-US" sz="1400" dirty="0">
                          <a:solidFill>
                            <a:schemeClr val="tx1"/>
                          </a:solidFill>
                          <a:effectLst/>
                        </a:rPr>
                        <a:t>20-30kg</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solidFill>
                            <a:schemeClr val="tx1"/>
                          </a:solidFill>
                          <a:effectLst/>
                        </a:rPr>
                        <a:t>ABC/3TC/DTG</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spcAft>
                          <a:spcPts val="0"/>
                        </a:spcAft>
                      </a:pPr>
                      <a:r>
                        <a:rPr lang="en-US" sz="1400" dirty="0">
                          <a:effectLst/>
                        </a:rPr>
                        <a:t>If still stable these can be transitioned to TLD when they reach 30 kg</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196049367"/>
                  </a:ext>
                </a:extLst>
              </a:tr>
              <a:tr h="241393">
                <a:tc vMerge="1">
                  <a:txBody>
                    <a:bodyPr/>
                    <a:lstStyle/>
                    <a:p>
                      <a:endParaRPr lang="en-US"/>
                    </a:p>
                  </a:txBody>
                  <a:tcPr/>
                </a:tc>
                <a:tc>
                  <a:txBody>
                    <a:bodyPr/>
                    <a:lstStyle/>
                    <a:p>
                      <a:pPr algn="l">
                        <a:spcAft>
                          <a:spcPts val="0"/>
                        </a:spcAft>
                      </a:pPr>
                      <a:r>
                        <a:rPr lang="en-US" sz="1400">
                          <a:solidFill>
                            <a:schemeClr val="tx1"/>
                          </a:solidFill>
                          <a:effectLst/>
                        </a:rPr>
                        <a:t>&gt; 30kg</a:t>
                      </a:r>
                      <a:endParaRPr lang="en-US"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solidFill>
                            <a:schemeClr val="tx1"/>
                          </a:solidFill>
                          <a:effectLst/>
                        </a:rPr>
                        <a:t>TLD</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effectLst/>
                        </a:rPr>
                        <a:t>-</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02511796"/>
                  </a:ext>
                </a:extLst>
              </a:tr>
              <a:tr h="724180">
                <a:tc rowSpan="3">
                  <a:txBody>
                    <a:bodyPr/>
                    <a:lstStyle/>
                    <a:p>
                      <a:pPr>
                        <a:spcAft>
                          <a:spcPts val="0"/>
                        </a:spcAft>
                      </a:pPr>
                      <a:r>
                        <a:rPr lang="en-US" sz="1400" dirty="0">
                          <a:effectLst/>
                        </a:rPr>
                        <a:t>ABC/3TC/EFV</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400" dirty="0">
                          <a:solidFill>
                            <a:schemeClr val="tx1"/>
                          </a:solidFill>
                          <a:effectLst/>
                        </a:rPr>
                        <a:t>&lt;20 kg</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solidFill>
                            <a:schemeClr val="tx1"/>
                          </a:solidFill>
                          <a:effectLst/>
                        </a:rPr>
                        <a:t>No change until reach 20 kg unless treatment failure occurs</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spcAft>
                          <a:spcPts val="0"/>
                        </a:spcAft>
                      </a:pPr>
                      <a:r>
                        <a:rPr lang="en-US" sz="1400" dirty="0">
                          <a:effectLst/>
                        </a:rPr>
                        <a:t>Of value once reached 20 kg when DTG can be used so that OD administration is preserved.</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723564923"/>
                  </a:ext>
                </a:extLst>
              </a:tr>
              <a:tr h="645320">
                <a:tc vMerge="1">
                  <a:txBody>
                    <a:bodyPr/>
                    <a:lstStyle/>
                    <a:p>
                      <a:endParaRPr lang="en-US"/>
                    </a:p>
                  </a:txBody>
                  <a:tcPr/>
                </a:tc>
                <a:tc>
                  <a:txBody>
                    <a:bodyPr/>
                    <a:lstStyle/>
                    <a:p>
                      <a:pPr algn="l">
                        <a:spcAft>
                          <a:spcPts val="0"/>
                        </a:spcAft>
                      </a:pPr>
                      <a:r>
                        <a:rPr lang="en-US" sz="1400" dirty="0">
                          <a:solidFill>
                            <a:schemeClr val="tx1"/>
                          </a:solidFill>
                          <a:effectLst/>
                        </a:rPr>
                        <a:t>20-30kg</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solidFill>
                            <a:schemeClr val="tx1"/>
                          </a:solidFill>
                          <a:effectLst/>
                        </a:rPr>
                        <a:t>ABC/3TC/DTG</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spcAft>
                          <a:spcPts val="0"/>
                        </a:spcAft>
                      </a:pPr>
                      <a:r>
                        <a:rPr lang="en-US" sz="1400" dirty="0">
                          <a:effectLst/>
                        </a:rPr>
                        <a:t>If still stable these can be transitioned to TLD when they reach 30 kg</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952095263"/>
                  </a:ext>
                </a:extLst>
              </a:tr>
              <a:tr h="241393">
                <a:tc vMerge="1">
                  <a:txBody>
                    <a:bodyPr/>
                    <a:lstStyle/>
                    <a:p>
                      <a:endParaRPr lang="en-US"/>
                    </a:p>
                  </a:txBody>
                  <a:tcPr/>
                </a:tc>
                <a:tc>
                  <a:txBody>
                    <a:bodyPr/>
                    <a:lstStyle/>
                    <a:p>
                      <a:pPr algn="l">
                        <a:spcAft>
                          <a:spcPts val="0"/>
                        </a:spcAft>
                      </a:pPr>
                      <a:r>
                        <a:rPr lang="en-US" sz="1400">
                          <a:solidFill>
                            <a:schemeClr val="tx1"/>
                          </a:solidFill>
                          <a:effectLst/>
                        </a:rPr>
                        <a:t>&gt; 30kg</a:t>
                      </a:r>
                      <a:endParaRPr lang="en-US"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solidFill>
                            <a:schemeClr val="tx1"/>
                          </a:solidFill>
                          <a:effectLst/>
                        </a:rPr>
                        <a:t>TLD</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spcAft>
                          <a:spcPts val="0"/>
                        </a:spcAft>
                      </a:pPr>
                      <a:r>
                        <a:rPr lang="en-US" sz="1400" dirty="0">
                          <a:effectLst/>
                        </a:rPr>
                        <a:t> </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815079534"/>
                  </a:ext>
                </a:extLst>
              </a:tr>
              <a:tr h="1290640">
                <a:tc rowSpan="3">
                  <a:txBody>
                    <a:bodyPr/>
                    <a:lstStyle/>
                    <a:p>
                      <a:pPr>
                        <a:spcAft>
                          <a:spcPts val="0"/>
                        </a:spcAft>
                      </a:pPr>
                      <a:r>
                        <a:rPr lang="en-US" sz="1400" dirty="0">
                          <a:effectLst/>
                        </a:rPr>
                        <a:t>ABC/3TC/</a:t>
                      </a:r>
                      <a:r>
                        <a:rPr lang="en-US" sz="1400" dirty="0" err="1">
                          <a:effectLst/>
                        </a:rPr>
                        <a:t>LPVr</a:t>
                      </a:r>
                      <a:r>
                        <a:rPr lang="en-US" sz="1400" dirty="0">
                          <a:effectLst/>
                        </a:rPr>
                        <a:t> AZT/3TC/</a:t>
                      </a:r>
                      <a:r>
                        <a:rPr lang="en-US" sz="1400" dirty="0" err="1">
                          <a:effectLst/>
                        </a:rPr>
                        <a:t>LPVr</a:t>
                      </a:r>
                      <a:r>
                        <a:rPr lang="en-US" sz="1400" dirty="0">
                          <a:effectLst/>
                        </a:rPr>
                        <a:t> </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spcAft>
                          <a:spcPts val="0"/>
                        </a:spcAft>
                      </a:pPr>
                      <a:r>
                        <a:rPr lang="en-US" sz="1400" dirty="0">
                          <a:solidFill>
                            <a:schemeClr val="tx1"/>
                          </a:solidFill>
                          <a:effectLst/>
                        </a:rPr>
                        <a:t>&lt;20 kg</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solidFill>
                            <a:schemeClr val="tx1"/>
                          </a:solidFill>
                          <a:effectLst/>
                        </a:rPr>
                        <a:t>No change until reach 20 kg unless treatment failure occurs</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spcAft>
                          <a:spcPts val="0"/>
                        </a:spcAft>
                      </a:pPr>
                      <a:r>
                        <a:rPr lang="en-US" sz="1400" dirty="0">
                          <a:effectLst/>
                        </a:rPr>
                        <a:t>Important to ensure use of tablets as soon as possible to reduce pill burden. Transition from AZT/3TC/</a:t>
                      </a:r>
                      <a:r>
                        <a:rPr lang="en-US" sz="1400" dirty="0" err="1">
                          <a:effectLst/>
                        </a:rPr>
                        <a:t>LPVr</a:t>
                      </a:r>
                      <a:r>
                        <a:rPr lang="en-US" sz="1400" dirty="0">
                          <a:effectLst/>
                        </a:rPr>
                        <a:t> to ABC/3TC/</a:t>
                      </a:r>
                      <a:r>
                        <a:rPr lang="en-US" sz="1400" dirty="0" err="1">
                          <a:effectLst/>
                        </a:rPr>
                        <a:t>LPVr</a:t>
                      </a:r>
                      <a:r>
                        <a:rPr lang="en-US" sz="1400" dirty="0">
                          <a:effectLst/>
                        </a:rPr>
                        <a:t> can also be considered to reduce pill burden </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77236661"/>
                  </a:ext>
                </a:extLst>
              </a:tr>
              <a:tr h="645320">
                <a:tc vMerge="1">
                  <a:txBody>
                    <a:bodyPr/>
                    <a:lstStyle/>
                    <a:p>
                      <a:endParaRPr lang="en-US"/>
                    </a:p>
                  </a:txBody>
                  <a:tcPr/>
                </a:tc>
                <a:tc>
                  <a:txBody>
                    <a:bodyPr/>
                    <a:lstStyle/>
                    <a:p>
                      <a:pPr algn="l">
                        <a:spcAft>
                          <a:spcPts val="0"/>
                        </a:spcAft>
                      </a:pPr>
                      <a:r>
                        <a:rPr lang="en-US" sz="1400" dirty="0">
                          <a:solidFill>
                            <a:schemeClr val="tx1"/>
                          </a:solidFill>
                          <a:effectLst/>
                        </a:rPr>
                        <a:t>20-30kg</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solidFill>
                            <a:schemeClr val="tx1"/>
                          </a:solidFill>
                          <a:effectLst/>
                        </a:rPr>
                        <a:t>ABC/3TC/DTG</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spcAft>
                          <a:spcPts val="0"/>
                        </a:spcAft>
                      </a:pPr>
                      <a:r>
                        <a:rPr lang="en-US" sz="1400" dirty="0">
                          <a:effectLst/>
                        </a:rPr>
                        <a:t>If still stable these can be transitioned to TLD when they reach 30 kg</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27903505"/>
                  </a:ext>
                </a:extLst>
              </a:tr>
              <a:tr h="241393">
                <a:tc vMerge="1">
                  <a:txBody>
                    <a:bodyPr/>
                    <a:lstStyle/>
                    <a:p>
                      <a:endParaRPr lang="en-US"/>
                    </a:p>
                  </a:txBody>
                  <a:tcPr/>
                </a:tc>
                <a:tc>
                  <a:txBody>
                    <a:bodyPr/>
                    <a:lstStyle/>
                    <a:p>
                      <a:pPr algn="l">
                        <a:spcAft>
                          <a:spcPts val="0"/>
                        </a:spcAft>
                      </a:pPr>
                      <a:r>
                        <a:rPr lang="en-US" sz="1400">
                          <a:solidFill>
                            <a:schemeClr val="tx1"/>
                          </a:solidFill>
                          <a:effectLst/>
                        </a:rPr>
                        <a:t>&gt; 30kg</a:t>
                      </a:r>
                      <a:endParaRPr lang="en-US" sz="14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en-US" sz="1400" dirty="0">
                          <a:solidFill>
                            <a:schemeClr val="tx1"/>
                          </a:solidFill>
                          <a:effectLst/>
                        </a:rPr>
                        <a:t>TLD</a:t>
                      </a:r>
                      <a:endParaRPr lang="en-US" sz="14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spcAft>
                          <a:spcPts val="0"/>
                        </a:spcAft>
                      </a:pPr>
                      <a:r>
                        <a:rPr lang="fr-CH" sz="1400" dirty="0">
                          <a:effectLst/>
                        </a:rPr>
                        <a:t>-</a:t>
                      </a:r>
                      <a:endParaRPr lang="en-US"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24803880"/>
                  </a:ext>
                </a:extLst>
              </a:tr>
            </a:tbl>
          </a:graphicData>
        </a:graphic>
      </p:graphicFrame>
      <p:pic>
        <p:nvPicPr>
          <p:cNvPr id="10" name="Picture 9">
            <a:extLst>
              <a:ext uri="{FF2B5EF4-FFF2-40B4-BE49-F238E27FC236}">
                <a16:creationId xmlns:a16="http://schemas.microsoft.com/office/drawing/2014/main" id="{9F533473-F07D-4CBA-BC9C-FD58E67FEBC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10169" y="6522115"/>
            <a:ext cx="1171707" cy="369332"/>
          </a:xfrm>
          <a:prstGeom prst="rect">
            <a:avLst/>
          </a:prstGeom>
        </p:spPr>
      </p:pic>
      <p:pic>
        <p:nvPicPr>
          <p:cNvPr id="9" name="Picture 8">
            <a:extLst>
              <a:ext uri="{FF2B5EF4-FFF2-40B4-BE49-F238E27FC236}">
                <a16:creationId xmlns:a16="http://schemas.microsoft.com/office/drawing/2014/main" id="{721738CF-9AB2-45CF-A711-8FC4E04BADEE}"/>
              </a:ext>
            </a:extLst>
          </p:cNvPr>
          <p:cNvPicPr>
            <a:picLocks noChangeAspect="1"/>
          </p:cNvPicPr>
          <p:nvPr/>
        </p:nvPicPr>
        <p:blipFill>
          <a:blip r:embed="rId3"/>
          <a:stretch>
            <a:fillRect/>
          </a:stretch>
        </p:blipFill>
        <p:spPr>
          <a:xfrm>
            <a:off x="304500" y="191690"/>
            <a:ext cx="1067399" cy="1470806"/>
          </a:xfrm>
          <a:prstGeom prst="rect">
            <a:avLst/>
          </a:prstGeom>
          <a:ln>
            <a:solidFill>
              <a:schemeClr val="tx1"/>
            </a:solidFill>
          </a:ln>
        </p:spPr>
      </p:pic>
    </p:spTree>
    <p:extLst>
      <p:ext uri="{BB962C8B-B14F-4D97-AF65-F5344CB8AC3E}">
        <p14:creationId xmlns:p14="http://schemas.microsoft.com/office/powerpoint/2010/main" val="958765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71948" y="147484"/>
            <a:ext cx="11208775" cy="1194619"/>
          </a:xfrm>
          <a:prstGeom prst="rect">
            <a:avLst/>
          </a:prstGeom>
        </p:spPr>
        <p:txBody>
          <a:bodyPr lIns="82892" tIns="41446" rIns="82892" bIns="41446"/>
          <a:lstStyle>
            <a:lvl1pPr algn="ctr" defTabSz="1039813" rtl="0" eaLnBrk="0" fontAlgn="base" hangingPunct="0">
              <a:spcBef>
                <a:spcPct val="0"/>
              </a:spcBef>
              <a:spcAft>
                <a:spcPct val="0"/>
              </a:spcAft>
              <a:defRPr sz="3700" b="1" kern="1200">
                <a:solidFill>
                  <a:srgbClr val="990033"/>
                </a:solidFill>
                <a:effectLst>
                  <a:outerShdw blurRad="38100" dist="38100" dir="2700000" algn="tl">
                    <a:srgbClr val="000000">
                      <a:alpha val="43137"/>
                    </a:srgbClr>
                  </a:outerShdw>
                </a:effectLst>
                <a:latin typeface="+mj-lt"/>
                <a:ea typeface="+mj-ea"/>
                <a:cs typeface="+mj-cs"/>
              </a:defRPr>
            </a:lvl1pPr>
            <a:lvl2pPr algn="ctr" defTabSz="1039813" rtl="0" eaLnBrk="0" fontAlgn="base" hangingPunct="0">
              <a:spcBef>
                <a:spcPct val="0"/>
              </a:spcBef>
              <a:spcAft>
                <a:spcPct val="0"/>
              </a:spcAft>
              <a:defRPr sz="3700" b="1">
                <a:solidFill>
                  <a:srgbClr val="990033"/>
                </a:solidFill>
                <a:latin typeface="Calibri" pitchFamily="34" charset="0"/>
              </a:defRPr>
            </a:lvl2pPr>
            <a:lvl3pPr algn="ctr" defTabSz="1039813" rtl="0" eaLnBrk="0" fontAlgn="base" hangingPunct="0">
              <a:spcBef>
                <a:spcPct val="0"/>
              </a:spcBef>
              <a:spcAft>
                <a:spcPct val="0"/>
              </a:spcAft>
              <a:defRPr sz="3700" b="1">
                <a:solidFill>
                  <a:srgbClr val="990033"/>
                </a:solidFill>
                <a:latin typeface="Calibri" pitchFamily="34" charset="0"/>
              </a:defRPr>
            </a:lvl3pPr>
            <a:lvl4pPr algn="ctr" defTabSz="1039813" rtl="0" eaLnBrk="0" fontAlgn="base" hangingPunct="0">
              <a:spcBef>
                <a:spcPct val="0"/>
              </a:spcBef>
              <a:spcAft>
                <a:spcPct val="0"/>
              </a:spcAft>
              <a:defRPr sz="3700" b="1">
                <a:solidFill>
                  <a:srgbClr val="990033"/>
                </a:solidFill>
                <a:latin typeface="Calibri" pitchFamily="34" charset="0"/>
              </a:defRPr>
            </a:lvl4pPr>
            <a:lvl5pPr algn="ctr" defTabSz="1039813" rtl="0" eaLnBrk="0" fontAlgn="base" hangingPunct="0">
              <a:spcBef>
                <a:spcPct val="0"/>
              </a:spcBef>
              <a:spcAft>
                <a:spcPct val="0"/>
              </a:spcAft>
              <a:defRPr sz="3700" b="1">
                <a:solidFill>
                  <a:srgbClr val="990033"/>
                </a:solidFill>
                <a:latin typeface="Calibri" pitchFamily="34" charset="0"/>
              </a:defRPr>
            </a:lvl5pPr>
            <a:lvl6pPr marL="456555" algn="ctr" defTabSz="1039931" rtl="0" fontAlgn="base">
              <a:spcBef>
                <a:spcPct val="0"/>
              </a:spcBef>
              <a:spcAft>
                <a:spcPct val="0"/>
              </a:spcAft>
              <a:defRPr sz="3700" b="1">
                <a:solidFill>
                  <a:srgbClr val="990033"/>
                </a:solidFill>
                <a:latin typeface="Calibri" pitchFamily="34" charset="0"/>
              </a:defRPr>
            </a:lvl6pPr>
            <a:lvl7pPr marL="913106" algn="ctr" defTabSz="1039931" rtl="0" fontAlgn="base">
              <a:spcBef>
                <a:spcPct val="0"/>
              </a:spcBef>
              <a:spcAft>
                <a:spcPct val="0"/>
              </a:spcAft>
              <a:defRPr sz="3700" b="1">
                <a:solidFill>
                  <a:srgbClr val="990033"/>
                </a:solidFill>
                <a:latin typeface="Calibri" pitchFamily="34" charset="0"/>
              </a:defRPr>
            </a:lvl7pPr>
            <a:lvl8pPr marL="1369665" algn="ctr" defTabSz="1039931" rtl="0" fontAlgn="base">
              <a:spcBef>
                <a:spcPct val="0"/>
              </a:spcBef>
              <a:spcAft>
                <a:spcPct val="0"/>
              </a:spcAft>
              <a:defRPr sz="3700" b="1">
                <a:solidFill>
                  <a:srgbClr val="990033"/>
                </a:solidFill>
                <a:latin typeface="Calibri" pitchFamily="34" charset="0"/>
              </a:defRPr>
            </a:lvl8pPr>
            <a:lvl9pPr marL="1826218" algn="ctr" defTabSz="1039931" rtl="0" fontAlgn="base">
              <a:spcBef>
                <a:spcPct val="0"/>
              </a:spcBef>
              <a:spcAft>
                <a:spcPct val="0"/>
              </a:spcAft>
              <a:defRPr sz="3700" b="1">
                <a:solidFill>
                  <a:srgbClr val="990033"/>
                </a:solidFill>
                <a:latin typeface="Calibri" pitchFamily="34" charset="0"/>
              </a:defRPr>
            </a:lvl9pPr>
          </a:lstStyle>
          <a:p>
            <a:pPr defTabSz="943110">
              <a:defRPr/>
            </a:pPr>
            <a:r>
              <a:rPr lang="en-US" sz="3356" dirty="0">
                <a:solidFill>
                  <a:srgbClr val="0070C0"/>
                </a:solidFill>
                <a:effectLst/>
                <a:latin typeface="Arial"/>
                <a:cs typeface="Arial"/>
              </a:rPr>
              <a:t>Increase in people receiving ART over time </a:t>
            </a:r>
          </a:p>
          <a:p>
            <a:pPr defTabSz="943110">
              <a:defRPr/>
            </a:pPr>
            <a:r>
              <a:rPr lang="en-US" sz="3356" dirty="0">
                <a:solidFill>
                  <a:srgbClr val="0070C0"/>
                </a:solidFill>
                <a:effectLst/>
                <a:latin typeface="Arial"/>
                <a:cs typeface="Arial"/>
              </a:rPr>
              <a:t>(62% ART coverage)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589" y="1181497"/>
            <a:ext cx="9698822" cy="4584316"/>
          </a:xfrm>
          <a:prstGeom prst="rect">
            <a:avLst/>
          </a:prstGeom>
        </p:spPr>
      </p:pic>
      <p:sp>
        <p:nvSpPr>
          <p:cNvPr id="5" name="TextBox 11">
            <a:extLst>
              <a:ext uri="{FF2B5EF4-FFF2-40B4-BE49-F238E27FC236}">
                <a16:creationId xmlns:a16="http://schemas.microsoft.com/office/drawing/2014/main" id="{B2CC2471-49DD-7646-B9E6-B58ACE6BE749}"/>
              </a:ext>
            </a:extLst>
          </p:cNvPr>
          <p:cNvSpPr txBox="1">
            <a:spLocks noChangeArrowheads="1"/>
          </p:cNvSpPr>
          <p:nvPr/>
        </p:nvSpPr>
        <p:spPr bwMode="auto">
          <a:xfrm>
            <a:off x="1514402" y="5679815"/>
            <a:ext cx="3294374" cy="27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892" tIns="41446" rIns="82892" bIns="41446">
            <a:spAutoFit/>
          </a:bodyPr>
          <a:lstStyle/>
          <a:p>
            <a:pPr defTabSz="829361" fontAlgn="base">
              <a:spcBef>
                <a:spcPct val="0"/>
              </a:spcBef>
              <a:spcAft>
                <a:spcPct val="0"/>
              </a:spcAft>
            </a:pPr>
            <a:r>
              <a:rPr lang="fr-CH" altLang="en-US" sz="1270" b="1" dirty="0">
                <a:solidFill>
                  <a:srgbClr val="000000">
                    <a:lumMod val="65000"/>
                    <a:lumOff val="35000"/>
                  </a:srgbClr>
                </a:solidFill>
                <a:latin typeface="Myriad Pro" panose="020B0503030403020204" pitchFamily="34" charset="0"/>
                <a:cs typeface="Arial" pitchFamily="34" charset="0"/>
              </a:rPr>
              <a:t>Source: UNAIDS/WHO </a:t>
            </a:r>
            <a:r>
              <a:rPr lang="fr-CH" altLang="en-US" sz="1270" b="1" dirty="0" err="1">
                <a:solidFill>
                  <a:srgbClr val="000000">
                    <a:lumMod val="65000"/>
                    <a:lumOff val="35000"/>
                  </a:srgbClr>
                </a:solidFill>
                <a:latin typeface="Myriad Pro" panose="020B0503030403020204" pitchFamily="34" charset="0"/>
                <a:cs typeface="Arial" pitchFamily="34" charset="0"/>
              </a:rPr>
              <a:t>estimates</a:t>
            </a:r>
            <a:endParaRPr lang="fr-CH" altLang="en-US" sz="1270" b="1" dirty="0">
              <a:solidFill>
                <a:srgbClr val="000000">
                  <a:lumMod val="65000"/>
                  <a:lumOff val="35000"/>
                </a:srgbClr>
              </a:solidFill>
              <a:latin typeface="Myriad Pro" panose="020B0503030403020204" pitchFamily="34" charset="0"/>
              <a:cs typeface="Arial" pitchFamily="34" charset="0"/>
            </a:endParaRPr>
          </a:p>
        </p:txBody>
      </p:sp>
    </p:spTree>
    <p:extLst>
      <p:ext uri="{BB962C8B-B14F-4D97-AF65-F5344CB8AC3E}">
        <p14:creationId xmlns:p14="http://schemas.microsoft.com/office/powerpoint/2010/main" val="2249982330"/>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21D42-FECB-4926-B4D9-E3DF0B4423D9}"/>
              </a:ext>
            </a:extLst>
          </p:cNvPr>
          <p:cNvSpPr>
            <a:spLocks noGrp="1"/>
          </p:cNvSpPr>
          <p:nvPr>
            <p:ph type="title"/>
          </p:nvPr>
        </p:nvSpPr>
        <p:spPr>
          <a:xfrm>
            <a:off x="405114" y="45651"/>
            <a:ext cx="9705779" cy="1325563"/>
          </a:xfrm>
        </p:spPr>
        <p:txBody>
          <a:bodyPr>
            <a:normAutofit/>
          </a:bodyPr>
          <a:lstStyle/>
          <a:p>
            <a:r>
              <a:rPr lang="en-GB" sz="4000" b="1" dirty="0">
                <a:solidFill>
                  <a:srgbClr val="0070C0"/>
                </a:solidFill>
                <a:latin typeface="+mn-lt"/>
              </a:rPr>
              <a:t>TAF becoming an option for NRTI backbone</a:t>
            </a:r>
            <a:endParaRPr lang="en-US" sz="4000" b="1" dirty="0">
              <a:solidFill>
                <a:srgbClr val="0070C0"/>
              </a:solidFill>
              <a:latin typeface="+mn-lt"/>
            </a:endParaRPr>
          </a:p>
        </p:txBody>
      </p:sp>
      <p:pic>
        <p:nvPicPr>
          <p:cNvPr id="5" name="Picture 4">
            <a:extLst>
              <a:ext uri="{FF2B5EF4-FFF2-40B4-BE49-F238E27FC236}">
                <a16:creationId xmlns:a16="http://schemas.microsoft.com/office/drawing/2014/main" id="{FF56DFE4-A6F0-4EF9-95A7-94ACC7FE61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857769" y="6369715"/>
            <a:ext cx="1171707" cy="369332"/>
          </a:xfrm>
          <a:prstGeom prst="rect">
            <a:avLst/>
          </a:prstGeom>
        </p:spPr>
      </p:pic>
      <p:pic>
        <p:nvPicPr>
          <p:cNvPr id="6" name="Picture 5">
            <a:extLst>
              <a:ext uri="{FF2B5EF4-FFF2-40B4-BE49-F238E27FC236}">
                <a16:creationId xmlns:a16="http://schemas.microsoft.com/office/drawing/2014/main" id="{A9D15287-C54B-4E50-AAE6-DD523C678EE1}"/>
              </a:ext>
            </a:extLst>
          </p:cNvPr>
          <p:cNvPicPr>
            <a:picLocks noChangeAspect="1"/>
          </p:cNvPicPr>
          <p:nvPr/>
        </p:nvPicPr>
        <p:blipFill>
          <a:blip r:embed="rId3"/>
          <a:stretch>
            <a:fillRect/>
          </a:stretch>
        </p:blipFill>
        <p:spPr>
          <a:xfrm>
            <a:off x="5787850" y="2833918"/>
            <a:ext cx="6161239" cy="3383636"/>
          </a:xfrm>
          <a:prstGeom prst="rect">
            <a:avLst/>
          </a:prstGeom>
          <a:ln>
            <a:solidFill>
              <a:schemeClr val="tx1"/>
            </a:solidFill>
          </a:ln>
        </p:spPr>
      </p:pic>
      <p:sp>
        <p:nvSpPr>
          <p:cNvPr id="8" name="Content Placeholder 2">
            <a:extLst>
              <a:ext uri="{FF2B5EF4-FFF2-40B4-BE49-F238E27FC236}">
                <a16:creationId xmlns:a16="http://schemas.microsoft.com/office/drawing/2014/main" id="{511971D7-D381-4CB1-AD91-D8C5041B25A7}"/>
              </a:ext>
            </a:extLst>
          </p:cNvPr>
          <p:cNvSpPr>
            <a:spLocks noGrp="1"/>
          </p:cNvSpPr>
          <p:nvPr>
            <p:ph idx="1"/>
          </p:nvPr>
        </p:nvSpPr>
        <p:spPr>
          <a:xfrm>
            <a:off x="492369" y="1261641"/>
            <a:ext cx="8591340" cy="5050258"/>
          </a:xfrm>
        </p:spPr>
        <p:txBody>
          <a:bodyPr>
            <a:normAutofit fontScale="85000" lnSpcReduction="10000"/>
          </a:bodyPr>
          <a:lstStyle/>
          <a:p>
            <a:r>
              <a:rPr lang="en-GB" sz="3200" b="1" dirty="0"/>
              <a:t>Improved durability and sequencing </a:t>
            </a:r>
            <a:r>
              <a:rPr lang="en-GB" sz="3200" dirty="0"/>
              <a:t>(more favourable resistance profile)</a:t>
            </a:r>
          </a:p>
          <a:p>
            <a:r>
              <a:rPr lang="en-GB" sz="3200" b="1" dirty="0"/>
              <a:t>Reduction in adverse impact on bone and renal health</a:t>
            </a:r>
          </a:p>
          <a:p>
            <a:pPr lvl="1"/>
            <a:r>
              <a:rPr lang="en-GB" sz="2800" dirty="0"/>
              <a:t>Bone accretion throughout                                                             childhood with peak in puberty</a:t>
            </a:r>
          </a:p>
          <a:p>
            <a:pPr lvl="1"/>
            <a:r>
              <a:rPr lang="en-GB" sz="2800" dirty="0"/>
              <a:t>Multiple factors impacting bone                                                    health including nutrition, HIV and                                                  HIV treatment</a:t>
            </a:r>
            <a:endParaRPr lang="en-US" sz="3200" dirty="0"/>
          </a:p>
          <a:p>
            <a:r>
              <a:rPr lang="en-US" sz="3200" b="1" dirty="0"/>
              <a:t>Children co-infected with HBV                                                </a:t>
            </a:r>
            <a:r>
              <a:rPr lang="en-US" sz="3200" dirty="0"/>
              <a:t>(~8-10% among children with HIV                                           in SSA) are not receiving treatment                                                 for Hep B. </a:t>
            </a:r>
          </a:p>
          <a:p>
            <a:r>
              <a:rPr lang="en-US" sz="3200" dirty="0"/>
              <a:t>Adult formulations of TAF can be                                       used in children over 25 kg</a:t>
            </a:r>
          </a:p>
          <a:p>
            <a:pPr lvl="1"/>
            <a:endParaRPr lang="en-US" sz="2800" b="1" dirty="0"/>
          </a:p>
          <a:p>
            <a:endParaRPr lang="en-US" sz="3200" dirty="0"/>
          </a:p>
        </p:txBody>
      </p:sp>
      <p:pic>
        <p:nvPicPr>
          <p:cNvPr id="10" name="Picture 9">
            <a:extLst>
              <a:ext uri="{FF2B5EF4-FFF2-40B4-BE49-F238E27FC236}">
                <a16:creationId xmlns:a16="http://schemas.microsoft.com/office/drawing/2014/main" id="{8F7452C9-4331-4A2B-B6FC-E19CFBE95AE0}"/>
              </a:ext>
            </a:extLst>
          </p:cNvPr>
          <p:cNvPicPr>
            <a:picLocks noChangeAspect="1"/>
          </p:cNvPicPr>
          <p:nvPr/>
        </p:nvPicPr>
        <p:blipFill>
          <a:blip r:embed="rId4"/>
          <a:stretch>
            <a:fillRect/>
          </a:stretch>
        </p:blipFill>
        <p:spPr>
          <a:xfrm>
            <a:off x="10110893" y="160124"/>
            <a:ext cx="1838196" cy="2597714"/>
          </a:xfrm>
          <a:prstGeom prst="rect">
            <a:avLst/>
          </a:prstGeom>
          <a:effectLst>
            <a:outerShdw blurRad="177800" dist="38100" dir="2700000" algn="tl" rotWithShape="0">
              <a:prstClr val="black">
                <a:alpha val="40000"/>
              </a:prstClr>
            </a:outerShdw>
          </a:effectLst>
        </p:spPr>
      </p:pic>
    </p:spTree>
    <p:extLst>
      <p:ext uri="{BB962C8B-B14F-4D97-AF65-F5344CB8AC3E}">
        <p14:creationId xmlns:p14="http://schemas.microsoft.com/office/powerpoint/2010/main" val="2077604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D5AEB-5E4D-444A-9680-665EB6519FCA}"/>
              </a:ext>
            </a:extLst>
          </p:cNvPr>
          <p:cNvSpPr>
            <a:spLocks noGrp="1"/>
          </p:cNvSpPr>
          <p:nvPr>
            <p:ph type="title"/>
          </p:nvPr>
        </p:nvSpPr>
        <p:spPr>
          <a:xfrm>
            <a:off x="838200" y="152400"/>
            <a:ext cx="10515600" cy="1020763"/>
          </a:xfrm>
        </p:spPr>
        <p:txBody>
          <a:bodyPr>
            <a:normAutofit fontScale="90000"/>
          </a:bodyPr>
          <a:lstStyle/>
          <a:p>
            <a:pPr algn="ctr"/>
            <a:r>
              <a:rPr lang="fr-FR" b="1" dirty="0">
                <a:solidFill>
                  <a:srgbClr val="0070C0"/>
                </a:solidFill>
                <a:latin typeface="Calibri" panose="020F0502020204030204" pitchFamily="34" charset="0"/>
              </a:rPr>
              <a:t>INSTI and new story of </a:t>
            </a:r>
            <a:r>
              <a:rPr lang="fr-FR" b="1" dirty="0" err="1">
                <a:solidFill>
                  <a:srgbClr val="0070C0"/>
                </a:solidFill>
                <a:latin typeface="Calibri" panose="020F0502020204030204" pitchFamily="34" charset="0"/>
              </a:rPr>
              <a:t>weight</a:t>
            </a:r>
            <a:r>
              <a:rPr lang="fr-FR" b="1" dirty="0">
                <a:solidFill>
                  <a:srgbClr val="0070C0"/>
                </a:solidFill>
                <a:latin typeface="Calibri" panose="020F0502020204030204" pitchFamily="34" charset="0"/>
              </a:rPr>
              <a:t> gain </a:t>
            </a:r>
            <a:r>
              <a:rPr lang="fr-FR" b="1" dirty="0" err="1">
                <a:solidFill>
                  <a:srgbClr val="0070C0"/>
                </a:solidFill>
                <a:latin typeface="Calibri" panose="020F0502020204030204" pitchFamily="34" charset="0"/>
              </a:rPr>
              <a:t>among</a:t>
            </a:r>
            <a:r>
              <a:rPr lang="fr-FR" b="1" dirty="0">
                <a:solidFill>
                  <a:srgbClr val="0070C0"/>
                </a:solidFill>
                <a:latin typeface="Calibri" panose="020F0502020204030204" pitchFamily="34" charset="0"/>
              </a:rPr>
              <a:t> PLHIV</a:t>
            </a:r>
            <a:endParaRPr lang="en-GB" b="1" dirty="0">
              <a:solidFill>
                <a:srgbClr val="0070C0"/>
              </a:solidFill>
              <a:latin typeface="Calibri" panose="020F0502020204030204" pitchFamily="34" charset="0"/>
            </a:endParaRPr>
          </a:p>
        </p:txBody>
      </p:sp>
      <p:sp>
        <p:nvSpPr>
          <p:cNvPr id="4" name="AutoShape 2" descr="Image result for clinical obesity and dtg">
            <a:extLst>
              <a:ext uri="{FF2B5EF4-FFF2-40B4-BE49-F238E27FC236}">
                <a16:creationId xmlns:a16="http://schemas.microsoft.com/office/drawing/2014/main" id="{050E2EB2-2560-4D29-AE03-AF590F47A9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AutoShape 4" descr="Image result for clinical obesity and dtg">
            <a:extLst>
              <a:ext uri="{FF2B5EF4-FFF2-40B4-BE49-F238E27FC236}">
                <a16:creationId xmlns:a16="http://schemas.microsoft.com/office/drawing/2014/main" id="{8FDA15E3-3540-4193-BEF2-2C2E18C6D93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6" name="Picture 8" descr="Image result for clinical obesity">
            <a:extLst>
              <a:ext uri="{FF2B5EF4-FFF2-40B4-BE49-F238E27FC236}">
                <a16:creationId xmlns:a16="http://schemas.microsoft.com/office/drawing/2014/main" id="{0275D371-04A0-4D4C-9D99-EA9639D80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295400"/>
            <a:ext cx="3771434" cy="5030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77FE01E-DAAB-4A70-A140-D860D6675DEF}"/>
              </a:ext>
            </a:extLst>
          </p:cNvPr>
          <p:cNvPicPr>
            <a:picLocks noChangeAspect="1"/>
          </p:cNvPicPr>
          <p:nvPr/>
        </p:nvPicPr>
        <p:blipFill>
          <a:blip r:embed="rId4"/>
          <a:stretch>
            <a:fillRect/>
          </a:stretch>
        </p:blipFill>
        <p:spPr>
          <a:xfrm>
            <a:off x="381000" y="1371600"/>
            <a:ext cx="6363783" cy="4283103"/>
          </a:xfrm>
          <a:prstGeom prst="rect">
            <a:avLst/>
          </a:prstGeom>
        </p:spPr>
      </p:pic>
    </p:spTree>
    <p:extLst>
      <p:ext uri="{BB962C8B-B14F-4D97-AF65-F5344CB8AC3E}">
        <p14:creationId xmlns:p14="http://schemas.microsoft.com/office/powerpoint/2010/main" val="1476920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EA222-3991-D244-948B-28E52938E4A4}"/>
              </a:ext>
            </a:extLst>
          </p:cNvPr>
          <p:cNvSpPr>
            <a:spLocks noGrp="1"/>
          </p:cNvSpPr>
          <p:nvPr>
            <p:ph type="title"/>
          </p:nvPr>
        </p:nvSpPr>
        <p:spPr/>
        <p:txBody>
          <a:bodyPr/>
          <a:lstStyle/>
          <a:p>
            <a:endParaRPr lang="en-US"/>
          </a:p>
        </p:txBody>
      </p:sp>
      <p:pic>
        <p:nvPicPr>
          <p:cNvPr id="12" name="Content Placeholder 11">
            <a:extLst>
              <a:ext uri="{FF2B5EF4-FFF2-40B4-BE49-F238E27FC236}">
                <a16:creationId xmlns:a16="http://schemas.microsoft.com/office/drawing/2014/main" id="{E5266B4B-7679-574D-83D7-03115ED77C7F}"/>
              </a:ext>
            </a:extLst>
          </p:cNvPr>
          <p:cNvPicPr>
            <a:picLocks noGrp="1" noChangeAspect="1"/>
          </p:cNvPicPr>
          <p:nvPr>
            <p:ph idx="1"/>
          </p:nvPr>
        </p:nvPicPr>
        <p:blipFill>
          <a:blip r:embed="rId3"/>
          <a:stretch>
            <a:fillRect/>
          </a:stretch>
        </p:blipFill>
        <p:spPr>
          <a:xfrm>
            <a:off x="670249" y="270414"/>
            <a:ext cx="10515600" cy="2840548"/>
          </a:xfrm>
        </p:spPr>
      </p:pic>
      <p:sp>
        <p:nvSpPr>
          <p:cNvPr id="15" name="TextBox 14">
            <a:extLst>
              <a:ext uri="{FF2B5EF4-FFF2-40B4-BE49-F238E27FC236}">
                <a16:creationId xmlns:a16="http://schemas.microsoft.com/office/drawing/2014/main" id="{48F0F349-6A2E-1741-9EA0-DD6234CB9098}"/>
              </a:ext>
            </a:extLst>
          </p:cNvPr>
          <p:cNvSpPr txBox="1"/>
          <p:nvPr/>
        </p:nvSpPr>
        <p:spPr>
          <a:xfrm>
            <a:off x="205273" y="3396343"/>
            <a:ext cx="3937520" cy="2831544"/>
          </a:xfrm>
          <a:prstGeom prst="rect">
            <a:avLst/>
          </a:prstGeom>
          <a:noFill/>
        </p:spPr>
        <p:txBody>
          <a:bodyPr wrap="square" rtlCol="0">
            <a:spAutoFit/>
          </a:bodyPr>
          <a:lstStyle/>
          <a:p>
            <a:r>
              <a:rPr lang="en-GB" sz="2000" dirty="0"/>
              <a:t>832 women aged 15-72 from 94 countries took part in the online survey, and 434 (52%) responded to the optional treatment section. </a:t>
            </a:r>
          </a:p>
          <a:p>
            <a:endParaRPr lang="en-GB" sz="2000" dirty="0"/>
          </a:p>
          <a:p>
            <a:r>
              <a:rPr lang="en-GB" sz="2000" dirty="0"/>
              <a:t>Of the 381 (88%) who were on</a:t>
            </a:r>
          </a:p>
          <a:p>
            <a:r>
              <a:rPr lang="en-GB" sz="2000" dirty="0"/>
              <a:t>treatment, </a:t>
            </a:r>
            <a:r>
              <a:rPr lang="en-GB" sz="2000" b="1" i="1" dirty="0"/>
              <a:t>only 52 (11.9%) reported no side effects.</a:t>
            </a:r>
          </a:p>
          <a:p>
            <a:endParaRPr lang="en-US" dirty="0"/>
          </a:p>
        </p:txBody>
      </p:sp>
      <p:sp>
        <p:nvSpPr>
          <p:cNvPr id="16" name="TextBox 15">
            <a:extLst>
              <a:ext uri="{FF2B5EF4-FFF2-40B4-BE49-F238E27FC236}">
                <a16:creationId xmlns:a16="http://schemas.microsoft.com/office/drawing/2014/main" id="{645C2D94-129E-CA49-BC2F-B749AC733DDD}"/>
              </a:ext>
            </a:extLst>
          </p:cNvPr>
          <p:cNvSpPr txBox="1"/>
          <p:nvPr/>
        </p:nvSpPr>
        <p:spPr>
          <a:xfrm>
            <a:off x="4142793" y="3396343"/>
            <a:ext cx="3209729" cy="3139321"/>
          </a:xfrm>
          <a:prstGeom prst="rect">
            <a:avLst/>
          </a:prstGeom>
          <a:noFill/>
        </p:spPr>
        <p:txBody>
          <a:bodyPr wrap="square" rtlCol="0">
            <a:spAutoFit/>
          </a:bodyPr>
          <a:lstStyle/>
          <a:p>
            <a:r>
              <a:rPr lang="en-GB" sz="2000" b="1" dirty="0"/>
              <a:t>The mean number of ARV side-effects was four </a:t>
            </a:r>
            <a:r>
              <a:rPr lang="en-GB" sz="2000" dirty="0"/>
              <a:t>including fatigue (64.8%), mood changes (47.1%), headaches (40.6%), body</a:t>
            </a:r>
          </a:p>
          <a:p>
            <a:r>
              <a:rPr lang="en-GB" sz="2000" dirty="0"/>
              <a:t>dysmorphia (40.2%), loss of libido (37.5%), strange dreams (29.9%), and menstrual disorders (24.1%).</a:t>
            </a:r>
          </a:p>
          <a:p>
            <a:endParaRPr lang="en-US" dirty="0"/>
          </a:p>
        </p:txBody>
      </p:sp>
      <p:sp>
        <p:nvSpPr>
          <p:cNvPr id="17" name="TextBox 16">
            <a:extLst>
              <a:ext uri="{FF2B5EF4-FFF2-40B4-BE49-F238E27FC236}">
                <a16:creationId xmlns:a16="http://schemas.microsoft.com/office/drawing/2014/main" id="{1284E1F5-6FEA-F845-AE6A-9184A5CF9E16}"/>
              </a:ext>
            </a:extLst>
          </p:cNvPr>
          <p:cNvSpPr txBox="1"/>
          <p:nvPr/>
        </p:nvSpPr>
        <p:spPr>
          <a:xfrm>
            <a:off x="7621553" y="3396343"/>
            <a:ext cx="3732247" cy="2246769"/>
          </a:xfrm>
          <a:prstGeom prst="rect">
            <a:avLst/>
          </a:prstGeom>
          <a:noFill/>
        </p:spPr>
        <p:txBody>
          <a:bodyPr wrap="square" rtlCol="0">
            <a:spAutoFit/>
          </a:bodyPr>
          <a:lstStyle/>
          <a:p>
            <a:r>
              <a:rPr lang="en-GB" sz="2000" dirty="0"/>
              <a:t>Singly or collectively, </a:t>
            </a:r>
            <a:r>
              <a:rPr lang="en-GB" sz="2000" b="1" dirty="0"/>
              <a:t>side-effect</a:t>
            </a:r>
            <a:r>
              <a:rPr lang="en-GB" sz="2000" dirty="0"/>
              <a:t>s strained relationships, led to financial insecurity or poverty, and </a:t>
            </a:r>
            <a:r>
              <a:rPr lang="en-GB" sz="2000" b="1" dirty="0"/>
              <a:t>contributed to mental ill-health</a:t>
            </a:r>
            <a:r>
              <a:rPr lang="en-GB" sz="2000" dirty="0"/>
              <a:t>, including loneliness, isolation, stress, anxiety, and depression. </a:t>
            </a:r>
          </a:p>
        </p:txBody>
      </p:sp>
      <p:sp>
        <p:nvSpPr>
          <p:cNvPr id="19" name="TextBox 18">
            <a:extLst>
              <a:ext uri="{FF2B5EF4-FFF2-40B4-BE49-F238E27FC236}">
                <a16:creationId xmlns:a16="http://schemas.microsoft.com/office/drawing/2014/main" id="{EF5A9F1F-E583-4345-BDAA-575C77003D8D}"/>
              </a:ext>
            </a:extLst>
          </p:cNvPr>
          <p:cNvSpPr txBox="1"/>
          <p:nvPr/>
        </p:nvSpPr>
        <p:spPr>
          <a:xfrm>
            <a:off x="9274470" y="6378150"/>
            <a:ext cx="2388795" cy="369332"/>
          </a:xfrm>
          <a:prstGeom prst="rect">
            <a:avLst/>
          </a:prstGeom>
          <a:noFill/>
        </p:spPr>
        <p:txBody>
          <a:bodyPr wrap="none" rtlCol="0">
            <a:spAutoFit/>
          </a:bodyPr>
          <a:lstStyle/>
          <a:p>
            <a:r>
              <a:rPr lang="en-US" dirty="0">
                <a:solidFill>
                  <a:srgbClr val="FF0000"/>
                </a:solidFill>
              </a:rPr>
              <a:t>Durban2016 TUPED272</a:t>
            </a:r>
          </a:p>
        </p:txBody>
      </p:sp>
    </p:spTree>
    <p:extLst>
      <p:ext uri="{BB962C8B-B14F-4D97-AF65-F5344CB8AC3E}">
        <p14:creationId xmlns:p14="http://schemas.microsoft.com/office/powerpoint/2010/main" val="4226090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41DEF867-5B84-1A40-961A-43378CAC5140}"/>
              </a:ext>
            </a:extLst>
          </p:cNvPr>
          <p:cNvPicPr>
            <a:picLocks noGrp="1" noChangeAspect="1"/>
          </p:cNvPicPr>
          <p:nvPr>
            <p:ph idx="1"/>
          </p:nvPr>
        </p:nvPicPr>
        <p:blipFill>
          <a:blip r:embed="rId3"/>
          <a:stretch>
            <a:fillRect/>
          </a:stretch>
        </p:blipFill>
        <p:spPr>
          <a:xfrm>
            <a:off x="8002468" y="621035"/>
            <a:ext cx="4256017" cy="6067775"/>
          </a:xfrm>
          <a:ln>
            <a:solidFill>
              <a:schemeClr val="bg1">
                <a:lumMod val="85000"/>
              </a:schemeClr>
            </a:solidFill>
          </a:ln>
        </p:spPr>
      </p:pic>
      <p:sp>
        <p:nvSpPr>
          <p:cNvPr id="4" name="Title 3">
            <a:extLst>
              <a:ext uri="{FF2B5EF4-FFF2-40B4-BE49-F238E27FC236}">
                <a16:creationId xmlns:a16="http://schemas.microsoft.com/office/drawing/2014/main" id="{173FD746-F50F-40E0-A7E2-79F6FF497AB0}"/>
              </a:ext>
            </a:extLst>
          </p:cNvPr>
          <p:cNvSpPr>
            <a:spLocks noGrp="1"/>
          </p:cNvSpPr>
          <p:nvPr>
            <p:ph type="title"/>
          </p:nvPr>
        </p:nvSpPr>
        <p:spPr>
          <a:xfrm>
            <a:off x="1177871" y="0"/>
            <a:ext cx="6824597" cy="1456841"/>
          </a:xfrm>
        </p:spPr>
        <p:txBody>
          <a:bodyPr>
            <a:normAutofit/>
          </a:bodyPr>
          <a:lstStyle/>
          <a:p>
            <a:r>
              <a:rPr lang="en-US" sz="4000" b="1" dirty="0">
                <a:solidFill>
                  <a:srgbClr val="0070C0"/>
                </a:solidFill>
                <a:latin typeface="+mn-lt"/>
              </a:rPr>
              <a:t>Community Voices Clear</a:t>
            </a:r>
          </a:p>
        </p:txBody>
      </p:sp>
      <p:pic>
        <p:nvPicPr>
          <p:cNvPr id="7" name="Content Placeholder 4">
            <a:extLst>
              <a:ext uri="{FF2B5EF4-FFF2-40B4-BE49-F238E27FC236}">
                <a16:creationId xmlns:a16="http://schemas.microsoft.com/office/drawing/2014/main" id="{C0D819C3-66AD-4A6F-A74F-45A0A12FE7EA}"/>
              </a:ext>
            </a:extLst>
          </p:cNvPr>
          <p:cNvPicPr>
            <a:picLocks noChangeAspect="1"/>
          </p:cNvPicPr>
          <p:nvPr/>
        </p:nvPicPr>
        <p:blipFill>
          <a:blip r:embed="rId4"/>
          <a:stretch>
            <a:fillRect/>
          </a:stretch>
        </p:blipFill>
        <p:spPr>
          <a:xfrm>
            <a:off x="166525" y="1347711"/>
            <a:ext cx="2789160" cy="3737063"/>
          </a:xfrm>
          <a:prstGeom prst="rect">
            <a:avLst/>
          </a:prstGeom>
          <a:ln>
            <a:solidFill>
              <a:schemeClr val="accent1">
                <a:lumMod val="75000"/>
              </a:schemeClr>
            </a:solidFill>
          </a:ln>
        </p:spPr>
      </p:pic>
      <p:sp>
        <p:nvSpPr>
          <p:cNvPr id="8" name="Rectangle 7">
            <a:extLst>
              <a:ext uri="{FF2B5EF4-FFF2-40B4-BE49-F238E27FC236}">
                <a16:creationId xmlns:a16="http://schemas.microsoft.com/office/drawing/2014/main" id="{BF84A0C6-63E1-4F35-BAA6-A4655006D887}"/>
              </a:ext>
            </a:extLst>
          </p:cNvPr>
          <p:cNvSpPr/>
          <p:nvPr/>
        </p:nvSpPr>
        <p:spPr>
          <a:xfrm>
            <a:off x="2444417" y="4030662"/>
            <a:ext cx="5491566" cy="2462213"/>
          </a:xfrm>
          <a:prstGeom prst="rect">
            <a:avLst/>
          </a:prstGeom>
          <a:solidFill>
            <a:schemeClr val="bg2"/>
          </a:solidFill>
          <a:ln w="19050">
            <a:solidFill>
              <a:schemeClr val="accent5">
                <a:lumMod val="60000"/>
                <a:lumOff val="40000"/>
              </a:schemeClr>
            </a:solidFill>
          </a:ln>
        </p:spPr>
        <p:txBody>
          <a:bodyPr wrap="square">
            <a:spAutoFit/>
          </a:bodyPr>
          <a:lstStyle/>
          <a:p>
            <a:pPr>
              <a:spcBef>
                <a:spcPts val="600"/>
              </a:spcBef>
            </a:pPr>
            <a:r>
              <a:rPr lang="en-US" b="1" dirty="0">
                <a:latin typeface="Calibri" panose="020F0502020204030204" pitchFamily="34" charset="0"/>
                <a:cs typeface="Calibri" panose="020F0502020204030204" pitchFamily="34" charset="0"/>
              </a:rPr>
              <a:t>Unanimous decision based on the data currently available that </a:t>
            </a:r>
            <a:r>
              <a:rPr lang="en-US" b="1" dirty="0">
                <a:solidFill>
                  <a:srgbClr val="C00000"/>
                </a:solidFill>
                <a:latin typeface="Calibri" panose="020F0502020204030204" pitchFamily="34" charset="0"/>
                <a:cs typeface="Calibri" panose="020F0502020204030204" pitchFamily="34" charset="0"/>
              </a:rPr>
              <a:t>DTG’s benefits </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reduced side effects, improved efficacy, and a high barrier to resistance </a:t>
            </a:r>
            <a:r>
              <a:rPr lang="en-US" dirty="0">
                <a:latin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cs typeface="Calibri" panose="020F0502020204030204" pitchFamily="34" charset="0"/>
              </a:rPr>
              <a:t>outweigh its potential risks. </a:t>
            </a:r>
          </a:p>
          <a:p>
            <a:pPr>
              <a:spcBef>
                <a:spcPts val="600"/>
              </a:spcBef>
            </a:pPr>
            <a:endParaRPr lang="en-US" b="1" dirty="0">
              <a:solidFill>
                <a:srgbClr val="C00000"/>
              </a:solidFill>
              <a:latin typeface="Calibri" panose="020F0502020204030204" pitchFamily="34" charset="0"/>
              <a:cs typeface="Calibri" panose="020F0502020204030204" pitchFamily="34" charset="0"/>
            </a:endParaRPr>
          </a:p>
          <a:p>
            <a:pPr>
              <a:spcBef>
                <a:spcPts val="600"/>
              </a:spcBef>
            </a:pPr>
            <a:r>
              <a:rPr lang="en-US" b="1" dirty="0">
                <a:latin typeface="Calibri" panose="020F0502020204030204" pitchFamily="34" charset="0"/>
                <a:cs typeface="Calibri" panose="020F0502020204030204" pitchFamily="34" charset="0"/>
              </a:rPr>
              <a:t>Concluded that blanket exclusions that deny women equitable access to this optimal HIV treatment </a:t>
            </a:r>
            <a:r>
              <a:rPr lang="en-US" b="1" dirty="0">
                <a:solidFill>
                  <a:srgbClr val="C00000"/>
                </a:solidFill>
                <a:latin typeface="Calibri" panose="020F0502020204030204" pitchFamily="34" charset="0"/>
                <a:cs typeface="Calibri" panose="020F0502020204030204" pitchFamily="34" charset="0"/>
              </a:rPr>
              <a:t>are not warranted or justified. </a:t>
            </a:r>
          </a:p>
        </p:txBody>
      </p:sp>
      <p:pic>
        <p:nvPicPr>
          <p:cNvPr id="9" name="Picture 8">
            <a:extLst>
              <a:ext uri="{FF2B5EF4-FFF2-40B4-BE49-F238E27FC236}">
                <a16:creationId xmlns:a16="http://schemas.microsoft.com/office/drawing/2014/main" id="{D32062A0-2B85-4C05-8A07-D503551EB3D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1917" b="5718"/>
          <a:stretch/>
        </p:blipFill>
        <p:spPr>
          <a:xfrm>
            <a:off x="2722342" y="2222813"/>
            <a:ext cx="5213641" cy="1603160"/>
          </a:xfrm>
          <a:prstGeom prst="rect">
            <a:avLst/>
          </a:prstGeom>
        </p:spPr>
      </p:pic>
    </p:spTree>
    <p:extLst>
      <p:ext uri="{BB962C8B-B14F-4D97-AF65-F5344CB8AC3E}">
        <p14:creationId xmlns:p14="http://schemas.microsoft.com/office/powerpoint/2010/main" val="2911051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5D03F8-247F-4657-BA3E-3E8CAB175F27}"/>
              </a:ext>
            </a:extLst>
          </p:cNvPr>
          <p:cNvPicPr>
            <a:picLocks noChangeAspect="1"/>
          </p:cNvPicPr>
          <p:nvPr/>
        </p:nvPicPr>
        <p:blipFill>
          <a:blip r:embed="rId2"/>
          <a:stretch>
            <a:fillRect/>
          </a:stretch>
        </p:blipFill>
        <p:spPr>
          <a:xfrm>
            <a:off x="2012182" y="211152"/>
            <a:ext cx="2065378" cy="2845956"/>
          </a:xfrm>
          <a:prstGeom prst="rect">
            <a:avLst/>
          </a:prstGeom>
          <a:ln>
            <a:solidFill>
              <a:schemeClr val="tx1"/>
            </a:solidFill>
          </a:ln>
        </p:spPr>
      </p:pic>
      <p:pic>
        <p:nvPicPr>
          <p:cNvPr id="3" name="Picture 2">
            <a:extLst>
              <a:ext uri="{FF2B5EF4-FFF2-40B4-BE49-F238E27FC236}">
                <a16:creationId xmlns:a16="http://schemas.microsoft.com/office/drawing/2014/main" id="{D22A05EF-08EE-47EF-89F3-B5B38C4230B6}"/>
              </a:ext>
            </a:extLst>
          </p:cNvPr>
          <p:cNvPicPr>
            <a:picLocks noChangeAspect="1"/>
          </p:cNvPicPr>
          <p:nvPr/>
        </p:nvPicPr>
        <p:blipFill>
          <a:blip r:embed="rId3"/>
          <a:stretch>
            <a:fillRect/>
          </a:stretch>
        </p:blipFill>
        <p:spPr>
          <a:xfrm>
            <a:off x="126570" y="3179848"/>
            <a:ext cx="5999170" cy="3374533"/>
          </a:xfrm>
          <a:prstGeom prst="rect">
            <a:avLst/>
          </a:prstGeom>
        </p:spPr>
      </p:pic>
      <p:pic>
        <p:nvPicPr>
          <p:cNvPr id="6" name="Picture 5">
            <a:extLst>
              <a:ext uri="{FF2B5EF4-FFF2-40B4-BE49-F238E27FC236}">
                <a16:creationId xmlns:a16="http://schemas.microsoft.com/office/drawing/2014/main" id="{4A084A8D-5A0E-4E60-8A80-229D19CD3A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7769" y="6369715"/>
            <a:ext cx="1171707" cy="369332"/>
          </a:xfrm>
          <a:prstGeom prst="rect">
            <a:avLst/>
          </a:prstGeom>
        </p:spPr>
      </p:pic>
      <p:pic>
        <p:nvPicPr>
          <p:cNvPr id="9" name="Picture 8">
            <a:extLst>
              <a:ext uri="{FF2B5EF4-FFF2-40B4-BE49-F238E27FC236}">
                <a16:creationId xmlns:a16="http://schemas.microsoft.com/office/drawing/2014/main" id="{B80F18C2-2FD9-4C9C-978D-EB631261AC37}"/>
              </a:ext>
            </a:extLst>
          </p:cNvPr>
          <p:cNvPicPr>
            <a:picLocks noChangeAspect="1"/>
          </p:cNvPicPr>
          <p:nvPr/>
        </p:nvPicPr>
        <p:blipFill>
          <a:blip r:embed="rId5"/>
          <a:stretch>
            <a:fillRect/>
          </a:stretch>
        </p:blipFill>
        <p:spPr>
          <a:xfrm>
            <a:off x="5962272" y="391785"/>
            <a:ext cx="5820624" cy="5576125"/>
          </a:xfrm>
          <a:prstGeom prst="rect">
            <a:avLst/>
          </a:prstGeom>
        </p:spPr>
      </p:pic>
    </p:spTree>
    <p:extLst>
      <p:ext uri="{BB962C8B-B14F-4D97-AF65-F5344CB8AC3E}">
        <p14:creationId xmlns:p14="http://schemas.microsoft.com/office/powerpoint/2010/main" val="3483014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102344"/>
            <a:ext cx="11523894" cy="1006475"/>
          </a:xfrm>
        </p:spPr>
        <p:txBody>
          <a:bodyPr>
            <a:normAutofit/>
          </a:bodyPr>
          <a:lstStyle/>
          <a:p>
            <a:pPr algn="ctr"/>
            <a:r>
              <a:rPr lang="en-US" sz="3600" b="1" dirty="0">
                <a:solidFill>
                  <a:srgbClr val="0070C0"/>
                </a:solidFill>
                <a:latin typeface="+mn-lt"/>
              </a:rPr>
              <a:t>Important drug-drug interactions with DTG</a:t>
            </a:r>
            <a:endParaRPr lang="en-US" sz="3600" dirty="0">
              <a:solidFill>
                <a:srgbClr val="0070C0"/>
              </a:solidFill>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25745879"/>
              </p:ext>
            </p:extLst>
          </p:nvPr>
        </p:nvGraphicFramePr>
        <p:xfrm>
          <a:off x="302308" y="1028495"/>
          <a:ext cx="11386687" cy="4979636"/>
        </p:xfrm>
        <a:graphic>
          <a:graphicData uri="http://schemas.openxmlformats.org/drawingml/2006/table">
            <a:tbl>
              <a:tblPr firstRow="1" bandRow="1">
                <a:tableStyleId>{7DF18680-E054-41AD-8BC1-D1AEF772440D}</a:tableStyleId>
              </a:tblPr>
              <a:tblGrid>
                <a:gridCol w="5370594">
                  <a:extLst>
                    <a:ext uri="{9D8B030D-6E8A-4147-A177-3AD203B41FA5}">
                      <a16:colId xmlns:a16="http://schemas.microsoft.com/office/drawing/2014/main" val="20000"/>
                    </a:ext>
                  </a:extLst>
                </a:gridCol>
                <a:gridCol w="6016093">
                  <a:extLst>
                    <a:ext uri="{9D8B030D-6E8A-4147-A177-3AD203B41FA5}">
                      <a16:colId xmlns:a16="http://schemas.microsoft.com/office/drawing/2014/main" val="20001"/>
                    </a:ext>
                  </a:extLst>
                </a:gridCol>
              </a:tblGrid>
              <a:tr h="380338">
                <a:tc>
                  <a:txBody>
                    <a:bodyPr/>
                    <a:lstStyle/>
                    <a:p>
                      <a:pPr algn="ctr"/>
                      <a:r>
                        <a:rPr lang="en-US" sz="1900" baseline="0" dirty="0">
                          <a:latin typeface="+mn-lt"/>
                        </a:rPr>
                        <a:t> Key drug interaction</a:t>
                      </a:r>
                      <a:endParaRPr lang="en-US" sz="1900" dirty="0">
                        <a:latin typeface="+mn-lt"/>
                      </a:endParaRPr>
                    </a:p>
                  </a:txBody>
                  <a:tcPr marL="91441" marR="91441"/>
                </a:tc>
                <a:tc>
                  <a:txBody>
                    <a:bodyPr/>
                    <a:lstStyle/>
                    <a:p>
                      <a:pPr algn="ctr"/>
                      <a:r>
                        <a:rPr lang="en-US" sz="1900" dirty="0">
                          <a:latin typeface="+mn-lt"/>
                        </a:rPr>
                        <a:t>Suggested management</a:t>
                      </a:r>
                    </a:p>
                  </a:txBody>
                  <a:tcPr marL="91441" marR="91441"/>
                </a:tc>
                <a:extLst>
                  <a:ext uri="{0D108BD9-81ED-4DB2-BD59-A6C34878D82A}">
                    <a16:rowId xmlns:a16="http://schemas.microsoft.com/office/drawing/2014/main" val="10000"/>
                  </a:ext>
                </a:extLst>
              </a:tr>
              <a:tr h="395551">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2000" dirty="0" err="1">
                          <a:latin typeface="+mn-lt"/>
                        </a:rPr>
                        <a:t>Amiodaquine</a:t>
                      </a:r>
                      <a:endParaRPr lang="en-US" sz="2000" dirty="0">
                        <a:latin typeface="+mn-lt"/>
                      </a:endParaRPr>
                    </a:p>
                  </a:txBody>
                  <a:tcPr marL="91441" marR="91441"/>
                </a:tc>
                <a:tc>
                  <a:txBody>
                    <a:bodyPr/>
                    <a:lstStyle/>
                    <a:p>
                      <a:r>
                        <a:rPr lang="en-US" sz="2000" dirty="0">
                          <a:latin typeface="+mn-lt"/>
                        </a:rPr>
                        <a:t>Use an alternative antimalarial agent</a:t>
                      </a:r>
                    </a:p>
                  </a:txBody>
                  <a:tcPr marL="91441" marR="91441"/>
                </a:tc>
                <a:extLst>
                  <a:ext uri="{0D108BD9-81ED-4DB2-BD59-A6C34878D82A}">
                    <a16:rowId xmlns:a16="http://schemas.microsoft.com/office/drawing/2014/main" val="10001"/>
                  </a:ext>
                </a:extLst>
              </a:tr>
              <a:tr h="699821">
                <a:tc>
                  <a:txBody>
                    <a:bodyPr/>
                    <a:lstStyle/>
                    <a:p>
                      <a:r>
                        <a:rPr lang="en-US" sz="2000" u="none" strike="noStrike" kern="1200" baseline="0" dirty="0">
                          <a:latin typeface="+mn-lt"/>
                        </a:rPr>
                        <a:t>Carbamazepine</a:t>
                      </a:r>
                      <a:endParaRPr lang="en-GB" sz="2000" dirty="0">
                        <a:latin typeface="+mn-lt"/>
                      </a:endParaRPr>
                    </a:p>
                  </a:txBody>
                  <a:tcPr marL="91441" marR="91441"/>
                </a:tc>
                <a:tc>
                  <a:txBody>
                    <a:bodyPr/>
                    <a:lstStyle/>
                    <a:p>
                      <a:r>
                        <a:rPr lang="en-US" sz="2000" dirty="0">
                          <a:latin typeface="+mn-lt"/>
                        </a:rPr>
                        <a:t>Use DTG twice daily or substitute</a:t>
                      </a:r>
                      <a:r>
                        <a:rPr lang="en-US" sz="2000" baseline="0" dirty="0">
                          <a:latin typeface="+mn-lt"/>
                        </a:rPr>
                        <a:t> with an alternative anticonvulsant agent</a:t>
                      </a:r>
                      <a:endParaRPr lang="en-GB" sz="2000" dirty="0">
                        <a:latin typeface="+mn-lt"/>
                      </a:endParaRPr>
                    </a:p>
                  </a:txBody>
                  <a:tcPr marL="91441" marR="91441"/>
                </a:tc>
                <a:extLst>
                  <a:ext uri="{0D108BD9-81ED-4DB2-BD59-A6C34878D82A}">
                    <a16:rowId xmlns:a16="http://schemas.microsoft.com/office/drawing/2014/main" val="10002"/>
                  </a:ext>
                </a:extLst>
              </a:tr>
              <a:tr h="665148">
                <a:tc>
                  <a:txBody>
                    <a:bodyPr/>
                    <a:lstStyle/>
                    <a:p>
                      <a:r>
                        <a:rPr lang="en-US" sz="2000" u="none" strike="noStrike" kern="1200" baseline="0" dirty="0">
                          <a:latin typeface="+mn-lt"/>
                        </a:rPr>
                        <a:t>Phenytoin and phenobarbital </a:t>
                      </a:r>
                      <a:endParaRPr lang="en-US" sz="2000" b="0" i="0" u="none" strike="noStrike" kern="1200" baseline="0" dirty="0">
                        <a:solidFill>
                          <a:schemeClr val="dk1"/>
                        </a:solidFill>
                        <a:latin typeface="+mn-lt"/>
                        <a:ea typeface="+mn-ea"/>
                        <a:cs typeface="+mn-cs"/>
                      </a:endParaRPr>
                    </a:p>
                  </a:txBody>
                  <a:tcPr marL="91441" marR="91441"/>
                </a:tc>
                <a:tc>
                  <a:txBody>
                    <a:bodyPr/>
                    <a:lstStyle/>
                    <a:p>
                      <a:r>
                        <a:rPr lang="en-US" sz="2000" u="none" strike="noStrike" baseline="0" dirty="0">
                          <a:latin typeface="+mn-lt"/>
                        </a:rPr>
                        <a:t>Use an alternative anticonvulsant agent</a:t>
                      </a:r>
                      <a:endParaRPr lang="en-US" sz="2000" b="0" i="0" u="none" strike="noStrike" baseline="0" dirty="0">
                        <a:solidFill>
                          <a:srgbClr val="000000"/>
                        </a:solidFill>
                        <a:latin typeface="+mn-lt"/>
                      </a:endParaRPr>
                    </a:p>
                  </a:txBody>
                  <a:tcPr marL="91441" marR="91441"/>
                </a:tc>
                <a:extLst>
                  <a:ext uri="{0D108BD9-81ED-4DB2-BD59-A6C34878D82A}">
                    <a16:rowId xmlns:a16="http://schemas.microsoft.com/office/drawing/2014/main" val="2874824387"/>
                  </a:ext>
                </a:extLst>
              </a:tr>
              <a:tr h="465517">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2000" dirty="0" err="1">
                          <a:latin typeface="+mn-lt"/>
                        </a:rPr>
                        <a:t>Dofetilide</a:t>
                      </a:r>
                      <a:endParaRPr lang="en-US" sz="2000" dirty="0">
                        <a:latin typeface="+mn-lt"/>
                      </a:endParaRPr>
                    </a:p>
                  </a:txBody>
                  <a:tcPr marL="91441" marR="91441"/>
                </a:tc>
                <a:tc>
                  <a:txBody>
                    <a:bodyPr/>
                    <a:lstStyle/>
                    <a:p>
                      <a:r>
                        <a:rPr lang="en-US" sz="2000" u="none" strike="noStrike" baseline="0" dirty="0">
                          <a:latin typeface="+mn-lt"/>
                        </a:rPr>
                        <a:t>Use an alternative antiarrhythmic agent</a:t>
                      </a:r>
                      <a:endParaRPr lang="en-US" sz="2000" b="0" i="0" u="none" strike="noStrike" baseline="0" dirty="0">
                        <a:solidFill>
                          <a:srgbClr val="000000"/>
                        </a:solidFill>
                        <a:latin typeface="+mn-lt"/>
                      </a:endParaRPr>
                    </a:p>
                  </a:txBody>
                  <a:tcPr marL="91441" marR="91441"/>
                </a:tc>
                <a:extLst>
                  <a:ext uri="{0D108BD9-81ED-4DB2-BD59-A6C34878D82A}">
                    <a16:rowId xmlns:a16="http://schemas.microsoft.com/office/drawing/2014/main" val="10003"/>
                  </a:ext>
                </a:extLst>
              </a:tr>
              <a:tr h="699821">
                <a:tc>
                  <a:txBody>
                    <a:bodyPr/>
                    <a:lstStyle/>
                    <a:p>
                      <a:r>
                        <a:rPr lang="en-US" sz="2000" u="none" strike="noStrike" kern="1200" baseline="0" dirty="0">
                          <a:latin typeface="+mn-lt"/>
                        </a:rPr>
                        <a:t>Metformin </a:t>
                      </a:r>
                      <a:endParaRPr lang="en-US" sz="2000" dirty="0">
                        <a:latin typeface="+mn-lt"/>
                      </a:endParaRPr>
                    </a:p>
                  </a:txBody>
                  <a:tcPr marL="91441" marR="91441"/>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2000" u="none" strike="noStrike" kern="1200" baseline="0" dirty="0">
                          <a:latin typeface="+mn-lt"/>
                        </a:rPr>
                        <a:t>Limit daily dose of metformin to 1000mg when used with DTG &amp; monitor glycemic control 	</a:t>
                      </a:r>
                      <a:endParaRPr lang="en-US" sz="2000" b="0" i="0" u="none" strike="noStrike" kern="1200" baseline="0" dirty="0">
                        <a:solidFill>
                          <a:schemeClr val="dk1"/>
                        </a:solidFill>
                        <a:latin typeface="+mn-lt"/>
                        <a:ea typeface="+mn-ea"/>
                        <a:cs typeface="+mn-cs"/>
                      </a:endParaRPr>
                    </a:p>
                  </a:txBody>
                  <a:tcPr marL="91441" marR="91441"/>
                </a:tc>
                <a:extLst>
                  <a:ext uri="{0D108BD9-81ED-4DB2-BD59-A6C34878D82A}">
                    <a16:rowId xmlns:a16="http://schemas.microsoft.com/office/drawing/2014/main" val="10004"/>
                  </a:ext>
                </a:extLst>
              </a:tr>
              <a:tr h="1004092">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2000" dirty="0">
                          <a:latin typeface="+mn-lt"/>
                        </a:rPr>
                        <a:t>Polyvalent cation products containing </a:t>
                      </a:r>
                      <a:r>
                        <a:rPr lang="en-US" sz="2000" baseline="0" dirty="0">
                          <a:latin typeface="+mn-lt"/>
                        </a:rPr>
                        <a:t> Al, Ca, Fe, Mg and Zn (</a:t>
                      </a:r>
                      <a:r>
                        <a:rPr lang="en-US" sz="2000" baseline="0" dirty="0" err="1">
                          <a:latin typeface="+mn-lt"/>
                        </a:rPr>
                        <a:t>eg</a:t>
                      </a:r>
                      <a:r>
                        <a:rPr lang="en-US" sz="2000" baseline="0" dirty="0">
                          <a:latin typeface="+mn-lt"/>
                        </a:rPr>
                        <a:t>: antacids, multivitamins &amp; supplements)*</a:t>
                      </a:r>
                      <a:endParaRPr lang="en-US" sz="2000" b="0" i="0" u="none" strike="noStrike" kern="1200" baseline="0" dirty="0">
                        <a:solidFill>
                          <a:schemeClr val="dk1"/>
                        </a:solidFill>
                        <a:latin typeface="+mn-lt"/>
                        <a:ea typeface="+mn-ea"/>
                        <a:cs typeface="+mn-cs"/>
                      </a:endParaRPr>
                    </a:p>
                  </a:txBody>
                  <a:tcPr marL="91441" marR="91441"/>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2000" u="none" strike="noStrike" kern="1200" baseline="0" dirty="0">
                          <a:latin typeface="+mn-lt"/>
                        </a:rPr>
                        <a:t>Use 2 hours before or 6 hours after DTG 	</a:t>
                      </a:r>
                      <a:endParaRPr lang="en-US" sz="2000" b="0" i="0" u="none" strike="noStrike" kern="1200" baseline="0" dirty="0">
                        <a:solidFill>
                          <a:schemeClr val="dk1"/>
                        </a:solidFill>
                        <a:latin typeface="+mn-lt"/>
                        <a:ea typeface="+mn-ea"/>
                        <a:cs typeface="+mn-cs"/>
                      </a:endParaRPr>
                    </a:p>
                  </a:txBody>
                  <a:tcPr marL="91441" marR="91441"/>
                </a:tc>
                <a:extLst>
                  <a:ext uri="{0D108BD9-81ED-4DB2-BD59-A6C34878D82A}">
                    <a16:rowId xmlns:a16="http://schemas.microsoft.com/office/drawing/2014/main" val="10005"/>
                  </a:ext>
                </a:extLst>
              </a:tr>
              <a:tr h="663811">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2000" u="none" strike="noStrike" kern="1200" baseline="0" dirty="0">
                          <a:latin typeface="+mn-lt"/>
                        </a:rPr>
                        <a:t>Rifampicin	</a:t>
                      </a:r>
                      <a:endParaRPr lang="en-US" sz="2000" b="0" i="0" u="none" strike="noStrike" kern="1200" baseline="0" dirty="0">
                        <a:solidFill>
                          <a:schemeClr val="dk1"/>
                        </a:solidFill>
                        <a:latin typeface="+mn-lt"/>
                        <a:ea typeface="+mn-ea"/>
                        <a:cs typeface="+mn-cs"/>
                      </a:endParaRPr>
                    </a:p>
                  </a:txBody>
                  <a:tcPr marL="91441" marR="91441"/>
                </a:tc>
                <a:tc>
                  <a:txBody>
                    <a:bodyPr/>
                    <a:lstStyle/>
                    <a:p>
                      <a:r>
                        <a:rPr lang="en-US" sz="2000" dirty="0">
                          <a:latin typeface="+mn-lt"/>
                        </a:rPr>
                        <a:t>Use DTG twice daily or substitute</a:t>
                      </a:r>
                      <a:r>
                        <a:rPr lang="en-US" sz="2000" baseline="0" dirty="0">
                          <a:latin typeface="+mn-lt"/>
                        </a:rPr>
                        <a:t> with rifabutin</a:t>
                      </a:r>
                      <a:endParaRPr lang="en-US" sz="2000" dirty="0">
                        <a:latin typeface="+mn-lt"/>
                      </a:endParaRPr>
                    </a:p>
                  </a:txBody>
                  <a:tcPr marL="91441" marR="91441"/>
                </a:tc>
                <a:extLst>
                  <a:ext uri="{0D108BD9-81ED-4DB2-BD59-A6C34878D82A}">
                    <a16:rowId xmlns:a16="http://schemas.microsoft.com/office/drawing/2014/main" val="10006"/>
                  </a:ext>
                </a:extLst>
              </a:tr>
            </a:tbl>
          </a:graphicData>
        </a:graphic>
      </p:graphicFrame>
      <p:sp>
        <p:nvSpPr>
          <p:cNvPr id="3" name="TextBox 2">
            <a:extLst>
              <a:ext uri="{FF2B5EF4-FFF2-40B4-BE49-F238E27FC236}">
                <a16:creationId xmlns:a16="http://schemas.microsoft.com/office/drawing/2014/main" id="{608D1E7A-A3B3-42DD-AEEA-907A75F63138}"/>
              </a:ext>
            </a:extLst>
          </p:cNvPr>
          <p:cNvSpPr txBox="1"/>
          <p:nvPr/>
        </p:nvSpPr>
        <p:spPr>
          <a:xfrm>
            <a:off x="283070" y="6120582"/>
            <a:ext cx="10439008" cy="601944"/>
          </a:xfrm>
          <a:prstGeom prst="rect">
            <a:avLst/>
          </a:prstGeom>
          <a:noFill/>
        </p:spPr>
        <p:txBody>
          <a:bodyPr wrap="square" rtlCol="0">
            <a:spAutoFit/>
          </a:bodyPr>
          <a:lstStyle/>
          <a:p>
            <a:r>
              <a:rPr lang="en-GB" sz="1600" dirty="0">
                <a:latin typeface="Arial Narrow" panose="020B0606020202030204" pitchFamily="34" charset="0"/>
              </a:rPr>
              <a:t>* There is no drug interaction of DTG with folic acid. However, folic acid is frequently included in multivitamin preparations which may also contain polyvalent cations.</a:t>
            </a:r>
          </a:p>
        </p:txBody>
      </p:sp>
      <p:pic>
        <p:nvPicPr>
          <p:cNvPr id="6" name="Picture 5">
            <a:extLst>
              <a:ext uri="{FF2B5EF4-FFF2-40B4-BE49-F238E27FC236}">
                <a16:creationId xmlns:a16="http://schemas.microsoft.com/office/drawing/2014/main" id="{A8EFCF70-EB68-45EB-96FF-BF9A85168AE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37223" y="6357451"/>
            <a:ext cx="1171707" cy="369332"/>
          </a:xfrm>
          <a:prstGeom prst="rect">
            <a:avLst/>
          </a:prstGeom>
        </p:spPr>
      </p:pic>
    </p:spTree>
    <p:extLst>
      <p:ext uri="{BB962C8B-B14F-4D97-AF65-F5344CB8AC3E}">
        <p14:creationId xmlns:p14="http://schemas.microsoft.com/office/powerpoint/2010/main" val="1437105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51DBEDD-248D-4531-B760-9A210F00CB08}"/>
              </a:ext>
            </a:extLst>
          </p:cNvPr>
          <p:cNvGraphicFramePr>
            <a:graphicFrameLocks noGrp="1"/>
          </p:cNvGraphicFramePr>
          <p:nvPr>
            <p:extLst>
              <p:ext uri="{D42A27DB-BD31-4B8C-83A1-F6EECF244321}">
                <p14:modId xmlns:p14="http://schemas.microsoft.com/office/powerpoint/2010/main" val="2780016488"/>
              </p:ext>
            </p:extLst>
          </p:nvPr>
        </p:nvGraphicFramePr>
        <p:xfrm>
          <a:off x="206477" y="669200"/>
          <a:ext cx="11903290" cy="6126480"/>
        </p:xfrm>
        <a:graphic>
          <a:graphicData uri="http://schemas.openxmlformats.org/drawingml/2006/table">
            <a:tbl>
              <a:tblPr firstRow="1" bandRow="1">
                <a:tableStyleId>{7DF18680-E054-41AD-8BC1-D1AEF772440D}</a:tableStyleId>
              </a:tblPr>
              <a:tblGrid>
                <a:gridCol w="2508166">
                  <a:extLst>
                    <a:ext uri="{9D8B030D-6E8A-4147-A177-3AD203B41FA5}">
                      <a16:colId xmlns:a16="http://schemas.microsoft.com/office/drawing/2014/main" val="2790386752"/>
                    </a:ext>
                  </a:extLst>
                </a:gridCol>
                <a:gridCol w="4286674">
                  <a:extLst>
                    <a:ext uri="{9D8B030D-6E8A-4147-A177-3AD203B41FA5}">
                      <a16:colId xmlns:a16="http://schemas.microsoft.com/office/drawing/2014/main" val="3852770217"/>
                    </a:ext>
                  </a:extLst>
                </a:gridCol>
                <a:gridCol w="5108450">
                  <a:extLst>
                    <a:ext uri="{9D8B030D-6E8A-4147-A177-3AD203B41FA5}">
                      <a16:colId xmlns:a16="http://schemas.microsoft.com/office/drawing/2014/main" val="1221560137"/>
                    </a:ext>
                  </a:extLst>
                </a:gridCol>
              </a:tblGrid>
              <a:tr h="344472">
                <a:tc>
                  <a:txBody>
                    <a:bodyPr/>
                    <a:lstStyle/>
                    <a:p>
                      <a:pPr algn="ctr"/>
                      <a:r>
                        <a:rPr lang="en-GB"/>
                        <a:t>Topic</a:t>
                      </a:r>
                      <a:endParaRPr lang="en-GB" dirty="0"/>
                    </a:p>
                  </a:txBody>
                  <a:tcPr/>
                </a:tc>
                <a:tc>
                  <a:txBody>
                    <a:bodyPr/>
                    <a:lstStyle/>
                    <a:p>
                      <a:pPr algn="ctr"/>
                      <a:r>
                        <a:rPr lang="en-GB"/>
                        <a:t>2018 interim guidelines</a:t>
                      </a:r>
                      <a:endParaRPr lang="en-GB" dirty="0"/>
                    </a:p>
                  </a:txBody>
                  <a:tcPr/>
                </a:tc>
                <a:tc>
                  <a:txBody>
                    <a:bodyPr/>
                    <a:lstStyle/>
                    <a:p>
                      <a:pPr algn="ctr"/>
                      <a:r>
                        <a:rPr lang="en-GB"/>
                        <a:t>2019 updates</a:t>
                      </a:r>
                      <a:endParaRPr lang="en-GB" dirty="0"/>
                    </a:p>
                  </a:txBody>
                  <a:tcPr/>
                </a:tc>
                <a:extLst>
                  <a:ext uri="{0D108BD9-81ED-4DB2-BD59-A6C34878D82A}">
                    <a16:rowId xmlns:a16="http://schemas.microsoft.com/office/drawing/2014/main" val="2547103721"/>
                  </a:ext>
                </a:extLst>
              </a:tr>
              <a:tr h="1767067">
                <a:tc>
                  <a:txBody>
                    <a:bodyPr/>
                    <a:lstStyle/>
                    <a:p>
                      <a:r>
                        <a:rPr lang="en-GB" sz="2400" b="1">
                          <a:latin typeface="+mn-lt"/>
                        </a:rPr>
                        <a:t>Use of DTG in 1</a:t>
                      </a:r>
                      <a:r>
                        <a:rPr lang="en-GB" sz="2400" b="1" baseline="30000">
                          <a:latin typeface="+mn-lt"/>
                        </a:rPr>
                        <a:t>st</a:t>
                      </a:r>
                      <a:r>
                        <a:rPr lang="en-GB" sz="2400" b="1">
                          <a:latin typeface="+mn-lt"/>
                        </a:rPr>
                        <a:t> line</a:t>
                      </a:r>
                      <a:endParaRPr lang="en-GB" sz="2400" b="1" dirty="0">
                        <a:latin typeface="+mn-lt"/>
                      </a:endParaRPr>
                    </a:p>
                  </a:txBody>
                  <a:tcPr/>
                </a:tc>
                <a:tc>
                  <a:txBody>
                    <a:bodyPr/>
                    <a:lstStyle/>
                    <a:p>
                      <a:r>
                        <a:rPr lang="en-GB" b="1"/>
                        <a:t>DTG as preferred option </a:t>
                      </a:r>
                    </a:p>
                    <a:p>
                      <a:pPr marL="285750" indent="-285750">
                        <a:buFont typeface="Arial" panose="020B0604020202020204" pitchFamily="34" charset="0"/>
                        <a:buChar char="•"/>
                      </a:pPr>
                      <a:r>
                        <a:rPr lang="en-GB">
                          <a:solidFill>
                            <a:srgbClr val="000099"/>
                          </a:solidFill>
                        </a:rPr>
                        <a:t>Conditional recommendation  </a:t>
                      </a:r>
                    </a:p>
                    <a:p>
                      <a:pPr marL="285750" indent="-285750">
                        <a:buFont typeface="Arial" panose="020B0604020202020204" pitchFamily="34" charset="0"/>
                        <a:buChar char="•"/>
                      </a:pPr>
                      <a:r>
                        <a:rPr lang="en-GB"/>
                        <a:t>Moderate certainty evidence for adults</a:t>
                      </a:r>
                    </a:p>
                    <a:p>
                      <a:pPr marL="285750" indent="-285750">
                        <a:buFont typeface="Arial" panose="020B0604020202020204" pitchFamily="34" charset="0"/>
                        <a:buChar char="•"/>
                      </a:pPr>
                      <a:r>
                        <a:rPr lang="en-GB"/>
                        <a:t>Very low certainty evidence for women of reproductive age (note of caution on DTG and use of  effective contraception)</a:t>
                      </a:r>
                      <a:endParaRPr lang="en-GB" dirty="0"/>
                    </a:p>
                  </a:txBody>
                  <a:tcPr/>
                </a:tc>
                <a:tc>
                  <a:txBody>
                    <a:bodyPr/>
                    <a:lstStyle/>
                    <a:p>
                      <a:r>
                        <a:rPr lang="en-GB" b="1"/>
                        <a:t>DTG as preferred option</a:t>
                      </a:r>
                    </a:p>
                    <a:p>
                      <a:pPr marL="285750" indent="-285750">
                        <a:buFont typeface="Arial" panose="020B0604020202020204" pitchFamily="34" charset="0"/>
                        <a:buChar char="•"/>
                      </a:pPr>
                      <a:r>
                        <a:rPr lang="en-GB">
                          <a:solidFill>
                            <a:srgbClr val="000099"/>
                          </a:solidFill>
                        </a:rPr>
                        <a:t>Strong recommendation</a:t>
                      </a:r>
                    </a:p>
                    <a:p>
                      <a:pPr marL="285750" indent="-285750">
                        <a:buFont typeface="Arial" panose="020B0604020202020204" pitchFamily="34" charset="0"/>
                        <a:buChar char="•"/>
                      </a:pPr>
                      <a:r>
                        <a:rPr lang="en-GB"/>
                        <a:t>Moderate certainty evidence for all adults (programmatic considerations and informed by risk/benefit analysis for women of reproductive age)</a:t>
                      </a:r>
                    </a:p>
                    <a:p>
                      <a:pPr marL="285750" indent="-285750">
                        <a:buFont typeface="Arial" panose="020B0604020202020204" pitchFamily="34" charset="0"/>
                        <a:buChar char="•"/>
                      </a:pPr>
                      <a:r>
                        <a:rPr lang="en-GB"/>
                        <a:t>Strong focus on women centred approach</a:t>
                      </a:r>
                      <a:endParaRPr lang="en-GB" dirty="0"/>
                    </a:p>
                  </a:txBody>
                  <a:tcPr/>
                </a:tc>
                <a:extLst>
                  <a:ext uri="{0D108BD9-81ED-4DB2-BD59-A6C34878D82A}">
                    <a16:rowId xmlns:a16="http://schemas.microsoft.com/office/drawing/2014/main" val="2991491408"/>
                  </a:ext>
                </a:extLst>
              </a:tr>
              <a:tr h="1322963">
                <a:tc>
                  <a:txBody>
                    <a:bodyPr/>
                    <a:lstStyle/>
                    <a:p>
                      <a:r>
                        <a:rPr lang="en-GB" sz="2400" b="1">
                          <a:latin typeface="+mn-lt"/>
                        </a:rPr>
                        <a:t>Use of EFV in 1</a:t>
                      </a:r>
                      <a:r>
                        <a:rPr lang="en-GB" sz="2400" b="1" baseline="30000">
                          <a:latin typeface="+mn-lt"/>
                        </a:rPr>
                        <a:t>st</a:t>
                      </a:r>
                      <a:r>
                        <a:rPr lang="en-GB" sz="2400" b="1">
                          <a:latin typeface="+mn-lt"/>
                        </a:rPr>
                        <a:t> line</a:t>
                      </a:r>
                      <a:endParaRPr lang="en-GB" sz="2400" b="1" dirty="0">
                        <a:latin typeface="+mn-lt"/>
                      </a:endParaRPr>
                    </a:p>
                  </a:txBody>
                  <a:tcPr/>
                </a:tc>
                <a:tc>
                  <a:txBody>
                    <a:bodyPr/>
                    <a:lstStyle/>
                    <a:p>
                      <a:r>
                        <a:rPr lang="en-GB" b="1"/>
                        <a:t>EFV 400  and EFV600 as alternative options</a:t>
                      </a:r>
                    </a:p>
                    <a:p>
                      <a:pPr marL="285750" indent="-285750">
                        <a:buFont typeface="Arial" panose="020B0604020202020204" pitchFamily="34" charset="0"/>
                        <a:buChar char="•"/>
                      </a:pPr>
                      <a:r>
                        <a:rPr lang="en-GB">
                          <a:solidFill>
                            <a:srgbClr val="000099"/>
                          </a:solidFill>
                        </a:rPr>
                        <a:t>Conditional recommendation</a:t>
                      </a:r>
                    </a:p>
                    <a:p>
                      <a:pPr marL="285750" indent="-285750">
                        <a:buFont typeface="Arial" panose="020B0604020202020204" pitchFamily="34" charset="0"/>
                        <a:buChar char="•"/>
                      </a:pPr>
                      <a:r>
                        <a:rPr lang="en-GB"/>
                        <a:t>Moderate certainty of evidence</a:t>
                      </a:r>
                    </a:p>
                    <a:p>
                      <a:pPr marL="285750" indent="-285750">
                        <a:buFont typeface="Arial" panose="020B0604020202020204" pitchFamily="34" charset="0"/>
                        <a:buChar char="•"/>
                      </a:pPr>
                      <a:r>
                        <a:rPr lang="en-GB"/>
                        <a:t>Limited evidence on EFV400 efficacy  in TB and pregnant women</a:t>
                      </a:r>
                      <a:endParaRPr lang="en-GB" dirty="0"/>
                    </a:p>
                  </a:txBody>
                  <a:tcPr/>
                </a:tc>
                <a:tc>
                  <a:txBody>
                    <a:bodyPr/>
                    <a:lstStyle/>
                    <a:p>
                      <a:r>
                        <a:rPr lang="en-GB" b="1"/>
                        <a:t>EFV400 as alternative option  (including TB and PW)</a:t>
                      </a:r>
                    </a:p>
                    <a:p>
                      <a:pPr marL="285750" indent="-285750">
                        <a:buFont typeface="Arial" panose="020B0604020202020204" pitchFamily="34" charset="0"/>
                        <a:buChar char="•"/>
                      </a:pPr>
                      <a:r>
                        <a:rPr lang="en-GB">
                          <a:solidFill>
                            <a:srgbClr val="000099"/>
                          </a:solidFill>
                        </a:rPr>
                        <a:t>Strong recommendation </a:t>
                      </a:r>
                    </a:p>
                    <a:p>
                      <a:pPr marL="285750" indent="-285750">
                        <a:buFont typeface="Arial" panose="020B0604020202020204" pitchFamily="34" charset="0"/>
                        <a:buChar char="•"/>
                      </a:pPr>
                      <a:r>
                        <a:rPr lang="en-GB"/>
                        <a:t>Moderate certainty of evidence</a:t>
                      </a:r>
                    </a:p>
                    <a:p>
                      <a:pPr marL="0" indent="0">
                        <a:buFont typeface="Arial" panose="020B0604020202020204" pitchFamily="34" charset="0"/>
                        <a:buNone/>
                      </a:pPr>
                      <a:endParaRPr lang="en-GB" sz="1100"/>
                    </a:p>
                    <a:p>
                      <a:pPr marL="0" indent="0">
                        <a:buFont typeface="Arial" panose="020B0604020202020204" pitchFamily="34" charset="0"/>
                        <a:buNone/>
                      </a:pPr>
                      <a:r>
                        <a:rPr lang="en-GB" b="1"/>
                        <a:t>EFV600  used in special situations </a:t>
                      </a:r>
                      <a:endParaRPr lang="en-GB" b="1" dirty="0"/>
                    </a:p>
                  </a:txBody>
                  <a:tcPr/>
                </a:tc>
                <a:extLst>
                  <a:ext uri="{0D108BD9-81ED-4DB2-BD59-A6C34878D82A}">
                    <a16:rowId xmlns:a16="http://schemas.microsoft.com/office/drawing/2014/main" val="2820008222"/>
                  </a:ext>
                </a:extLst>
              </a:tr>
              <a:tr h="2067129">
                <a:tc>
                  <a:txBody>
                    <a:bodyPr/>
                    <a:lstStyle/>
                    <a:p>
                      <a:r>
                        <a:rPr lang="en-GB" sz="2400" b="1">
                          <a:latin typeface="+mn-lt"/>
                        </a:rPr>
                        <a:t>Use of DTG in 2</a:t>
                      </a:r>
                      <a:r>
                        <a:rPr lang="en-GB" sz="2400" b="1" baseline="30000">
                          <a:latin typeface="+mn-lt"/>
                        </a:rPr>
                        <a:t>nd</a:t>
                      </a:r>
                      <a:r>
                        <a:rPr lang="en-GB" sz="2400" b="1">
                          <a:latin typeface="+mn-lt"/>
                        </a:rPr>
                        <a:t> line</a:t>
                      </a:r>
                      <a:endParaRPr lang="en-GB" sz="2400" b="1" dirty="0">
                        <a:latin typeface="+mn-lt"/>
                      </a:endParaRPr>
                    </a:p>
                  </a:txBody>
                  <a:tcPr/>
                </a:tc>
                <a:tc>
                  <a:txBody>
                    <a:bodyPr/>
                    <a:lstStyle/>
                    <a:p>
                      <a:r>
                        <a:rPr lang="en-GB" b="1"/>
                        <a:t>DTG as preferred option if not used in 1</a:t>
                      </a:r>
                      <a:r>
                        <a:rPr lang="en-GB" b="1" baseline="30000"/>
                        <a:t>st</a:t>
                      </a:r>
                      <a:r>
                        <a:rPr lang="en-GB" b="1"/>
                        <a:t> line </a:t>
                      </a:r>
                    </a:p>
                    <a:p>
                      <a:pPr marL="285750" indent="-285750">
                        <a:buFont typeface="Arial" panose="020B0604020202020204" pitchFamily="34" charset="0"/>
                        <a:buChar char="•"/>
                      </a:pPr>
                      <a:r>
                        <a:rPr lang="en-GB">
                          <a:solidFill>
                            <a:srgbClr val="000099"/>
                          </a:solidFill>
                        </a:rPr>
                        <a:t>Conditional recommendation </a:t>
                      </a:r>
                    </a:p>
                    <a:p>
                      <a:pPr marL="285750" indent="-285750">
                        <a:buFont typeface="Arial" panose="020B0604020202020204" pitchFamily="34" charset="0"/>
                        <a:buChar char="•"/>
                      </a:pPr>
                      <a:r>
                        <a:rPr lang="en-GB"/>
                        <a:t>Moderate certainty of evidence  (note of caution on DTG use for women of reproductive age)</a:t>
                      </a:r>
                    </a:p>
                    <a:p>
                      <a:endParaRPr lang="en-GB" dirty="0"/>
                    </a:p>
                  </a:txBody>
                  <a:tcPr/>
                </a:tc>
                <a:tc>
                  <a:txBody>
                    <a:bodyPr/>
                    <a:lstStyle/>
                    <a:p>
                      <a:r>
                        <a:rPr lang="en-GB" b="1"/>
                        <a:t>DTG as preferred option if not used in 1</a:t>
                      </a:r>
                      <a:r>
                        <a:rPr lang="en-GB" b="1" baseline="30000"/>
                        <a:t>st</a:t>
                      </a:r>
                      <a:r>
                        <a:rPr lang="en-GB" b="1"/>
                        <a:t> line </a:t>
                      </a:r>
                    </a:p>
                    <a:p>
                      <a:pPr marL="285750" indent="-285750">
                        <a:buFont typeface="Arial" panose="020B0604020202020204" pitchFamily="34" charset="0"/>
                        <a:buChar char="•"/>
                      </a:pPr>
                      <a:r>
                        <a:rPr lang="en-GB">
                          <a:solidFill>
                            <a:srgbClr val="000099"/>
                          </a:solidFill>
                        </a:rPr>
                        <a:t>Conditional recommendation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Moderate certainty of evidence (informed by risk/benefit analysis for women of reproductive age )</a:t>
                      </a:r>
                    </a:p>
                    <a:p>
                      <a:pPr marL="0" indent="0">
                        <a:buFont typeface="Arial" panose="020B0604020202020204" pitchFamily="34" charset="0"/>
                        <a:buNone/>
                      </a:pPr>
                      <a:r>
                        <a:rPr lang="en-GB" b="1"/>
                        <a:t>PI as preferred option if DTG used in 1</a:t>
                      </a:r>
                      <a:r>
                        <a:rPr lang="en-GB" b="1" baseline="30000"/>
                        <a:t>st</a:t>
                      </a:r>
                      <a:r>
                        <a:rPr lang="en-GB" b="1"/>
                        <a:t> line</a:t>
                      </a:r>
                    </a:p>
                    <a:p>
                      <a:pPr marL="285750" indent="-285750">
                        <a:buFont typeface="Arial" panose="020B0604020202020204" pitchFamily="34" charset="0"/>
                        <a:buChar char="•"/>
                      </a:pPr>
                      <a:r>
                        <a:rPr lang="en-GB">
                          <a:solidFill>
                            <a:srgbClr val="000099"/>
                          </a:solidFill>
                        </a:rPr>
                        <a:t>Strong recommendation </a:t>
                      </a:r>
                    </a:p>
                    <a:p>
                      <a:pPr marL="285750" indent="-285750">
                        <a:buFont typeface="Arial" panose="020B0604020202020204" pitchFamily="34" charset="0"/>
                        <a:buChar char="•"/>
                      </a:pPr>
                      <a:r>
                        <a:rPr lang="en-GB"/>
                        <a:t>Moderate certainty of evidence</a:t>
                      </a:r>
                      <a:endParaRPr lang="en-GB" dirty="0"/>
                    </a:p>
                  </a:txBody>
                  <a:tcPr/>
                </a:tc>
                <a:extLst>
                  <a:ext uri="{0D108BD9-81ED-4DB2-BD59-A6C34878D82A}">
                    <a16:rowId xmlns:a16="http://schemas.microsoft.com/office/drawing/2014/main" val="920266075"/>
                  </a:ext>
                </a:extLst>
              </a:tr>
            </a:tbl>
          </a:graphicData>
        </a:graphic>
      </p:graphicFrame>
      <p:sp>
        <p:nvSpPr>
          <p:cNvPr id="5" name="TextBox 4">
            <a:extLst>
              <a:ext uri="{FF2B5EF4-FFF2-40B4-BE49-F238E27FC236}">
                <a16:creationId xmlns:a16="http://schemas.microsoft.com/office/drawing/2014/main" id="{A9139862-B0F3-4B7A-9963-85D7791580E9}"/>
              </a:ext>
            </a:extLst>
          </p:cNvPr>
          <p:cNvSpPr txBox="1"/>
          <p:nvPr/>
        </p:nvSpPr>
        <p:spPr>
          <a:xfrm>
            <a:off x="1375623" y="124692"/>
            <a:ext cx="96843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70C0"/>
                </a:solidFill>
                <a:effectLst/>
                <a:uLnTx/>
                <a:uFillTx/>
                <a:latin typeface="Calibri" panose="020F0502020204030204"/>
                <a:ea typeface="+mn-ea"/>
                <a:cs typeface="+mn-cs"/>
              </a:rPr>
              <a:t>2019 WHO ART Guidelines: What has been changed?</a:t>
            </a:r>
            <a:endPar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915D47C-89BD-462A-AC54-62B776C432C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6477" y="6363976"/>
            <a:ext cx="1171707" cy="369332"/>
          </a:xfrm>
          <a:prstGeom prst="rect">
            <a:avLst/>
          </a:prstGeom>
        </p:spPr>
      </p:pic>
    </p:spTree>
    <p:extLst>
      <p:ext uri="{BB962C8B-B14F-4D97-AF65-F5344CB8AC3E}">
        <p14:creationId xmlns:p14="http://schemas.microsoft.com/office/powerpoint/2010/main" val="2977031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53E3-414F-432A-B044-E2CAB0F98592}"/>
              </a:ext>
            </a:extLst>
          </p:cNvPr>
          <p:cNvSpPr>
            <a:spLocks noGrp="1"/>
          </p:cNvSpPr>
          <p:nvPr>
            <p:ph type="title"/>
          </p:nvPr>
        </p:nvSpPr>
        <p:spPr>
          <a:xfrm>
            <a:off x="265470" y="162233"/>
            <a:ext cx="7290938" cy="1460090"/>
          </a:xfrm>
        </p:spPr>
        <p:txBody>
          <a:bodyPr>
            <a:normAutofit/>
          </a:bodyPr>
          <a:lstStyle/>
          <a:p>
            <a:r>
              <a:rPr lang="en-US" sz="3200" b="1" dirty="0">
                <a:solidFill>
                  <a:srgbClr val="0070C0"/>
                </a:solidFill>
                <a:latin typeface="+mn-lt"/>
              </a:rPr>
              <a:t>HIV treatment and Contraceptive Services Integration Implementation Tool</a:t>
            </a:r>
            <a:endParaRPr lang="en-GB" sz="3200" b="1" dirty="0">
              <a:solidFill>
                <a:srgbClr val="0070C0"/>
              </a:solidFill>
              <a:latin typeface="+mn-lt"/>
            </a:endParaRPr>
          </a:p>
        </p:txBody>
      </p:sp>
      <p:sp>
        <p:nvSpPr>
          <p:cNvPr id="9" name="Content Placeholder 8">
            <a:extLst>
              <a:ext uri="{FF2B5EF4-FFF2-40B4-BE49-F238E27FC236}">
                <a16:creationId xmlns:a16="http://schemas.microsoft.com/office/drawing/2014/main" id="{4F56B908-B656-4766-A061-DE5E3DA41715}"/>
              </a:ext>
            </a:extLst>
          </p:cNvPr>
          <p:cNvSpPr>
            <a:spLocks noGrp="1"/>
          </p:cNvSpPr>
          <p:nvPr>
            <p:ph idx="1"/>
          </p:nvPr>
        </p:nvSpPr>
        <p:spPr>
          <a:xfrm>
            <a:off x="412955" y="1622323"/>
            <a:ext cx="7143453" cy="4380271"/>
          </a:xfrm>
        </p:spPr>
        <p:txBody>
          <a:bodyPr>
            <a:noAutofit/>
          </a:bodyPr>
          <a:lstStyle/>
          <a:p>
            <a:pPr marL="457200" indent="-457200">
              <a:buAutoNum type="arabicPeriod"/>
            </a:pPr>
            <a:r>
              <a:rPr lang="en-GB" sz="2200" dirty="0"/>
              <a:t>ENSURING ACCESS TO INTEGRATED, RIGHTS-BASED, CLIENT-CENTRED, HIGH-QUALITY CONTRACEPTIVE CARE</a:t>
            </a:r>
          </a:p>
          <a:p>
            <a:pPr marL="457200" indent="-457200">
              <a:buAutoNum type="arabicPeriod"/>
            </a:pPr>
            <a:endParaRPr lang="en-GB" sz="2200" dirty="0"/>
          </a:p>
          <a:p>
            <a:pPr marL="457200" indent="-457200">
              <a:buAutoNum type="arabicPeriod"/>
            </a:pPr>
            <a:r>
              <a:rPr lang="en-GB" sz="2200" dirty="0"/>
              <a:t>ENSURING CONTRACEPTIVE OPTIONS AND EFFECTIVENESS FOR WOMEN AND ADOLESCENT GIRLS LIVING WITH HIV</a:t>
            </a:r>
          </a:p>
          <a:p>
            <a:pPr marL="457200" indent="-457200">
              <a:buAutoNum type="arabicPeriod"/>
            </a:pPr>
            <a:endParaRPr lang="en-US" sz="2200" dirty="0"/>
          </a:p>
          <a:p>
            <a:pPr marL="457200" indent="-457200">
              <a:buAutoNum type="arabicPeriod"/>
            </a:pPr>
            <a:r>
              <a:rPr lang="en-US" sz="2200" dirty="0"/>
              <a:t>CONTRACEPTIVE CONSIDERATIONS FOR WOMEN AND ADOLESCENT GIRLS RECEIVING ART</a:t>
            </a:r>
          </a:p>
          <a:p>
            <a:pPr marL="457200" indent="-457200">
              <a:buAutoNum type="arabicPeriod"/>
            </a:pPr>
            <a:endParaRPr lang="en-GB" sz="2200" dirty="0"/>
          </a:p>
          <a:p>
            <a:pPr marL="457200" indent="-457200">
              <a:buAutoNum type="arabicPeriod"/>
            </a:pPr>
            <a:r>
              <a:rPr lang="en-GB" sz="2200" dirty="0"/>
              <a:t>CONTRACEPTIVE CONSIDERATIONS ACROSS THE LIFE-COURSE IN HIV TREATMENT PROGRAMMES</a:t>
            </a:r>
            <a:endParaRPr lang="en-US" sz="2200" b="1" dirty="0"/>
          </a:p>
        </p:txBody>
      </p:sp>
      <p:pic>
        <p:nvPicPr>
          <p:cNvPr id="3" name="Picture 2" descr="A screenshot of a computer&#10;&#10;Description generated with high confidence">
            <a:extLst>
              <a:ext uri="{FF2B5EF4-FFF2-40B4-BE49-F238E27FC236}">
                <a16:creationId xmlns:a16="http://schemas.microsoft.com/office/drawing/2014/main" id="{BF0B38BC-7184-401B-B42F-D13B3B02DAF0}"/>
              </a:ext>
            </a:extLst>
          </p:cNvPr>
          <p:cNvPicPr>
            <a:picLocks noChangeAspect="1"/>
          </p:cNvPicPr>
          <p:nvPr/>
        </p:nvPicPr>
        <p:blipFill rotWithShape="1">
          <a:blip r:embed="rId2"/>
          <a:srcRect r="6893" b="2365"/>
          <a:stretch/>
        </p:blipFill>
        <p:spPr>
          <a:xfrm>
            <a:off x="7674395" y="81116"/>
            <a:ext cx="4517605" cy="6695767"/>
          </a:xfrm>
          <a:prstGeom prst="rect">
            <a:avLst/>
          </a:prstGeom>
          <a:solidFill>
            <a:srgbClr val="FFFFFF">
              <a:shade val="85000"/>
            </a:srgbClr>
          </a:solidFill>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6054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A9A0-0E28-41A5-A76A-9D46B1E169EC}"/>
              </a:ext>
            </a:extLst>
          </p:cNvPr>
          <p:cNvSpPr>
            <a:spLocks noGrp="1"/>
          </p:cNvSpPr>
          <p:nvPr>
            <p:ph type="title"/>
          </p:nvPr>
        </p:nvSpPr>
        <p:spPr>
          <a:xfrm>
            <a:off x="4998891" y="361818"/>
            <a:ext cx="6415343" cy="1514280"/>
          </a:xfrm>
        </p:spPr>
        <p:txBody>
          <a:bodyPr>
            <a:normAutofit fontScale="90000"/>
          </a:bodyPr>
          <a:lstStyle/>
          <a:p>
            <a:r>
              <a:rPr lang="en-US" sz="3700" b="1" dirty="0">
                <a:solidFill>
                  <a:srgbClr val="0070C0"/>
                </a:solidFill>
                <a:latin typeface="+mn-lt"/>
              </a:rPr>
              <a:t>Guiding Principles for providing quality contraceptive care for women living with HIV</a:t>
            </a:r>
          </a:p>
        </p:txBody>
      </p:sp>
      <p:sp>
        <p:nvSpPr>
          <p:cNvPr id="11" name="Rectangle 10">
            <a:extLst>
              <a:ext uri="{FF2B5EF4-FFF2-40B4-BE49-F238E27FC236}">
                <a16:creationId xmlns:a16="http://schemas.microsoft.com/office/drawing/2014/main" id="{C95B82D5-A8BB-45BF-BED8-C7B2068921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296C61EC-FBF4-4216-BE67-6C864D30A0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generated with very high confidence">
            <a:extLst>
              <a:ext uri="{FF2B5EF4-FFF2-40B4-BE49-F238E27FC236}">
                <a16:creationId xmlns:a16="http://schemas.microsoft.com/office/drawing/2014/main" id="{C41AAE08-38AB-4466-B323-0AD8ED2E5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632" y="803049"/>
            <a:ext cx="2470743" cy="2470743"/>
          </a:xfrm>
          <a:prstGeom prst="rect">
            <a:avLst/>
          </a:prstGeom>
          <a:effectLst/>
        </p:spPr>
      </p:pic>
      <p:pic>
        <p:nvPicPr>
          <p:cNvPr id="5" name="Picture 4">
            <a:extLst>
              <a:ext uri="{FF2B5EF4-FFF2-40B4-BE49-F238E27FC236}">
                <a16:creationId xmlns:a16="http://schemas.microsoft.com/office/drawing/2014/main" id="{8B4828C3-541A-457A-B922-E74EA6705676}"/>
              </a:ext>
            </a:extLst>
          </p:cNvPr>
          <p:cNvPicPr>
            <a:picLocks noChangeAspect="1"/>
          </p:cNvPicPr>
          <p:nvPr/>
        </p:nvPicPr>
        <p:blipFill>
          <a:blip r:embed="rId3"/>
          <a:stretch>
            <a:fillRect/>
          </a:stretch>
        </p:blipFill>
        <p:spPr>
          <a:xfrm>
            <a:off x="804672" y="3766671"/>
            <a:ext cx="3026663" cy="1827745"/>
          </a:xfrm>
          <a:prstGeom prst="rect">
            <a:avLst/>
          </a:prstGeom>
        </p:spPr>
      </p:pic>
      <p:sp>
        <p:nvSpPr>
          <p:cNvPr id="3" name="Content Placeholder 2">
            <a:extLst>
              <a:ext uri="{FF2B5EF4-FFF2-40B4-BE49-F238E27FC236}">
                <a16:creationId xmlns:a16="http://schemas.microsoft.com/office/drawing/2014/main" id="{348CDCA4-08F0-4BB9-B61A-AE0CFE6A1445}"/>
              </a:ext>
            </a:extLst>
          </p:cNvPr>
          <p:cNvSpPr>
            <a:spLocks noGrp="1"/>
          </p:cNvSpPr>
          <p:nvPr>
            <p:ph idx="1"/>
          </p:nvPr>
        </p:nvSpPr>
        <p:spPr>
          <a:xfrm>
            <a:off x="4956048" y="2184316"/>
            <a:ext cx="6751320" cy="4185399"/>
          </a:xfrm>
        </p:spPr>
        <p:txBody>
          <a:bodyPr>
            <a:noAutofit/>
          </a:bodyPr>
          <a:lstStyle/>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Human</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rights </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based</a:t>
            </a:r>
            <a:r>
              <a:rPr lang="en-US" sz="24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Client </a:t>
            </a:r>
            <a:r>
              <a:rPr lang="en-GB" sz="2400" b="1" dirty="0">
                <a:latin typeface="Calibri" panose="020F0502020204030204" pitchFamily="34" charset="0"/>
                <a:cs typeface="Calibri" panose="020F0502020204030204" pitchFamily="34" charset="0"/>
              </a:rPr>
              <a:t>access</a:t>
            </a:r>
            <a:r>
              <a:rPr lang="en-GB" sz="2400" dirty="0">
                <a:latin typeface="Calibri" panose="020F0502020204030204" pitchFamily="34" charset="0"/>
                <a:cs typeface="Calibri" panose="020F0502020204030204" pitchFamily="34" charset="0"/>
              </a:rPr>
              <a:t> to evidence-based </a:t>
            </a:r>
            <a:r>
              <a:rPr lang="en-GB" sz="2400" b="1" dirty="0">
                <a:latin typeface="Calibri" panose="020F0502020204030204" pitchFamily="34" charset="0"/>
                <a:cs typeface="Calibri" panose="020F0502020204030204" pitchFamily="34" charset="0"/>
              </a:rPr>
              <a:t>information</a:t>
            </a:r>
            <a:r>
              <a:rPr lang="en-GB" sz="2400" dirty="0">
                <a:latin typeface="Calibri" panose="020F0502020204030204" pitchFamily="34" charset="0"/>
                <a:cs typeface="Calibri" panose="020F0502020204030204" pitchFamily="34" charset="0"/>
              </a:rPr>
              <a:t> on the advantages and disadvantages of different contraceptive methods </a:t>
            </a:r>
          </a:p>
          <a:p>
            <a:pPr marL="342900" indent="-342900">
              <a:buFont typeface="Arial" panose="020B0604020202020204" pitchFamily="34" charset="0"/>
              <a:buChar char="•"/>
            </a:pPr>
            <a:r>
              <a:rPr lang="en-GB" sz="2400" b="1" dirty="0">
                <a:latin typeface="Calibri" panose="020F0502020204030204" pitchFamily="34" charset="0"/>
                <a:cs typeface="Calibri" panose="020F0502020204030204" pitchFamily="34" charset="0"/>
              </a:rPr>
              <a:t>Confidentiality</a:t>
            </a:r>
            <a:r>
              <a:rPr lang="en-GB" sz="2400" dirty="0">
                <a:latin typeface="Calibri" panose="020F0502020204030204" pitchFamily="34" charset="0"/>
                <a:cs typeface="Calibri" panose="020F0502020204030204" pitchFamily="34" charset="0"/>
              </a:rPr>
              <a:t> and </a:t>
            </a:r>
            <a:r>
              <a:rPr lang="en-GB" sz="2400" b="1" dirty="0">
                <a:latin typeface="Calibri" panose="020F0502020204030204" pitchFamily="34" charset="0"/>
                <a:cs typeface="Calibri" panose="020F0502020204030204" pitchFamily="34" charset="0"/>
              </a:rPr>
              <a:t>privacy</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Client decision-making </a:t>
            </a:r>
            <a:r>
              <a:rPr lang="en-GB" sz="2400" b="1" dirty="0">
                <a:latin typeface="Calibri" panose="020F0502020204030204" pitchFamily="34" charset="0"/>
                <a:cs typeface="Calibri" panose="020F0502020204030204" pitchFamily="34" charset="0"/>
              </a:rPr>
              <a:t>without</a:t>
            </a:r>
            <a:r>
              <a:rPr lang="en-GB" sz="2400" dirty="0">
                <a:latin typeface="Calibri" panose="020F0502020204030204" pitchFamily="34" charset="0"/>
                <a:cs typeface="Calibri" panose="020F0502020204030204" pitchFamily="34" charset="0"/>
              </a:rPr>
              <a:t> coercion or judgement</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Technically </a:t>
            </a:r>
            <a:r>
              <a:rPr lang="en-GB" sz="2400" b="1" dirty="0">
                <a:latin typeface="Calibri" panose="020F0502020204030204" pitchFamily="34" charset="0"/>
                <a:cs typeface="Calibri" panose="020F0502020204030204" pitchFamily="34" charset="0"/>
              </a:rPr>
              <a:t>competent</a:t>
            </a:r>
            <a:r>
              <a:rPr lang="en-GB" sz="2400" dirty="0">
                <a:latin typeface="Calibri" panose="020F0502020204030204" pitchFamily="34" charset="0"/>
                <a:cs typeface="Calibri" panose="020F0502020204030204" pitchFamily="34" charset="0"/>
              </a:rPr>
              <a:t> health workers </a:t>
            </a:r>
          </a:p>
          <a:p>
            <a:pPr marL="342900" indent="-342900">
              <a:buFont typeface="Arial" panose="020B0604020202020204" pitchFamily="34" charset="0"/>
              <a:buChar char="•"/>
            </a:pPr>
            <a:r>
              <a:rPr lang="en-GB" sz="2400" dirty="0">
                <a:latin typeface="Calibri" panose="020F0502020204030204" pitchFamily="34" charset="0"/>
                <a:cs typeface="Calibri" panose="020F0502020204030204" pitchFamily="34" charset="0"/>
              </a:rPr>
              <a:t>An </a:t>
            </a:r>
            <a:r>
              <a:rPr lang="en-GB" sz="2400" b="1" dirty="0">
                <a:latin typeface="Calibri" panose="020F0502020204030204" pitchFamily="34" charset="0"/>
                <a:cs typeface="Calibri" panose="020F0502020204030204" pitchFamily="34" charset="0"/>
              </a:rPr>
              <a:t>appropriate</a:t>
            </a:r>
            <a:r>
              <a:rPr lang="en-GB" sz="2400" dirty="0">
                <a:latin typeface="Calibri" panose="020F0502020204030204" pitchFamily="34" charset="0"/>
                <a:cs typeface="Calibri" panose="020F0502020204030204" pitchFamily="34" charset="0"/>
              </a:rPr>
              <a:t> </a:t>
            </a:r>
            <a:r>
              <a:rPr lang="en-GB" sz="2400" b="1" dirty="0">
                <a:latin typeface="Calibri" panose="020F0502020204030204" pitchFamily="34" charset="0"/>
                <a:cs typeface="Calibri" panose="020F0502020204030204" pitchFamily="34" charset="0"/>
              </a:rPr>
              <a:t>constellation</a:t>
            </a:r>
            <a:r>
              <a:rPr lang="en-GB" sz="2400" dirty="0">
                <a:latin typeface="Calibri" panose="020F0502020204030204" pitchFamily="34" charset="0"/>
                <a:cs typeface="Calibri" panose="020F0502020204030204" pitchFamily="34" charset="0"/>
              </a:rPr>
              <a:t> of services (including follow-up) that are available in the </a:t>
            </a:r>
            <a:r>
              <a:rPr lang="en-GB" sz="2400" b="1" dirty="0">
                <a:latin typeface="Calibri" panose="020F0502020204030204" pitchFamily="34" charset="0"/>
                <a:cs typeface="Calibri" panose="020F0502020204030204" pitchFamily="34" charset="0"/>
              </a:rPr>
              <a:t>same locality </a:t>
            </a:r>
          </a:p>
          <a:p>
            <a:endParaRPr lang="en-GB" sz="2400" dirty="0"/>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4DA5E0A-7A6D-434D-8904-79EAD7489F1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57769" y="6369715"/>
            <a:ext cx="1171707" cy="369332"/>
          </a:xfrm>
          <a:prstGeom prst="rect">
            <a:avLst/>
          </a:prstGeom>
        </p:spPr>
      </p:pic>
    </p:spTree>
    <p:extLst>
      <p:ext uri="{BB962C8B-B14F-4D97-AF65-F5344CB8AC3E}">
        <p14:creationId xmlns:p14="http://schemas.microsoft.com/office/powerpoint/2010/main" val="1929471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AF3F-25DD-4D7E-A86F-F95EBAF25332}"/>
              </a:ext>
            </a:extLst>
          </p:cNvPr>
          <p:cNvSpPr>
            <a:spLocks noGrp="1"/>
          </p:cNvSpPr>
          <p:nvPr>
            <p:ph type="title"/>
          </p:nvPr>
        </p:nvSpPr>
        <p:spPr>
          <a:xfrm>
            <a:off x="435429" y="365126"/>
            <a:ext cx="11452702" cy="1198204"/>
          </a:xfrm>
        </p:spPr>
        <p:txBody>
          <a:bodyPr anchor="b">
            <a:normAutofit fontScale="90000"/>
          </a:bodyPr>
          <a:lstStyle/>
          <a:p>
            <a:r>
              <a:rPr lang="en-GB" sz="3200" b="1" dirty="0">
                <a:solidFill>
                  <a:srgbClr val="0070C0"/>
                </a:solidFill>
                <a:latin typeface="+mn-lt"/>
              </a:rPr>
              <a:t>CONTRACEPTIVE CONSIDERATIONS ACROSS THE LIFE-COURSE IN HIV TREATMENT PROGRAMMES </a:t>
            </a:r>
            <a:br>
              <a:rPr lang="en-GB" sz="3200" b="1" dirty="0">
                <a:solidFill>
                  <a:srgbClr val="0070C0"/>
                </a:solidFill>
                <a:latin typeface="+mn-lt"/>
              </a:rPr>
            </a:br>
            <a:r>
              <a:rPr lang="en-GB" sz="3200" b="1" dirty="0">
                <a:solidFill>
                  <a:srgbClr val="0070C0"/>
                </a:solidFill>
                <a:latin typeface="+mn-lt"/>
              </a:rPr>
              <a:t>Special Considerations </a:t>
            </a:r>
          </a:p>
        </p:txBody>
      </p:sp>
      <p:sp>
        <p:nvSpPr>
          <p:cNvPr id="3" name="Content Placeholder 2">
            <a:extLst>
              <a:ext uri="{FF2B5EF4-FFF2-40B4-BE49-F238E27FC236}">
                <a16:creationId xmlns:a16="http://schemas.microsoft.com/office/drawing/2014/main" id="{E51D99DF-E811-4638-85B1-E45BF8F392FE}"/>
              </a:ext>
            </a:extLst>
          </p:cNvPr>
          <p:cNvSpPr>
            <a:spLocks noGrp="1"/>
          </p:cNvSpPr>
          <p:nvPr>
            <p:ph sz="half" idx="1"/>
          </p:nvPr>
        </p:nvSpPr>
        <p:spPr>
          <a:xfrm>
            <a:off x="586530" y="2546212"/>
            <a:ext cx="6309220" cy="4097869"/>
          </a:xfrm>
        </p:spPr>
        <p:txBody>
          <a:bodyPr>
            <a:normAutofit/>
          </a:bodyPr>
          <a:lstStyle/>
          <a:p>
            <a:pPr marL="457200" indent="-457200">
              <a:buFont typeface="+mj-lt"/>
              <a:buAutoNum type="arabicPeriod"/>
            </a:pPr>
            <a:r>
              <a:rPr lang="en-US" b="1" dirty="0">
                <a:latin typeface="Calibri" panose="020F0502020204030204" pitchFamily="34" charset="0"/>
                <a:cs typeface="Calibri" panose="020F0502020204030204" pitchFamily="34" charset="0"/>
              </a:rPr>
              <a:t>Adolescent girls  </a:t>
            </a:r>
          </a:p>
          <a:p>
            <a:pPr marL="285750" indent="-285750"/>
            <a:r>
              <a:rPr lang="en-US" sz="2000" b="1" dirty="0">
                <a:latin typeface="Calibri" panose="020F0502020204030204" pitchFamily="34" charset="0"/>
                <a:cs typeface="Calibri" panose="020F0502020204030204" pitchFamily="34" charset="0"/>
              </a:rPr>
              <a:t>Move</a:t>
            </a:r>
            <a:r>
              <a:rPr lang="en-US" sz="200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from</a:t>
            </a:r>
            <a:r>
              <a:rPr lang="en-US" sz="2000" dirty="0">
                <a:latin typeface="Calibri" panose="020F0502020204030204" pitchFamily="34" charset="0"/>
                <a:cs typeface="Calibri" panose="020F0502020204030204" pitchFamily="34" charset="0"/>
              </a:rPr>
              <a:t> a one-size-fits-all approach </a:t>
            </a:r>
            <a:r>
              <a:rPr lang="en-US" sz="2000" b="1" dirty="0">
                <a:latin typeface="Calibri" panose="020F0502020204030204" pitchFamily="34" charset="0"/>
                <a:cs typeface="Calibri" panose="020F0502020204030204" pitchFamily="34" charset="0"/>
              </a:rPr>
              <a:t>to</a:t>
            </a:r>
            <a:r>
              <a:rPr lang="en-US" sz="2000" dirty="0">
                <a:latin typeface="Calibri" panose="020F0502020204030204" pitchFamily="34" charset="0"/>
                <a:cs typeface="Calibri" panose="020F0502020204030204" pitchFamily="34" charset="0"/>
              </a:rPr>
              <a:t> one that </a:t>
            </a:r>
            <a:r>
              <a:rPr lang="en-US" sz="2000" b="1" dirty="0">
                <a:latin typeface="Calibri" panose="020F0502020204030204" pitchFamily="34" charset="0"/>
                <a:cs typeface="Calibri" panose="020F0502020204030204" pitchFamily="34" charset="0"/>
              </a:rPr>
              <a:t>responds to the varying needs</a:t>
            </a:r>
            <a:r>
              <a:rPr lang="en-US" sz="2000" dirty="0">
                <a:latin typeface="Calibri" panose="020F0502020204030204" pitchFamily="34" charset="0"/>
                <a:cs typeface="Calibri" panose="020F0502020204030204" pitchFamily="34" charset="0"/>
              </a:rPr>
              <a:t> of different groups of adolescents </a:t>
            </a:r>
          </a:p>
          <a:p>
            <a:pPr marL="285750" indent="-285750"/>
            <a:r>
              <a:rPr lang="en-US" sz="2000" b="1" dirty="0">
                <a:latin typeface="Calibri" panose="020F0502020204030204" pitchFamily="34" charset="0"/>
                <a:cs typeface="Calibri" panose="020F0502020204030204" pitchFamily="34" charset="0"/>
              </a:rPr>
              <a:t>Expand the range </a:t>
            </a:r>
            <a:r>
              <a:rPr lang="en-US" sz="2000" dirty="0">
                <a:latin typeface="Calibri" panose="020F0502020204030204" pitchFamily="34" charset="0"/>
                <a:cs typeface="Calibri" panose="020F0502020204030204" pitchFamily="34" charset="0"/>
              </a:rPr>
              <a:t>of contraceptive choices offered to adolescents</a:t>
            </a:r>
          </a:p>
          <a:p>
            <a:pPr marL="285750" indent="-285750"/>
            <a:r>
              <a:rPr lang="en-US" sz="2000" dirty="0">
                <a:latin typeface="Calibri" panose="020F0502020204030204" pitchFamily="34" charset="0"/>
                <a:cs typeface="Calibri" panose="020F0502020204030204" pitchFamily="34" charset="0"/>
              </a:rPr>
              <a:t>LARCS (implants or IUD) </a:t>
            </a:r>
            <a:r>
              <a:rPr lang="en-US" sz="2000" b="1" dirty="0">
                <a:latin typeface="Calibri" panose="020F0502020204030204" pitchFamily="34" charset="0"/>
                <a:cs typeface="Calibri" panose="020F0502020204030204" pitchFamily="34" charset="0"/>
              </a:rPr>
              <a:t>may be more convenient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effective</a:t>
            </a:r>
            <a:r>
              <a:rPr lang="en-US" sz="2000" dirty="0">
                <a:latin typeface="Calibri" panose="020F0502020204030204" pitchFamily="34" charset="0"/>
                <a:cs typeface="Calibri" panose="020F0502020204030204" pitchFamily="34" charset="0"/>
              </a:rPr>
              <a:t> (but not for everyone)</a:t>
            </a:r>
          </a:p>
          <a:p>
            <a:pPr marL="285750" indent="-285750"/>
            <a:r>
              <a:rPr lang="en-GB" sz="2000" dirty="0">
                <a:latin typeface="Calibri" panose="020F0502020204030204" pitchFamily="34" charset="0"/>
                <a:cs typeface="Calibri" panose="020F0502020204030204" pitchFamily="34" charset="0"/>
              </a:rPr>
              <a:t>Right to </a:t>
            </a:r>
            <a:r>
              <a:rPr lang="en-GB" sz="2000" b="1" dirty="0">
                <a:latin typeface="Calibri" panose="020F0502020204030204" pitchFamily="34" charset="0"/>
                <a:cs typeface="Calibri" panose="020F0502020204030204" pitchFamily="34" charset="0"/>
              </a:rPr>
              <a:t>privacy and confidentiality </a:t>
            </a:r>
            <a:r>
              <a:rPr lang="en-GB" sz="2000" dirty="0">
                <a:latin typeface="Calibri" panose="020F0502020204030204" pitchFamily="34" charset="0"/>
                <a:cs typeface="Calibri" panose="020F0502020204030204" pitchFamily="34" charset="0"/>
              </a:rPr>
              <a:t>in health matters</a:t>
            </a:r>
          </a:p>
          <a:p>
            <a:pPr marL="285750" indent="-285750"/>
            <a:r>
              <a:rPr lang="en-GB" altLang="en-US" sz="2000" dirty="0">
                <a:latin typeface="Calibri" panose="020F0502020204030204" pitchFamily="34" charset="0"/>
                <a:cs typeface="Calibri" panose="020F0502020204030204" pitchFamily="34" charset="0"/>
              </a:rPr>
              <a:t>Make existing health services more </a:t>
            </a:r>
            <a:r>
              <a:rPr lang="en-GB" altLang="en-US" sz="2000" b="1" dirty="0">
                <a:latin typeface="Calibri" panose="020F0502020204030204" pitchFamily="34" charset="0"/>
                <a:cs typeface="Calibri" panose="020F0502020204030204" pitchFamily="34" charset="0"/>
              </a:rPr>
              <a:t>adolescent friendly</a:t>
            </a:r>
          </a:p>
        </p:txBody>
      </p:sp>
      <p:sp>
        <p:nvSpPr>
          <p:cNvPr id="5" name="Content Placeholder 4">
            <a:extLst>
              <a:ext uri="{FF2B5EF4-FFF2-40B4-BE49-F238E27FC236}">
                <a16:creationId xmlns:a16="http://schemas.microsoft.com/office/drawing/2014/main" id="{0F95CE10-DC04-4BA5-9297-8361D795E61C}"/>
              </a:ext>
            </a:extLst>
          </p:cNvPr>
          <p:cNvSpPr>
            <a:spLocks noGrp="1"/>
          </p:cNvSpPr>
          <p:nvPr>
            <p:ph sz="half" idx="2"/>
          </p:nvPr>
        </p:nvSpPr>
        <p:spPr>
          <a:xfrm>
            <a:off x="7257408" y="1965641"/>
            <a:ext cx="4630723" cy="4097869"/>
          </a:xfrm>
        </p:spPr>
        <p:txBody>
          <a:bodyPr>
            <a:normAutofit/>
          </a:bodyPr>
          <a:lstStyle/>
          <a:p>
            <a:pPr marL="457200" indent="-457200">
              <a:buFont typeface="+mj-lt"/>
              <a:buAutoNum type="arabicPeriod" startAt="2"/>
            </a:pPr>
            <a:r>
              <a:rPr lang="en-US" b="1" dirty="0">
                <a:latin typeface="Calibri" panose="020F0502020204030204" pitchFamily="34" charset="0"/>
                <a:cs typeface="Calibri" panose="020F0502020204030204" pitchFamily="34" charset="0"/>
              </a:rPr>
              <a:t>Post-partum contraception</a:t>
            </a:r>
          </a:p>
          <a:p>
            <a:r>
              <a:rPr lang="en-US" sz="2400" dirty="0">
                <a:latin typeface="Calibri" panose="020F0502020204030204" pitchFamily="34" charset="0"/>
                <a:cs typeface="Calibri" panose="020F0502020204030204" pitchFamily="34" charset="0"/>
              </a:rPr>
              <a:t>Future pregnancy plans discussion</a:t>
            </a:r>
          </a:p>
          <a:p>
            <a:pPr marL="0" indent="0">
              <a:buNone/>
            </a:pPr>
            <a:endParaRPr lang="en-US" sz="2400" dirty="0">
              <a:latin typeface="Calibri" panose="020F0502020204030204" pitchFamily="34" charset="0"/>
              <a:cs typeface="Calibri" panose="020F0502020204030204" pitchFamily="34" charset="0"/>
            </a:endParaRPr>
          </a:p>
          <a:p>
            <a:pPr marL="457200" indent="-457200">
              <a:buFont typeface="+mj-lt"/>
              <a:buAutoNum type="arabicPeriod" startAt="3"/>
            </a:pPr>
            <a:r>
              <a:rPr lang="en-US" b="1" dirty="0">
                <a:latin typeface="Calibri" panose="020F0502020204030204" pitchFamily="34" charset="0"/>
                <a:cs typeface="Calibri" panose="020F0502020204030204" pitchFamily="34" charset="0"/>
              </a:rPr>
              <a:t>Women older than 40 years</a:t>
            </a:r>
          </a:p>
          <a:p>
            <a:pPr marL="0" indent="0">
              <a:buNone/>
            </a:pPr>
            <a:endParaRPr lang="en-US" b="1" dirty="0">
              <a:latin typeface="Calibri" panose="020F0502020204030204" pitchFamily="34" charset="0"/>
              <a:cs typeface="Calibri" panose="020F0502020204030204" pitchFamily="34" charset="0"/>
            </a:endParaRPr>
          </a:p>
          <a:p>
            <a:pPr marL="514350" indent="-514350">
              <a:buFont typeface="+mj-lt"/>
              <a:buAutoNum type="arabicPeriod" startAt="4"/>
            </a:pPr>
            <a:r>
              <a:rPr lang="en-US" b="1" dirty="0">
                <a:latin typeface="Calibri" panose="020F0502020204030204" pitchFamily="34" charset="0"/>
                <a:cs typeface="Calibri" panose="020F0502020204030204" pitchFamily="34" charset="0"/>
              </a:rPr>
              <a:t>Women and adolescent girls who want pregnancy </a:t>
            </a:r>
            <a:endParaRPr lang="en-GB" b="1" dirty="0">
              <a:latin typeface="Calibri" panose="020F0502020204030204" pitchFamily="34" charset="0"/>
              <a:cs typeface="Calibri" panose="020F0502020204030204" pitchFamily="34" charset="0"/>
            </a:endParaRPr>
          </a:p>
          <a:p>
            <a:endParaRPr lang="en-GB" dirty="0"/>
          </a:p>
        </p:txBody>
      </p:sp>
      <p:pic>
        <p:nvPicPr>
          <p:cNvPr id="8" name="Picture 7" descr="A close up of a sign&#10;&#10;Description generated with very high confidence">
            <a:extLst>
              <a:ext uri="{FF2B5EF4-FFF2-40B4-BE49-F238E27FC236}">
                <a16:creationId xmlns:a16="http://schemas.microsoft.com/office/drawing/2014/main" id="{063EBE75-54AB-4410-93AC-699BC8B95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6646" y="2685143"/>
            <a:ext cx="1065730" cy="1065730"/>
          </a:xfrm>
          <a:prstGeom prst="rect">
            <a:avLst/>
          </a:prstGeom>
        </p:spPr>
      </p:pic>
      <p:pic>
        <p:nvPicPr>
          <p:cNvPr id="4" name="Picture 3">
            <a:extLst>
              <a:ext uri="{FF2B5EF4-FFF2-40B4-BE49-F238E27FC236}">
                <a16:creationId xmlns:a16="http://schemas.microsoft.com/office/drawing/2014/main" id="{E62797D5-6FBC-4E3D-8127-B6F18CEE1B3C}"/>
              </a:ext>
            </a:extLst>
          </p:cNvPr>
          <p:cNvPicPr>
            <a:picLocks noChangeAspect="1"/>
          </p:cNvPicPr>
          <p:nvPr/>
        </p:nvPicPr>
        <p:blipFill>
          <a:blip r:embed="rId3"/>
          <a:stretch>
            <a:fillRect/>
          </a:stretch>
        </p:blipFill>
        <p:spPr>
          <a:xfrm>
            <a:off x="5100226" y="1003214"/>
            <a:ext cx="1795524" cy="1709699"/>
          </a:xfrm>
          <a:prstGeom prst="rect">
            <a:avLst/>
          </a:prstGeom>
        </p:spPr>
      </p:pic>
    </p:spTree>
    <p:extLst>
      <p:ext uri="{BB962C8B-B14F-4D97-AF65-F5344CB8AC3E}">
        <p14:creationId xmlns:p14="http://schemas.microsoft.com/office/powerpoint/2010/main" val="3637897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BA1FA-236B-4E89-84F2-2164F46B6CBC}"/>
              </a:ext>
            </a:extLst>
          </p:cNvPr>
          <p:cNvSpPr>
            <a:spLocks noGrp="1"/>
          </p:cNvSpPr>
          <p:nvPr>
            <p:ph type="title"/>
          </p:nvPr>
        </p:nvSpPr>
        <p:spPr>
          <a:xfrm>
            <a:off x="14748" y="188146"/>
            <a:ext cx="11975690" cy="741004"/>
          </a:xfrm>
        </p:spPr>
        <p:txBody>
          <a:bodyPr>
            <a:noAutofit/>
          </a:bodyPr>
          <a:lstStyle/>
          <a:p>
            <a:pPr algn="ctr"/>
            <a:r>
              <a:rPr lang="en-GB" sz="3600" b="1" dirty="0">
                <a:solidFill>
                  <a:srgbClr val="0070C0"/>
                </a:solidFill>
                <a:latin typeface="+mn-lt"/>
              </a:rPr>
              <a:t>Uptake of major HIV treatment policies in LMICs </a:t>
            </a:r>
          </a:p>
        </p:txBody>
      </p:sp>
      <p:pic>
        <p:nvPicPr>
          <p:cNvPr id="4" name="Picture 3">
            <a:extLst>
              <a:ext uri="{FF2B5EF4-FFF2-40B4-BE49-F238E27FC236}">
                <a16:creationId xmlns:a16="http://schemas.microsoft.com/office/drawing/2014/main" id="{EEACF67A-2EA9-4845-A66A-F890B14AC261}"/>
              </a:ext>
            </a:extLst>
          </p:cNvPr>
          <p:cNvPicPr>
            <a:picLocks noChangeAspect="1"/>
          </p:cNvPicPr>
          <p:nvPr/>
        </p:nvPicPr>
        <p:blipFill>
          <a:blip r:embed="rId2"/>
          <a:stretch>
            <a:fillRect/>
          </a:stretch>
        </p:blipFill>
        <p:spPr>
          <a:xfrm>
            <a:off x="3347884" y="3790335"/>
            <a:ext cx="4576391" cy="3051319"/>
          </a:xfrm>
          <a:prstGeom prst="rect">
            <a:avLst/>
          </a:prstGeom>
          <a:ln>
            <a:solidFill>
              <a:schemeClr val="tx1"/>
            </a:solidFill>
          </a:ln>
        </p:spPr>
      </p:pic>
      <p:pic>
        <p:nvPicPr>
          <p:cNvPr id="6" name="Picture 5" descr="A close up of a map&#10;&#10;Description generated with high confidence">
            <a:extLst>
              <a:ext uri="{FF2B5EF4-FFF2-40B4-BE49-F238E27FC236}">
                <a16:creationId xmlns:a16="http://schemas.microsoft.com/office/drawing/2014/main" id="{FA8D912B-F489-41FD-8D47-B872A01888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47884" y="924830"/>
            <a:ext cx="4576391" cy="3017309"/>
          </a:xfrm>
          <a:prstGeom prst="rect">
            <a:avLst/>
          </a:prstGeom>
          <a:ln>
            <a:solidFill>
              <a:schemeClr val="tx1"/>
            </a:solidFill>
          </a:ln>
        </p:spPr>
      </p:pic>
      <p:pic>
        <p:nvPicPr>
          <p:cNvPr id="7" name="Chart 2" descr="cid:image002.png@01D538DB.5F254910">
            <a:extLst>
              <a:ext uri="{FF2B5EF4-FFF2-40B4-BE49-F238E27FC236}">
                <a16:creationId xmlns:a16="http://schemas.microsoft.com/office/drawing/2014/main" id="{90E128FE-A42A-4D55-BA68-00CE1D0E29D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421329" y="1179871"/>
            <a:ext cx="2905432" cy="25464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67DC6CA-3B3D-42D7-B57E-2C3C56940563}"/>
              </a:ext>
            </a:extLst>
          </p:cNvPr>
          <p:cNvPicPr>
            <a:picLocks noChangeAspect="1"/>
          </p:cNvPicPr>
          <p:nvPr/>
        </p:nvPicPr>
        <p:blipFill>
          <a:blip r:embed="rId6"/>
          <a:stretch>
            <a:fillRect/>
          </a:stretch>
        </p:blipFill>
        <p:spPr>
          <a:xfrm>
            <a:off x="8422093" y="3893574"/>
            <a:ext cx="2905443" cy="2772698"/>
          </a:xfrm>
          <a:prstGeom prst="rect">
            <a:avLst/>
          </a:prstGeom>
          <a:ln>
            <a:solidFill>
              <a:schemeClr val="tx1"/>
            </a:solidFill>
          </a:ln>
        </p:spPr>
      </p:pic>
      <p:sp>
        <p:nvSpPr>
          <p:cNvPr id="9" name="TextBox 8">
            <a:extLst>
              <a:ext uri="{FF2B5EF4-FFF2-40B4-BE49-F238E27FC236}">
                <a16:creationId xmlns:a16="http://schemas.microsoft.com/office/drawing/2014/main" id="{1EBCC7CD-82C3-40F7-915C-1B4FAE865881}"/>
              </a:ext>
            </a:extLst>
          </p:cNvPr>
          <p:cNvSpPr txBox="1"/>
          <p:nvPr/>
        </p:nvSpPr>
        <p:spPr>
          <a:xfrm>
            <a:off x="634180" y="2109020"/>
            <a:ext cx="2521974" cy="584775"/>
          </a:xfrm>
          <a:prstGeom prst="rect">
            <a:avLst/>
          </a:prstGeom>
          <a:noFill/>
        </p:spPr>
        <p:txBody>
          <a:bodyPr wrap="square" rtlCol="0">
            <a:spAutoFit/>
          </a:bodyPr>
          <a:lstStyle/>
          <a:p>
            <a:pPr algn="ctr"/>
            <a:r>
              <a:rPr lang="en-GB" sz="3200" b="1" dirty="0"/>
              <a:t>Treat All</a:t>
            </a:r>
          </a:p>
        </p:txBody>
      </p:sp>
      <p:sp>
        <p:nvSpPr>
          <p:cNvPr id="10" name="TextBox 9">
            <a:extLst>
              <a:ext uri="{FF2B5EF4-FFF2-40B4-BE49-F238E27FC236}">
                <a16:creationId xmlns:a16="http://schemas.microsoft.com/office/drawing/2014/main" id="{C5BC4B11-009E-4502-85E0-284720FEFD52}"/>
              </a:ext>
            </a:extLst>
          </p:cNvPr>
          <p:cNvSpPr txBox="1"/>
          <p:nvPr/>
        </p:nvSpPr>
        <p:spPr>
          <a:xfrm>
            <a:off x="486697" y="4911211"/>
            <a:ext cx="2861187" cy="584775"/>
          </a:xfrm>
          <a:prstGeom prst="rect">
            <a:avLst/>
          </a:prstGeom>
          <a:noFill/>
        </p:spPr>
        <p:txBody>
          <a:bodyPr wrap="square" rtlCol="0">
            <a:spAutoFit/>
          </a:bodyPr>
          <a:lstStyle/>
          <a:p>
            <a:pPr algn="ctr"/>
            <a:r>
              <a:rPr lang="en-GB" sz="3200" b="1" dirty="0"/>
              <a:t>DTG transition</a:t>
            </a:r>
          </a:p>
        </p:txBody>
      </p:sp>
      <p:sp>
        <p:nvSpPr>
          <p:cNvPr id="11" name="TextBox 10">
            <a:extLst>
              <a:ext uri="{FF2B5EF4-FFF2-40B4-BE49-F238E27FC236}">
                <a16:creationId xmlns:a16="http://schemas.microsoft.com/office/drawing/2014/main" id="{187778BA-E483-40C4-A526-0BD648CC1729}"/>
              </a:ext>
            </a:extLst>
          </p:cNvPr>
          <p:cNvSpPr txBox="1"/>
          <p:nvPr/>
        </p:nvSpPr>
        <p:spPr>
          <a:xfrm>
            <a:off x="218748" y="6463724"/>
            <a:ext cx="2941607" cy="246221"/>
          </a:xfrm>
          <a:prstGeom prst="rect">
            <a:avLst/>
          </a:prstGeom>
          <a:noFill/>
        </p:spPr>
        <p:txBody>
          <a:bodyPr wrap="square" rtlCol="0">
            <a:spAutoFit/>
          </a:bodyPr>
          <a:lstStyle/>
          <a:p>
            <a:r>
              <a:rPr lang="en-GB" sz="1000" dirty="0"/>
              <a:t>* Preliminary data</a:t>
            </a:r>
          </a:p>
        </p:txBody>
      </p:sp>
      <p:pic>
        <p:nvPicPr>
          <p:cNvPr id="12" name="Picture 11">
            <a:extLst>
              <a:ext uri="{FF2B5EF4-FFF2-40B4-BE49-F238E27FC236}">
                <a16:creationId xmlns:a16="http://schemas.microsoft.com/office/drawing/2014/main" id="{1F280BCE-5DD2-400B-8422-F3234895F5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9316" y="6362569"/>
            <a:ext cx="1024024" cy="313424"/>
          </a:xfrm>
          <a:prstGeom prst="rect">
            <a:avLst/>
          </a:prstGeom>
        </p:spPr>
      </p:pic>
    </p:spTree>
    <p:extLst>
      <p:ext uri="{BB962C8B-B14F-4D97-AF65-F5344CB8AC3E}">
        <p14:creationId xmlns:p14="http://schemas.microsoft.com/office/powerpoint/2010/main" val="3267034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1">
            <a:extLst>
              <a:ext uri="{FF2B5EF4-FFF2-40B4-BE49-F238E27FC236}">
                <a16:creationId xmlns:a16="http://schemas.microsoft.com/office/drawing/2014/main" id="{973EBF46-0739-4703-96E9-48787E015967}"/>
              </a:ext>
            </a:extLst>
          </p:cNvPr>
          <p:cNvPicPr>
            <a:picLocks noGrp="1" noChangeAspect="1"/>
          </p:cNvPicPr>
          <p:nvPr>
            <p:ph idx="1"/>
          </p:nvPr>
        </p:nvPicPr>
        <p:blipFill>
          <a:blip r:embed="rId2"/>
          <a:stretch>
            <a:fillRect/>
          </a:stretch>
        </p:blipFill>
        <p:spPr>
          <a:xfrm>
            <a:off x="968131" y="1811722"/>
            <a:ext cx="4742993" cy="3284417"/>
          </a:xfrm>
          <a:prstGeom prst="rect">
            <a:avLst/>
          </a:prstGeom>
          <a:ln>
            <a:solidFill>
              <a:srgbClr val="0070C0"/>
            </a:solidFill>
          </a:ln>
        </p:spPr>
      </p:pic>
      <p:pic>
        <p:nvPicPr>
          <p:cNvPr id="21" name="Picture 20">
            <a:extLst>
              <a:ext uri="{FF2B5EF4-FFF2-40B4-BE49-F238E27FC236}">
                <a16:creationId xmlns:a16="http://schemas.microsoft.com/office/drawing/2014/main" id="{5A9005DC-1582-46B4-9FD5-8BC4040EC168}"/>
              </a:ext>
            </a:extLst>
          </p:cNvPr>
          <p:cNvPicPr>
            <a:picLocks noChangeAspect="1"/>
          </p:cNvPicPr>
          <p:nvPr/>
        </p:nvPicPr>
        <p:blipFill>
          <a:blip r:embed="rId3"/>
          <a:stretch>
            <a:fillRect/>
          </a:stretch>
        </p:blipFill>
        <p:spPr>
          <a:xfrm>
            <a:off x="6343240" y="1764635"/>
            <a:ext cx="4728015" cy="3322583"/>
          </a:xfrm>
          <a:prstGeom prst="rect">
            <a:avLst/>
          </a:prstGeom>
          <a:ln>
            <a:solidFill>
              <a:srgbClr val="0070C0"/>
            </a:solidFill>
          </a:ln>
        </p:spPr>
      </p:pic>
      <p:sp>
        <p:nvSpPr>
          <p:cNvPr id="39" name="TextBox 38">
            <a:extLst>
              <a:ext uri="{FF2B5EF4-FFF2-40B4-BE49-F238E27FC236}">
                <a16:creationId xmlns:a16="http://schemas.microsoft.com/office/drawing/2014/main" id="{E6AC0A0A-0146-48F1-91ED-AF3840CF2DE0}"/>
              </a:ext>
            </a:extLst>
          </p:cNvPr>
          <p:cNvSpPr txBox="1"/>
          <p:nvPr/>
        </p:nvSpPr>
        <p:spPr>
          <a:xfrm>
            <a:off x="339219" y="280219"/>
            <a:ext cx="11651220" cy="1077218"/>
          </a:xfrm>
          <a:prstGeom prst="rect">
            <a:avLst/>
          </a:prstGeom>
          <a:noFill/>
        </p:spPr>
        <p:txBody>
          <a:bodyPr wrap="square" rtlCol="0">
            <a:spAutoFit/>
          </a:bodyPr>
          <a:lstStyle/>
          <a:p>
            <a:pPr algn="ctr"/>
            <a:r>
              <a:rPr lang="en-US" sz="3200" b="1" dirty="0">
                <a:solidFill>
                  <a:srgbClr val="0070C0"/>
                </a:solidFill>
              </a:rPr>
              <a:t>New WHO HIV Tx App</a:t>
            </a:r>
          </a:p>
          <a:p>
            <a:pPr algn="ctr"/>
            <a:r>
              <a:rPr lang="en-US" sz="3200" b="1" dirty="0">
                <a:solidFill>
                  <a:srgbClr val="0070C0"/>
                </a:solidFill>
              </a:rPr>
              <a:t>Get online with WHO ARV and Treatment Guidelines - 2019</a:t>
            </a:r>
          </a:p>
        </p:txBody>
      </p:sp>
      <p:sp>
        <p:nvSpPr>
          <p:cNvPr id="2" name="Rectangle 1">
            <a:extLst>
              <a:ext uri="{FF2B5EF4-FFF2-40B4-BE49-F238E27FC236}">
                <a16:creationId xmlns:a16="http://schemas.microsoft.com/office/drawing/2014/main" id="{CDA9F4CB-4CBD-4671-BCA6-49970213107D}"/>
              </a:ext>
            </a:extLst>
          </p:cNvPr>
          <p:cNvSpPr/>
          <p:nvPr/>
        </p:nvSpPr>
        <p:spPr>
          <a:xfrm>
            <a:off x="1201117" y="5345669"/>
            <a:ext cx="4277020" cy="1015663"/>
          </a:xfrm>
          <a:prstGeom prst="rect">
            <a:avLst/>
          </a:prstGeom>
        </p:spPr>
        <p:txBody>
          <a:bodyPr wrap="square">
            <a:spAutoFit/>
          </a:bodyPr>
          <a:lstStyle/>
          <a:p>
            <a:pPr marL="285750" indent="-285750">
              <a:buFont typeface="Arial" panose="020B0604020202020204" pitchFamily="34" charset="0"/>
              <a:buChar char="•"/>
            </a:pPr>
            <a:r>
              <a:rPr lang="en-US" sz="2000" b="1" u="sng" dirty="0">
                <a:solidFill>
                  <a:srgbClr val="0000FF"/>
                </a:solidFill>
                <a:latin typeface=".SFUIText"/>
                <a:ea typeface="Calibri" panose="020F0502020204030204" pitchFamily="34" charset="0"/>
                <a:hlinkClick r:id="rId4"/>
              </a:rPr>
              <a:t>https://hivtx.org</a:t>
            </a:r>
            <a:r>
              <a:rPr lang="en-US" sz="2000" b="1" dirty="0">
                <a:latin typeface=".SFUIText"/>
                <a:ea typeface="Calibri" panose="020F0502020204030204" pitchFamily="34" charset="0"/>
              </a:rPr>
              <a:t>   </a:t>
            </a:r>
          </a:p>
          <a:p>
            <a:pPr marL="285750" indent="-285750">
              <a:buFont typeface="Arial" panose="020B0604020202020204" pitchFamily="34" charset="0"/>
              <a:buChar char="•"/>
            </a:pPr>
            <a:r>
              <a:rPr lang="en-US" sz="2000" b="1" u="sng" dirty="0">
                <a:solidFill>
                  <a:srgbClr val="0000FF"/>
                </a:solidFill>
                <a:latin typeface=".SFUIText"/>
                <a:ea typeface="Calibri" panose="020F0502020204030204" pitchFamily="34" charset="0"/>
                <a:hlinkClick r:id="rId5"/>
              </a:rPr>
              <a:t>https://hivtx.org/iphone</a:t>
            </a:r>
            <a:r>
              <a:rPr lang="en-US" sz="2000" b="1" dirty="0">
                <a:latin typeface=".SFUIText"/>
                <a:ea typeface="Calibri" panose="020F0502020204030204" pitchFamily="34" charset="0"/>
              </a:rPr>
              <a:t> </a:t>
            </a:r>
          </a:p>
          <a:p>
            <a:pPr marL="285750" indent="-285750">
              <a:buFont typeface="Arial" panose="020B0604020202020204" pitchFamily="34" charset="0"/>
              <a:buChar char="•"/>
            </a:pPr>
            <a:r>
              <a:rPr lang="en-US" sz="2000" b="1" u="sng" dirty="0">
                <a:solidFill>
                  <a:srgbClr val="0000FF"/>
                </a:solidFill>
                <a:latin typeface=".SFUIText"/>
                <a:ea typeface="Calibri" panose="020F0502020204030204" pitchFamily="34" charset="0"/>
                <a:hlinkClick r:id="rId6"/>
              </a:rPr>
              <a:t>https://hivtx.org/android</a:t>
            </a:r>
            <a:endParaRPr lang="en-US" sz="2000" b="1" dirty="0">
              <a:effectLst/>
              <a:latin typeface="Calibri" panose="020F05020202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4EA1583-ECF2-4298-B4C1-4E1BF6737A9E}"/>
              </a:ext>
            </a:extLst>
          </p:cNvPr>
          <p:cNvSpPr/>
          <p:nvPr/>
        </p:nvSpPr>
        <p:spPr>
          <a:xfrm>
            <a:off x="6297565" y="5345669"/>
            <a:ext cx="5219483" cy="707886"/>
          </a:xfrm>
          <a:prstGeom prst="rect">
            <a:avLst/>
          </a:prstGeom>
        </p:spPr>
        <p:txBody>
          <a:bodyPr wrap="square">
            <a:spAutoFit/>
          </a:bodyPr>
          <a:lstStyle/>
          <a:p>
            <a:pPr marL="285750" indent="-285750">
              <a:buFont typeface="Arial" panose="020B0604020202020204" pitchFamily="34" charset="0"/>
              <a:buChar char="•"/>
            </a:pPr>
            <a:r>
              <a:rPr lang="en-US" sz="2000" b="1" u="sng" dirty="0">
                <a:solidFill>
                  <a:srgbClr val="0070C0"/>
                </a:solidFill>
                <a:latin typeface=".SFUIText"/>
                <a:ea typeface="Calibri" panose="020F0502020204030204" pitchFamily="34" charset="0"/>
              </a:rPr>
              <a:t>This is a Beta Launch--  We want your feedback!</a:t>
            </a:r>
            <a:endParaRPr lang="en-US" sz="2000" b="1" dirty="0">
              <a:solidFill>
                <a:srgbClr val="0070C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79528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25109-058A-4350-AA71-57D37219C9BE}"/>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a:t>Other docs to be launched at IAS</a:t>
            </a:r>
          </a:p>
        </p:txBody>
      </p:sp>
      <p:pic>
        <p:nvPicPr>
          <p:cNvPr id="6" name="Content Placeholder 5">
            <a:extLst>
              <a:ext uri="{FF2B5EF4-FFF2-40B4-BE49-F238E27FC236}">
                <a16:creationId xmlns:a16="http://schemas.microsoft.com/office/drawing/2014/main" id="{E49D99BB-8DD6-414C-88FD-44E3954B7E19}"/>
              </a:ext>
            </a:extLst>
          </p:cNvPr>
          <p:cNvPicPr>
            <a:picLocks noGrp="1" noChangeAspect="1"/>
          </p:cNvPicPr>
          <p:nvPr>
            <p:ph sz="half" idx="1"/>
          </p:nvPr>
        </p:nvPicPr>
        <p:blipFill>
          <a:blip r:embed="rId2"/>
          <a:stretch>
            <a:fillRect/>
          </a:stretch>
        </p:blipFill>
        <p:spPr>
          <a:xfrm>
            <a:off x="861970" y="476573"/>
            <a:ext cx="2769060" cy="377491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Picture 6" descr="A close up of a logo&#10;&#10;Description generated with high confidence">
            <a:extLst>
              <a:ext uri="{FF2B5EF4-FFF2-40B4-BE49-F238E27FC236}">
                <a16:creationId xmlns:a16="http://schemas.microsoft.com/office/drawing/2014/main" id="{CADCCCA2-4CE9-4D7F-A9D9-EF3618BBDD9C}"/>
              </a:ext>
            </a:extLst>
          </p:cNvPr>
          <p:cNvPicPr>
            <a:picLocks noChangeAspect="1"/>
          </p:cNvPicPr>
          <p:nvPr/>
        </p:nvPicPr>
        <p:blipFill>
          <a:blip r:embed="rId3"/>
          <a:stretch>
            <a:fillRect/>
          </a:stretch>
        </p:blipFill>
        <p:spPr>
          <a:xfrm>
            <a:off x="4756514" y="476573"/>
            <a:ext cx="2678972" cy="377491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C3C64AF-2569-4A08-BBAD-D3C5FA485108}"/>
              </a:ext>
            </a:extLst>
          </p:cNvPr>
          <p:cNvPicPr>
            <a:picLocks noChangeAspect="1"/>
          </p:cNvPicPr>
          <p:nvPr/>
        </p:nvPicPr>
        <p:blipFill>
          <a:blip r:embed="rId4"/>
          <a:stretch>
            <a:fillRect/>
          </a:stretch>
        </p:blipFill>
        <p:spPr>
          <a:xfrm>
            <a:off x="8504305" y="476573"/>
            <a:ext cx="2852158" cy="3774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4" name="Straight Connector 23">
            <a:extLst>
              <a:ext uri="{FF2B5EF4-FFF2-40B4-BE49-F238E27FC236}">
                <a16:creationId xmlns:a16="http://schemas.microsoft.com/office/drawing/2014/main" id="{8F880EF2-DF79-4D9D-8F11-E91D48C7974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424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84AD-17E1-400D-87FD-9146B275EC23}"/>
              </a:ext>
            </a:extLst>
          </p:cNvPr>
          <p:cNvSpPr>
            <a:spLocks noGrp="1"/>
          </p:cNvSpPr>
          <p:nvPr>
            <p:ph type="title"/>
          </p:nvPr>
        </p:nvSpPr>
        <p:spPr>
          <a:xfrm>
            <a:off x="750339" y="94"/>
            <a:ext cx="10515601" cy="1325563"/>
          </a:xfrm>
        </p:spPr>
        <p:txBody>
          <a:bodyPr/>
          <a:lstStyle/>
          <a:p>
            <a:r>
              <a:rPr lang="en-GB" b="1" dirty="0">
                <a:solidFill>
                  <a:srgbClr val="0070C0"/>
                </a:solidFill>
                <a:latin typeface="Calibri" panose="020F0502020204030204" pitchFamily="34" charset="0"/>
              </a:rPr>
              <a:t>Acknowledgements</a:t>
            </a:r>
            <a:endParaRPr lang="en-US" b="1" dirty="0">
              <a:solidFill>
                <a:srgbClr val="0070C0"/>
              </a:solidFill>
              <a:latin typeface="Calibri" panose="020F0502020204030204" pitchFamily="34" charset="0"/>
            </a:endParaRPr>
          </a:p>
        </p:txBody>
      </p:sp>
      <p:sp>
        <p:nvSpPr>
          <p:cNvPr id="3" name="Content Placeholder 2">
            <a:extLst>
              <a:ext uri="{FF2B5EF4-FFF2-40B4-BE49-F238E27FC236}">
                <a16:creationId xmlns:a16="http://schemas.microsoft.com/office/drawing/2014/main" id="{82022ED6-A960-406F-971C-C271337EE3FE}"/>
              </a:ext>
            </a:extLst>
          </p:cNvPr>
          <p:cNvSpPr>
            <a:spLocks noGrp="1"/>
          </p:cNvSpPr>
          <p:nvPr>
            <p:ph sz="half" idx="1"/>
          </p:nvPr>
        </p:nvSpPr>
        <p:spPr>
          <a:xfrm>
            <a:off x="580340" y="1143035"/>
            <a:ext cx="10071075" cy="5392928"/>
          </a:xfrm>
        </p:spPr>
        <p:txBody>
          <a:bodyPr numCol="2">
            <a:noAutofit/>
          </a:bodyPr>
          <a:lstStyle/>
          <a:p>
            <a:pPr marL="0" indent="0">
              <a:buNone/>
            </a:pPr>
            <a:r>
              <a:rPr lang="en-GB" sz="2400" b="1" dirty="0">
                <a:solidFill>
                  <a:srgbClr val="C00000"/>
                </a:solidFill>
              </a:rPr>
              <a:t>All members Guidelines Development Group members</a:t>
            </a:r>
          </a:p>
          <a:p>
            <a:r>
              <a:rPr lang="en-GB" sz="2400" dirty="0"/>
              <a:t>Elaine Abrams &amp; Serge Eholie</a:t>
            </a:r>
          </a:p>
          <a:p>
            <a:r>
              <a:rPr lang="en-GB" sz="2400" dirty="0"/>
              <a:t>Tamara Kredo</a:t>
            </a:r>
          </a:p>
          <a:p>
            <a:pPr marL="0" indent="0">
              <a:buNone/>
            </a:pPr>
            <a:endParaRPr lang="en-GB" sz="2400" b="1" dirty="0"/>
          </a:p>
          <a:p>
            <a:pPr marL="0" indent="0">
              <a:buNone/>
            </a:pPr>
            <a:r>
              <a:rPr lang="en-GB" sz="2400" b="1" dirty="0"/>
              <a:t>WHO Treatment and Care team </a:t>
            </a:r>
          </a:p>
          <a:p>
            <a:r>
              <a:rPr lang="en-GB" sz="2400" dirty="0"/>
              <a:t>Marco Vitoria </a:t>
            </a:r>
          </a:p>
          <a:p>
            <a:r>
              <a:rPr lang="en-GB" sz="2400" dirty="0"/>
              <a:t>Martina Penazzato	</a:t>
            </a:r>
          </a:p>
          <a:p>
            <a:r>
              <a:rPr lang="en-GB" sz="2400" dirty="0"/>
              <a:t>Francoise Renaud</a:t>
            </a:r>
          </a:p>
          <a:p>
            <a:r>
              <a:rPr lang="en-GB" sz="2400" dirty="0"/>
              <a:t>Nathan Ford</a:t>
            </a:r>
          </a:p>
          <a:p>
            <a:r>
              <a:rPr lang="en-GB" sz="2400" dirty="0"/>
              <a:t>Silvia </a:t>
            </a:r>
            <a:r>
              <a:rPr lang="en-GB" sz="2400" dirty="0" err="1"/>
              <a:t>Bertagnolio</a:t>
            </a:r>
            <a:endParaRPr lang="en-GB" sz="2400" dirty="0"/>
          </a:p>
          <a:p>
            <a:r>
              <a:rPr lang="en-GB" sz="2400" dirty="0"/>
              <a:t>Lara </a:t>
            </a:r>
            <a:r>
              <a:rPr lang="en-GB" sz="2400" dirty="0" err="1"/>
              <a:t>Vojnov</a:t>
            </a:r>
            <a:endParaRPr lang="en-GB" sz="2400" dirty="0"/>
          </a:p>
          <a:p>
            <a:endParaRPr lang="en-GB" sz="2400" dirty="0"/>
          </a:p>
          <a:p>
            <a:endParaRPr lang="en-GB" sz="2400" dirty="0"/>
          </a:p>
          <a:p>
            <a:endParaRPr lang="en-GB" sz="2400" dirty="0"/>
          </a:p>
          <a:p>
            <a:endParaRPr lang="en-GB" sz="2400" dirty="0"/>
          </a:p>
          <a:p>
            <a:r>
              <a:rPr lang="en-GB" sz="2400" dirty="0"/>
              <a:t>Vindi Singh</a:t>
            </a:r>
          </a:p>
          <a:p>
            <a:r>
              <a:rPr lang="en-GB" sz="2400" dirty="0" err="1"/>
              <a:t>Morkor</a:t>
            </a:r>
            <a:r>
              <a:rPr lang="en-GB" sz="2400" dirty="0"/>
              <a:t> Newman</a:t>
            </a:r>
          </a:p>
          <a:p>
            <a:r>
              <a:rPr lang="en-GB" sz="2400" dirty="0"/>
              <a:t>Serena </a:t>
            </a:r>
            <a:r>
              <a:rPr lang="en-GB" sz="2400" dirty="0" err="1"/>
              <a:t>Brusamento</a:t>
            </a:r>
            <a:endParaRPr lang="en-GB" sz="2400" dirty="0"/>
          </a:p>
          <a:p>
            <a:r>
              <a:rPr lang="en-GB" sz="2400" dirty="0"/>
              <a:t>Chantal </a:t>
            </a:r>
            <a:r>
              <a:rPr lang="en-GB" sz="2400" dirty="0" err="1"/>
              <a:t>Migone</a:t>
            </a:r>
            <a:endParaRPr lang="en-GB" sz="2400" dirty="0"/>
          </a:p>
          <a:p>
            <a:endParaRPr lang="en-GB" sz="2400" dirty="0"/>
          </a:p>
          <a:p>
            <a:r>
              <a:rPr lang="en-GB" sz="2400" dirty="0"/>
              <a:t>Ajay </a:t>
            </a:r>
            <a:r>
              <a:rPr lang="en-GB" sz="2400" dirty="0" err="1"/>
              <a:t>Rangaraj</a:t>
            </a:r>
            <a:endParaRPr lang="en-GB" sz="2400" dirty="0"/>
          </a:p>
          <a:p>
            <a:r>
              <a:rPr lang="en-GB" sz="2400" dirty="0"/>
              <a:t>Anisa </a:t>
            </a:r>
            <a:r>
              <a:rPr lang="en-GB" sz="2400" dirty="0" err="1"/>
              <a:t>Ghadrshenasa</a:t>
            </a:r>
            <a:endParaRPr lang="en-GB" sz="2400" dirty="0"/>
          </a:p>
          <a:p>
            <a:endParaRPr lang="en-GB" sz="2400" dirty="0"/>
          </a:p>
          <a:p>
            <a:r>
              <a:rPr lang="en-GB" sz="2400" b="1" dirty="0"/>
              <a:t>PEPFAR, </a:t>
            </a:r>
            <a:r>
              <a:rPr lang="en-GB" sz="2400" b="1" dirty="0" err="1"/>
              <a:t>Unitaid</a:t>
            </a:r>
            <a:r>
              <a:rPr lang="en-GB" sz="2400" b="1" dirty="0"/>
              <a:t>, Global Fund, Gates, CDC, USAID, UNAIDS, UNICEF</a:t>
            </a:r>
          </a:p>
          <a:p>
            <a:r>
              <a:rPr lang="en-GB" sz="2400" b="1" dirty="0"/>
              <a:t>AFROCAB, </a:t>
            </a:r>
            <a:r>
              <a:rPr lang="en-GB" sz="2400" b="1" dirty="0" err="1"/>
              <a:t>iBASE</a:t>
            </a:r>
            <a:r>
              <a:rPr lang="en-GB" sz="2400" b="1" dirty="0"/>
              <a:t>, ITPC, Salamander Trust, ICW, GPN+, APN+</a:t>
            </a:r>
          </a:p>
          <a:p>
            <a:endParaRPr lang="en-GB" sz="2400" b="1" dirty="0"/>
          </a:p>
          <a:p>
            <a:pPr marL="0" indent="0">
              <a:buNone/>
            </a:pPr>
            <a:endParaRPr lang="en-GB" sz="2400" b="1" dirty="0"/>
          </a:p>
          <a:p>
            <a:pPr marL="0" indent="0">
              <a:buNone/>
            </a:pPr>
            <a:endParaRPr lang="en-GB" sz="2400" b="1" dirty="0"/>
          </a:p>
          <a:p>
            <a:pPr marL="0" indent="0">
              <a:buNone/>
            </a:pPr>
            <a:endParaRPr lang="en-GB" sz="2400" b="1"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04773" y="368710"/>
            <a:ext cx="2334953" cy="29747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312768A0-1455-4911-AE52-0E6610254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5201" y="6535963"/>
            <a:ext cx="907619" cy="277796"/>
          </a:xfrm>
          <a:prstGeom prst="rect">
            <a:avLst/>
          </a:prstGeom>
        </p:spPr>
      </p:pic>
    </p:spTree>
    <p:extLst>
      <p:ext uri="{BB962C8B-B14F-4D97-AF65-F5344CB8AC3E}">
        <p14:creationId xmlns:p14="http://schemas.microsoft.com/office/powerpoint/2010/main" val="889015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F44BD-48B6-48D9-B77A-AE8394C5B62E}"/>
              </a:ext>
            </a:extLst>
          </p:cNvPr>
          <p:cNvSpPr>
            <a:spLocks noGrp="1"/>
          </p:cNvSpPr>
          <p:nvPr>
            <p:ph type="ctrTitle"/>
          </p:nvPr>
        </p:nvSpPr>
        <p:spPr>
          <a:xfrm>
            <a:off x="152401" y="76228"/>
            <a:ext cx="11590477" cy="1082839"/>
          </a:xfrm>
        </p:spPr>
        <p:txBody>
          <a:bodyPr>
            <a:noAutofit/>
          </a:bodyPr>
          <a:lstStyle/>
          <a:p>
            <a:r>
              <a:rPr lang="en-GB" sz="4000" b="1" dirty="0">
                <a:solidFill>
                  <a:srgbClr val="0070C0"/>
                </a:solidFill>
                <a:latin typeface="+mn-lt"/>
              </a:rPr>
              <a:t>2018 WHO recommendations: First-line ART regimens </a:t>
            </a:r>
            <a:endParaRPr lang="en-US" sz="4000" b="1" dirty="0">
              <a:solidFill>
                <a:srgbClr val="0070C0"/>
              </a:solidFill>
              <a:latin typeface="+mn-lt"/>
            </a:endParaRPr>
          </a:p>
        </p:txBody>
      </p:sp>
      <p:pic>
        <p:nvPicPr>
          <p:cNvPr id="3" name="Picture 2">
            <a:extLst>
              <a:ext uri="{FF2B5EF4-FFF2-40B4-BE49-F238E27FC236}">
                <a16:creationId xmlns:a16="http://schemas.microsoft.com/office/drawing/2014/main" id="{EA552CC5-4CC8-4739-855A-736D4BE81471}"/>
              </a:ext>
            </a:extLst>
          </p:cNvPr>
          <p:cNvPicPr>
            <a:picLocks noChangeAspect="1"/>
          </p:cNvPicPr>
          <p:nvPr/>
        </p:nvPicPr>
        <p:blipFill>
          <a:blip r:embed="rId2"/>
          <a:stretch>
            <a:fillRect/>
          </a:stretch>
        </p:blipFill>
        <p:spPr>
          <a:xfrm>
            <a:off x="288566" y="968189"/>
            <a:ext cx="1915585" cy="2832846"/>
          </a:xfrm>
          <a:prstGeom prst="rect">
            <a:avLst/>
          </a:prstGeom>
          <a:ln w="9525">
            <a:solidFill>
              <a:schemeClr val="tx1"/>
            </a:solidFill>
          </a:ln>
        </p:spPr>
      </p:pic>
      <p:grpSp>
        <p:nvGrpSpPr>
          <p:cNvPr id="8" name="Group 7">
            <a:extLst>
              <a:ext uri="{FF2B5EF4-FFF2-40B4-BE49-F238E27FC236}">
                <a16:creationId xmlns:a16="http://schemas.microsoft.com/office/drawing/2014/main" id="{377AEFF7-2929-4EAA-AB9F-E3F56033C630}"/>
              </a:ext>
            </a:extLst>
          </p:cNvPr>
          <p:cNvGrpSpPr/>
          <p:nvPr/>
        </p:nvGrpSpPr>
        <p:grpSpPr>
          <a:xfrm>
            <a:off x="2386793" y="1296549"/>
            <a:ext cx="9750343" cy="5008971"/>
            <a:chOff x="2819400" y="914400"/>
            <a:chExt cx="9378215" cy="4761143"/>
          </a:xfrm>
        </p:grpSpPr>
        <p:pic>
          <p:nvPicPr>
            <p:cNvPr id="4" name="Picture 3">
              <a:extLst>
                <a:ext uri="{FF2B5EF4-FFF2-40B4-BE49-F238E27FC236}">
                  <a16:creationId xmlns:a16="http://schemas.microsoft.com/office/drawing/2014/main" id="{47AE7203-D749-487E-8657-00BD8645556C}"/>
                </a:ext>
              </a:extLst>
            </p:cNvPr>
            <p:cNvPicPr>
              <a:picLocks noChangeAspect="1"/>
            </p:cNvPicPr>
            <p:nvPr/>
          </p:nvPicPr>
          <p:blipFill>
            <a:blip r:embed="rId3"/>
            <a:stretch>
              <a:fillRect/>
            </a:stretch>
          </p:blipFill>
          <p:spPr>
            <a:xfrm>
              <a:off x="2825015" y="914400"/>
              <a:ext cx="9372600" cy="2009975"/>
            </a:xfrm>
            <a:prstGeom prst="rect">
              <a:avLst/>
            </a:prstGeom>
          </p:spPr>
        </p:pic>
        <p:pic>
          <p:nvPicPr>
            <p:cNvPr id="6" name="Picture 5">
              <a:extLst>
                <a:ext uri="{FF2B5EF4-FFF2-40B4-BE49-F238E27FC236}">
                  <a16:creationId xmlns:a16="http://schemas.microsoft.com/office/drawing/2014/main" id="{BCDE7DC0-77F5-4222-AE86-8CEEC3F8632E}"/>
                </a:ext>
              </a:extLst>
            </p:cNvPr>
            <p:cNvPicPr>
              <a:picLocks noChangeAspect="1"/>
            </p:cNvPicPr>
            <p:nvPr/>
          </p:nvPicPr>
          <p:blipFill>
            <a:blip r:embed="rId4"/>
            <a:stretch>
              <a:fillRect/>
            </a:stretch>
          </p:blipFill>
          <p:spPr>
            <a:xfrm>
              <a:off x="2819400" y="2819400"/>
              <a:ext cx="9220200" cy="2856143"/>
            </a:xfrm>
            <a:prstGeom prst="rect">
              <a:avLst/>
            </a:prstGeom>
          </p:spPr>
        </p:pic>
      </p:grpSp>
      <p:pic>
        <p:nvPicPr>
          <p:cNvPr id="9" name="Picture 8">
            <a:extLst>
              <a:ext uri="{FF2B5EF4-FFF2-40B4-BE49-F238E27FC236}">
                <a16:creationId xmlns:a16="http://schemas.microsoft.com/office/drawing/2014/main" id="{6740756F-CBBD-4462-89E6-B24461D2AB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2123" y="6493565"/>
            <a:ext cx="1190697" cy="364438"/>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164" y="4010521"/>
            <a:ext cx="1955987" cy="276762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a:extLst>
              <a:ext uri="{FF2B5EF4-FFF2-40B4-BE49-F238E27FC236}">
                <a16:creationId xmlns:a16="http://schemas.microsoft.com/office/drawing/2014/main" id="{C161F6FB-32A7-40A6-A41E-34B3B63C81A3}"/>
              </a:ext>
            </a:extLst>
          </p:cNvPr>
          <p:cNvSpPr/>
          <p:nvPr/>
        </p:nvSpPr>
        <p:spPr>
          <a:xfrm>
            <a:off x="2492477" y="2064774"/>
            <a:ext cx="7993626" cy="8259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314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39" t="11531"/>
          <a:stretch/>
        </p:blipFill>
        <p:spPr bwMode="auto">
          <a:xfrm>
            <a:off x="841919" y="1225771"/>
            <a:ext cx="10287000" cy="5354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BCEC40DE-29E6-4B22-A61E-5A563F0904E1}"/>
              </a:ext>
            </a:extLst>
          </p:cNvPr>
          <p:cNvSpPr>
            <a:spLocks noGrp="1"/>
          </p:cNvSpPr>
          <p:nvPr>
            <p:ph type="title"/>
          </p:nvPr>
        </p:nvSpPr>
        <p:spPr>
          <a:xfrm>
            <a:off x="457202" y="36"/>
            <a:ext cx="10866652" cy="1308871"/>
          </a:xfrm>
        </p:spPr>
        <p:txBody>
          <a:bodyPr>
            <a:normAutofit fontScale="90000"/>
          </a:bodyPr>
          <a:lstStyle/>
          <a:p>
            <a:r>
              <a:rPr lang="en-GB" sz="4000" b="1" dirty="0">
                <a:solidFill>
                  <a:srgbClr val="0070C0"/>
                </a:solidFill>
                <a:latin typeface="+mn-lt"/>
              </a:rPr>
              <a:t>Note of caution for using DTG in women and adolescent girls of childbearing potential</a:t>
            </a:r>
            <a:endParaRPr lang="en-US" sz="4000" b="1" dirty="0">
              <a:solidFill>
                <a:srgbClr val="0070C0"/>
              </a:solidFill>
              <a:latin typeface="+mn-lt"/>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57" t="6148" r="1490" b="3736"/>
          <a:stretch/>
        </p:blipFill>
        <p:spPr bwMode="auto">
          <a:xfrm>
            <a:off x="685807" y="2185660"/>
            <a:ext cx="11143233" cy="3160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FB423ED1-3445-4516-B6E9-78F24CB46F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1" y="6580207"/>
            <a:ext cx="907619" cy="277796"/>
          </a:xfrm>
          <a:prstGeom prst="rect">
            <a:avLst/>
          </a:prstGeom>
        </p:spPr>
      </p:pic>
    </p:spTree>
    <p:extLst>
      <p:ext uri="{BB962C8B-B14F-4D97-AF65-F5344CB8AC3E}">
        <p14:creationId xmlns:p14="http://schemas.microsoft.com/office/powerpoint/2010/main" val="230463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055715-9DD0-47ED-8C2B-81FBEEB8A8EF}"/>
              </a:ext>
            </a:extLst>
          </p:cNvPr>
          <p:cNvSpPr>
            <a:spLocks noGrp="1"/>
          </p:cNvSpPr>
          <p:nvPr>
            <p:ph type="subTitle" idx="1"/>
          </p:nvPr>
        </p:nvSpPr>
        <p:spPr>
          <a:xfrm>
            <a:off x="302758" y="309717"/>
            <a:ext cx="11215731" cy="634180"/>
          </a:xfrm>
        </p:spPr>
        <p:txBody>
          <a:bodyPr>
            <a:noAutofit/>
          </a:bodyPr>
          <a:lstStyle/>
          <a:p>
            <a:pPr algn="l"/>
            <a:r>
              <a:rPr lang="en-GB" sz="3200" b="1" dirty="0">
                <a:solidFill>
                  <a:srgbClr val="0070C0"/>
                </a:solidFill>
              </a:rPr>
              <a:t>2018 interim recommendations on 1</a:t>
            </a:r>
            <a:r>
              <a:rPr lang="en-GB" sz="3200" b="1" baseline="30000" dirty="0">
                <a:solidFill>
                  <a:srgbClr val="0070C0"/>
                </a:solidFill>
              </a:rPr>
              <a:t>st</a:t>
            </a:r>
            <a:r>
              <a:rPr lang="en-GB" sz="3200" b="1" dirty="0">
                <a:solidFill>
                  <a:srgbClr val="0070C0"/>
                </a:solidFill>
              </a:rPr>
              <a:t> line, 2</a:t>
            </a:r>
            <a:r>
              <a:rPr lang="en-GB" sz="3200" b="1" baseline="30000" dirty="0">
                <a:solidFill>
                  <a:srgbClr val="0070C0"/>
                </a:solidFill>
              </a:rPr>
              <a:t>nd</a:t>
            </a:r>
            <a:r>
              <a:rPr lang="en-GB" sz="3200" b="1" dirty="0">
                <a:solidFill>
                  <a:srgbClr val="0070C0"/>
                </a:solidFill>
              </a:rPr>
              <a:t> line and PEP</a:t>
            </a:r>
          </a:p>
        </p:txBody>
      </p:sp>
      <p:graphicFrame>
        <p:nvGraphicFramePr>
          <p:cNvPr id="5" name="Table 4">
            <a:extLst>
              <a:ext uri="{FF2B5EF4-FFF2-40B4-BE49-F238E27FC236}">
                <a16:creationId xmlns:a16="http://schemas.microsoft.com/office/drawing/2014/main" id="{9B91D751-52CD-4A0D-B29D-C3C0BA2B9CEE}"/>
              </a:ext>
            </a:extLst>
          </p:cNvPr>
          <p:cNvGraphicFramePr>
            <a:graphicFrameLocks noGrp="1"/>
          </p:cNvGraphicFramePr>
          <p:nvPr>
            <p:extLst/>
          </p:nvPr>
        </p:nvGraphicFramePr>
        <p:xfrm>
          <a:off x="2182762" y="1136741"/>
          <a:ext cx="9600921" cy="5450252"/>
        </p:xfrm>
        <a:graphic>
          <a:graphicData uri="http://schemas.openxmlformats.org/drawingml/2006/table">
            <a:tbl>
              <a:tblPr firstRow="1" firstCol="1" lastRow="1" lastCol="1" bandRow="1" bandCol="1"/>
              <a:tblGrid>
                <a:gridCol w="1900181">
                  <a:extLst>
                    <a:ext uri="{9D8B030D-6E8A-4147-A177-3AD203B41FA5}">
                      <a16:colId xmlns:a16="http://schemas.microsoft.com/office/drawing/2014/main" val="1951080323"/>
                    </a:ext>
                  </a:extLst>
                </a:gridCol>
                <a:gridCol w="4455736">
                  <a:extLst>
                    <a:ext uri="{9D8B030D-6E8A-4147-A177-3AD203B41FA5}">
                      <a16:colId xmlns:a16="http://schemas.microsoft.com/office/drawing/2014/main" val="4191971152"/>
                    </a:ext>
                  </a:extLst>
                </a:gridCol>
                <a:gridCol w="607879">
                  <a:extLst>
                    <a:ext uri="{9D8B030D-6E8A-4147-A177-3AD203B41FA5}">
                      <a16:colId xmlns:a16="http://schemas.microsoft.com/office/drawing/2014/main" val="2510918534"/>
                    </a:ext>
                  </a:extLst>
                </a:gridCol>
                <a:gridCol w="684723">
                  <a:extLst>
                    <a:ext uri="{9D8B030D-6E8A-4147-A177-3AD203B41FA5}">
                      <a16:colId xmlns:a16="http://schemas.microsoft.com/office/drawing/2014/main" val="629187542"/>
                    </a:ext>
                  </a:extLst>
                </a:gridCol>
                <a:gridCol w="445545">
                  <a:extLst>
                    <a:ext uri="{9D8B030D-6E8A-4147-A177-3AD203B41FA5}">
                      <a16:colId xmlns:a16="http://schemas.microsoft.com/office/drawing/2014/main" val="1077670467"/>
                    </a:ext>
                  </a:extLst>
                </a:gridCol>
                <a:gridCol w="528365">
                  <a:extLst>
                    <a:ext uri="{9D8B030D-6E8A-4147-A177-3AD203B41FA5}">
                      <a16:colId xmlns:a16="http://schemas.microsoft.com/office/drawing/2014/main" val="1659349809"/>
                    </a:ext>
                  </a:extLst>
                </a:gridCol>
                <a:gridCol w="446934">
                  <a:extLst>
                    <a:ext uri="{9D8B030D-6E8A-4147-A177-3AD203B41FA5}">
                      <a16:colId xmlns:a16="http://schemas.microsoft.com/office/drawing/2014/main" val="1262834384"/>
                    </a:ext>
                  </a:extLst>
                </a:gridCol>
                <a:gridCol w="531558">
                  <a:extLst>
                    <a:ext uri="{9D8B030D-6E8A-4147-A177-3AD203B41FA5}">
                      <a16:colId xmlns:a16="http://schemas.microsoft.com/office/drawing/2014/main" val="2496757131"/>
                    </a:ext>
                  </a:extLst>
                </a:gridCol>
              </a:tblGrid>
              <a:tr h="721146">
                <a:tc rowSpan="2">
                  <a:txBody>
                    <a:bodyPr/>
                    <a:lstStyle/>
                    <a:p>
                      <a:pPr algn="ctr">
                        <a:spcAft>
                          <a:spcPts val="0"/>
                        </a:spcAft>
                      </a:pPr>
                      <a:r>
                        <a:rPr lang="pt-BR" sz="1200" b="1" dirty="0">
                          <a:solidFill>
                            <a:srgbClr val="FFFFFF"/>
                          </a:solidFill>
                          <a:effectLst/>
                          <a:latin typeface="Tahoma" panose="020B0604030504040204" pitchFamily="34" charset="0"/>
                          <a:ea typeface="SimSun" panose="02010600030101010101" pitchFamily="2" charset="-122"/>
                        </a:rPr>
                        <a:t>ART </a:t>
                      </a:r>
                      <a:r>
                        <a:rPr lang="pt-BR" sz="1200" b="1" dirty="0" err="1">
                          <a:solidFill>
                            <a:srgbClr val="FFFFFF"/>
                          </a:solidFill>
                          <a:effectLst/>
                          <a:latin typeface="Tahoma" panose="020B0604030504040204" pitchFamily="34" charset="0"/>
                          <a:ea typeface="SimSun" panose="02010600030101010101" pitchFamily="2" charset="-122"/>
                        </a:rPr>
                        <a:t>guidelines</a:t>
                      </a:r>
                      <a:r>
                        <a:rPr lang="pt-BR" sz="1200" b="1" dirty="0">
                          <a:solidFill>
                            <a:srgbClr val="FFFFFF"/>
                          </a:solidFill>
                          <a:effectLst/>
                          <a:latin typeface="Tahoma" panose="020B0604030504040204" pitchFamily="34" charset="0"/>
                          <a:ea typeface="SimSun" panose="02010600030101010101" pitchFamily="2" charset="-122"/>
                        </a:rPr>
                        <a:t> </a:t>
                      </a:r>
                      <a:r>
                        <a:rPr lang="pt-BR" sz="1200" b="1" dirty="0" err="1">
                          <a:solidFill>
                            <a:srgbClr val="FFFFFF"/>
                          </a:solidFill>
                          <a:effectLst/>
                          <a:latin typeface="Tahoma" panose="020B0604030504040204" pitchFamily="34" charset="0"/>
                          <a:ea typeface="SimSun" panose="02010600030101010101" pitchFamily="2" charset="-122"/>
                        </a:rPr>
                        <a:t>section</a:t>
                      </a:r>
                      <a:endParaRPr lang="en-GB"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tc rowSpan="2">
                  <a:txBody>
                    <a:bodyPr/>
                    <a:lstStyle/>
                    <a:p>
                      <a:pPr algn="ctr">
                        <a:spcAft>
                          <a:spcPts val="0"/>
                        </a:spcAft>
                      </a:pPr>
                      <a:r>
                        <a:rPr lang="en-GB" sz="1800" b="1" dirty="0">
                          <a:solidFill>
                            <a:srgbClr val="FFFFFF"/>
                          </a:solidFill>
                          <a:effectLst/>
                          <a:latin typeface="Tahoma" panose="020B0604030504040204" pitchFamily="34" charset="0"/>
                          <a:ea typeface="SimSun" panose="02010600030101010101" pitchFamily="2" charset="-122"/>
                        </a:rPr>
                        <a:t>Major recommendations</a:t>
                      </a:r>
                      <a:endParaRPr lang="en-GB" sz="18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tc gridSpan="2">
                  <a:txBody>
                    <a:bodyPr/>
                    <a:lstStyle/>
                    <a:p>
                      <a:pPr algn="ctr">
                        <a:spcAft>
                          <a:spcPts val="0"/>
                        </a:spcAft>
                      </a:pPr>
                      <a:r>
                        <a:rPr lang="en-GB" sz="1200" b="1" dirty="0">
                          <a:solidFill>
                            <a:srgbClr val="FFFFFF"/>
                          </a:solidFill>
                          <a:effectLst/>
                          <a:latin typeface="Tahoma" panose="020B0604030504040204" pitchFamily="34" charset="0"/>
                          <a:ea typeface="SimSun" panose="02010600030101010101" pitchFamily="2" charset="-122"/>
                        </a:rPr>
                        <a:t>Strength of the recommendation</a:t>
                      </a:r>
                      <a:endParaRPr lang="en-GB"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tc hMerge="1">
                  <a:txBody>
                    <a:bodyPr/>
                    <a:lstStyle/>
                    <a:p>
                      <a:endParaRPr lang="en-GB"/>
                    </a:p>
                  </a:txBody>
                  <a:tcPr/>
                </a:tc>
                <a:tc gridSpan="4">
                  <a:txBody>
                    <a:bodyPr/>
                    <a:lstStyle/>
                    <a:p>
                      <a:pPr algn="ctr">
                        <a:spcAft>
                          <a:spcPts val="0"/>
                        </a:spcAft>
                      </a:pPr>
                      <a:r>
                        <a:rPr lang="en-GB" sz="1200" b="1">
                          <a:solidFill>
                            <a:srgbClr val="FFFFFF"/>
                          </a:solidFill>
                          <a:effectLst/>
                          <a:latin typeface="Tahoma" panose="020B0604030504040204" pitchFamily="34" charset="0"/>
                          <a:ea typeface="SimSun" panose="02010600030101010101" pitchFamily="2" charset="-122"/>
                        </a:rPr>
                        <a:t>Quality of the evidence to guide the recommendation</a:t>
                      </a:r>
                      <a:endParaRPr lang="en-GB" sz="12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68090377"/>
                  </a:ext>
                </a:extLst>
              </a:tr>
              <a:tr h="240383">
                <a:tc vMerge="1">
                  <a:txBody>
                    <a:bodyPr/>
                    <a:lstStyle/>
                    <a:p>
                      <a:endParaRPr lang="en-GB"/>
                    </a:p>
                  </a:txBody>
                  <a:tcPr/>
                </a:tc>
                <a:tc vMerge="1">
                  <a:txBody>
                    <a:bodyPr/>
                    <a:lstStyle/>
                    <a:p>
                      <a:endParaRPr lang="en-GB"/>
                    </a:p>
                  </a:txBody>
                  <a:tcPr/>
                </a:tc>
                <a:tc>
                  <a:txBody>
                    <a:bodyPr/>
                    <a:lstStyle/>
                    <a:p>
                      <a:pPr algn="ctr">
                        <a:spcAft>
                          <a:spcPts val="0"/>
                        </a:spcAft>
                      </a:pPr>
                      <a:r>
                        <a:rPr lang="en-GB" sz="1050" b="1" dirty="0">
                          <a:solidFill>
                            <a:srgbClr val="FFFFFF"/>
                          </a:solidFill>
                          <a:effectLst/>
                          <a:latin typeface="+mj-lt"/>
                          <a:ea typeface="SimSun" panose="02010600030101010101" pitchFamily="2" charset="-122"/>
                        </a:rPr>
                        <a:t>Strong</a:t>
                      </a:r>
                      <a:endParaRPr lang="en-GB" sz="1050" dirty="0">
                        <a:effectLst/>
                        <a:latin typeface="+mj-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tc>
                  <a:txBody>
                    <a:bodyPr/>
                    <a:lstStyle/>
                    <a:p>
                      <a:pPr algn="ctr">
                        <a:spcAft>
                          <a:spcPts val="0"/>
                        </a:spcAft>
                      </a:pPr>
                      <a:r>
                        <a:rPr lang="en-GB" sz="1050" b="1" dirty="0">
                          <a:solidFill>
                            <a:srgbClr val="FFFFFF"/>
                          </a:solidFill>
                          <a:effectLst/>
                          <a:latin typeface="+mj-lt"/>
                          <a:ea typeface="SimSun" panose="02010600030101010101" pitchFamily="2" charset="-122"/>
                        </a:rPr>
                        <a:t>Conditional</a:t>
                      </a:r>
                      <a:endParaRPr lang="en-GB" sz="1050" dirty="0">
                        <a:effectLst/>
                        <a:latin typeface="+mj-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tc>
                  <a:txBody>
                    <a:bodyPr/>
                    <a:lstStyle/>
                    <a:p>
                      <a:pPr algn="ctr">
                        <a:spcAft>
                          <a:spcPts val="0"/>
                        </a:spcAft>
                      </a:pPr>
                      <a:r>
                        <a:rPr lang="en-GB" sz="1050" b="1" dirty="0">
                          <a:solidFill>
                            <a:srgbClr val="FFFFFF"/>
                          </a:solidFill>
                          <a:effectLst/>
                          <a:latin typeface="+mj-lt"/>
                          <a:ea typeface="SimSun" panose="02010600030101010101" pitchFamily="2" charset="-122"/>
                        </a:rPr>
                        <a:t>High</a:t>
                      </a:r>
                      <a:endParaRPr lang="en-GB" sz="1050" dirty="0">
                        <a:effectLst/>
                        <a:latin typeface="+mj-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tc>
                  <a:txBody>
                    <a:bodyPr/>
                    <a:lstStyle/>
                    <a:p>
                      <a:pPr algn="ctr">
                        <a:spcAft>
                          <a:spcPts val="0"/>
                        </a:spcAft>
                      </a:pPr>
                      <a:r>
                        <a:rPr lang="en-GB" sz="1050" b="1" dirty="0">
                          <a:solidFill>
                            <a:srgbClr val="FFFFFF"/>
                          </a:solidFill>
                          <a:effectLst/>
                          <a:latin typeface="+mj-lt"/>
                          <a:ea typeface="SimSun" panose="02010600030101010101" pitchFamily="2" charset="-122"/>
                        </a:rPr>
                        <a:t>Moderate</a:t>
                      </a:r>
                      <a:endParaRPr lang="en-GB" sz="1050" dirty="0">
                        <a:effectLst/>
                        <a:latin typeface="+mj-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tc>
                  <a:txBody>
                    <a:bodyPr/>
                    <a:lstStyle/>
                    <a:p>
                      <a:pPr algn="ctr">
                        <a:spcAft>
                          <a:spcPts val="0"/>
                        </a:spcAft>
                      </a:pPr>
                      <a:r>
                        <a:rPr lang="en-GB" sz="1050" b="1" dirty="0">
                          <a:solidFill>
                            <a:srgbClr val="FFFFFF"/>
                          </a:solidFill>
                          <a:effectLst/>
                          <a:latin typeface="+mj-lt"/>
                          <a:ea typeface="SimSun" panose="02010600030101010101" pitchFamily="2" charset="-122"/>
                        </a:rPr>
                        <a:t>Low</a:t>
                      </a:r>
                      <a:endParaRPr lang="en-GB" sz="1050" dirty="0">
                        <a:effectLst/>
                        <a:latin typeface="+mj-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tc>
                  <a:txBody>
                    <a:bodyPr/>
                    <a:lstStyle/>
                    <a:p>
                      <a:pPr algn="ctr">
                        <a:spcAft>
                          <a:spcPts val="0"/>
                        </a:spcAft>
                      </a:pPr>
                      <a:r>
                        <a:rPr lang="en-GB" sz="1050" b="1" dirty="0">
                          <a:solidFill>
                            <a:srgbClr val="FFFFFF"/>
                          </a:solidFill>
                          <a:effectLst/>
                          <a:latin typeface="+mj-lt"/>
                          <a:ea typeface="SimSun" panose="02010600030101010101" pitchFamily="2" charset="-122"/>
                        </a:rPr>
                        <a:t>Very Low</a:t>
                      </a:r>
                      <a:endParaRPr lang="en-GB" sz="1050" dirty="0">
                        <a:effectLst/>
                        <a:latin typeface="+mj-lt"/>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39966"/>
                    </a:solidFill>
                  </a:tcPr>
                </a:tc>
                <a:extLst>
                  <a:ext uri="{0D108BD9-81ED-4DB2-BD59-A6C34878D82A}">
                    <a16:rowId xmlns:a16="http://schemas.microsoft.com/office/drawing/2014/main" val="2848339424"/>
                  </a:ext>
                </a:extLst>
              </a:tr>
              <a:tr h="252068">
                <a:tc rowSpan="5">
                  <a:txBody>
                    <a:bodyPr/>
                    <a:lstStyle/>
                    <a:p>
                      <a:pPr>
                        <a:spcAft>
                          <a:spcPts val="0"/>
                        </a:spcAft>
                      </a:pPr>
                      <a:r>
                        <a:rPr lang="en-GB" sz="1200" b="1" dirty="0">
                          <a:effectLst/>
                          <a:latin typeface="Tahoma" panose="020B0604030504040204" pitchFamily="34" charset="0"/>
                          <a:ea typeface="SimSun" panose="02010600030101010101" pitchFamily="2" charset="-122"/>
                        </a:rPr>
                        <a:t>Recommended 1</a:t>
                      </a:r>
                      <a:r>
                        <a:rPr lang="en-GB" sz="1200" b="1" baseline="30000" dirty="0">
                          <a:effectLst/>
                          <a:latin typeface="Tahoma" panose="020B0604030504040204" pitchFamily="34" charset="0"/>
                          <a:ea typeface="SimSun" panose="02010600030101010101" pitchFamily="2" charset="-122"/>
                        </a:rPr>
                        <a:t>st</a:t>
                      </a:r>
                      <a:r>
                        <a:rPr lang="en-GB" sz="1200" b="1" dirty="0">
                          <a:effectLst/>
                          <a:latin typeface="Tahoma" panose="020B0604030504040204" pitchFamily="34" charset="0"/>
                          <a:ea typeface="SimSun" panose="02010600030101010101" pitchFamily="2" charset="-122"/>
                        </a:rPr>
                        <a:t> line ARV regimens in PLHIV </a:t>
                      </a:r>
                      <a:endParaRPr lang="en-GB"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DTG in preferred 1</a:t>
                      </a:r>
                      <a:r>
                        <a:rPr lang="en-GB" sz="1200" baseline="30000" dirty="0">
                          <a:solidFill>
                            <a:srgbClr val="000000"/>
                          </a:solidFill>
                          <a:effectLst/>
                          <a:latin typeface="Tahoma" panose="020B0604030504040204" pitchFamily="34" charset="0"/>
                          <a:ea typeface="SimSun" panose="02010600030101010101" pitchFamily="2" charset="-122"/>
                        </a:rPr>
                        <a:t>st</a:t>
                      </a:r>
                      <a:r>
                        <a:rPr lang="en-GB" sz="1200" dirty="0">
                          <a:solidFill>
                            <a:srgbClr val="000000"/>
                          </a:solidFill>
                          <a:effectLst/>
                          <a:latin typeface="Tahoma" panose="020B0604030504040204" pitchFamily="34" charset="0"/>
                          <a:ea typeface="SimSun" panose="02010600030101010101" pitchFamily="2" charset="-122"/>
                        </a:rPr>
                        <a:t> line regimen in </a:t>
                      </a:r>
                      <a:r>
                        <a:rPr lang="en-GB" sz="1200" b="1" dirty="0">
                          <a:solidFill>
                            <a:srgbClr val="000000"/>
                          </a:solidFill>
                          <a:effectLst/>
                          <a:latin typeface="Tahoma" panose="020B0604030504040204" pitchFamily="34" charset="0"/>
                          <a:ea typeface="SimSun" panose="02010600030101010101" pitchFamily="2" charset="-122"/>
                        </a:rPr>
                        <a:t>adults and adolescents</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marL="228600">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305807"/>
                  </a:ext>
                </a:extLst>
              </a:tr>
              <a:tr h="404812">
                <a:tc vMerge="1">
                  <a:txBody>
                    <a:bodyPr/>
                    <a:lstStyle/>
                    <a:p>
                      <a:endParaRPr lang="en-GB"/>
                    </a:p>
                  </a:txBody>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DTG in preferred 1</a:t>
                      </a:r>
                      <a:r>
                        <a:rPr lang="en-GB" sz="1200" baseline="30000" dirty="0">
                          <a:solidFill>
                            <a:srgbClr val="000000"/>
                          </a:solidFill>
                          <a:effectLst/>
                          <a:latin typeface="Tahoma" panose="020B0604030504040204" pitchFamily="34" charset="0"/>
                          <a:ea typeface="SimSun" panose="02010600030101010101" pitchFamily="2" charset="-122"/>
                        </a:rPr>
                        <a:t>st</a:t>
                      </a:r>
                      <a:r>
                        <a:rPr lang="en-GB" sz="1200" dirty="0">
                          <a:solidFill>
                            <a:srgbClr val="000000"/>
                          </a:solidFill>
                          <a:effectLst/>
                          <a:latin typeface="Tahoma" panose="020B0604030504040204" pitchFamily="34" charset="0"/>
                          <a:ea typeface="SimSun" panose="02010600030101010101" pitchFamily="2" charset="-122"/>
                        </a:rPr>
                        <a:t> line regimen in </a:t>
                      </a:r>
                      <a:r>
                        <a:rPr lang="en-GB" sz="1200" b="1" dirty="0">
                          <a:solidFill>
                            <a:srgbClr val="000000"/>
                          </a:solidFill>
                          <a:effectLst/>
                          <a:latin typeface="Tahoma" panose="020B0604030504040204" pitchFamily="34" charset="0"/>
                          <a:ea typeface="SimSun" panose="02010600030101010101" pitchFamily="2" charset="-122"/>
                        </a:rPr>
                        <a:t>women and adolescent girls</a:t>
                      </a:r>
                      <a:r>
                        <a:rPr lang="en-GB" sz="1200" dirty="0">
                          <a:solidFill>
                            <a:srgbClr val="000000"/>
                          </a:solidFill>
                          <a:effectLst/>
                          <a:latin typeface="Tahoma" panose="020B0604030504040204" pitchFamily="34" charset="0"/>
                          <a:ea typeface="SimSun" panose="02010600030101010101" pitchFamily="2" charset="-122"/>
                        </a:rPr>
                        <a:t> with childbearing age potential</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marL="228600">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556687822"/>
                  </a:ext>
                </a:extLst>
              </a:tr>
              <a:tr h="360574">
                <a:tc vMerge="1">
                  <a:txBody>
                    <a:bodyPr/>
                    <a:lstStyle/>
                    <a:p>
                      <a:endParaRPr lang="en-GB"/>
                    </a:p>
                  </a:txBody>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DTG in preferred 1</a:t>
                      </a:r>
                      <a:r>
                        <a:rPr lang="en-GB" sz="1200" baseline="30000" dirty="0">
                          <a:solidFill>
                            <a:srgbClr val="000000"/>
                          </a:solidFill>
                          <a:effectLst/>
                          <a:latin typeface="Tahoma" panose="020B0604030504040204" pitchFamily="34" charset="0"/>
                          <a:ea typeface="SimSun" panose="02010600030101010101" pitchFamily="2" charset="-122"/>
                        </a:rPr>
                        <a:t>st</a:t>
                      </a:r>
                      <a:r>
                        <a:rPr lang="en-GB" sz="1200" dirty="0">
                          <a:solidFill>
                            <a:srgbClr val="000000"/>
                          </a:solidFill>
                          <a:effectLst/>
                          <a:latin typeface="Tahoma" panose="020B0604030504040204" pitchFamily="34" charset="0"/>
                          <a:ea typeface="SimSun" panose="02010600030101010101" pitchFamily="2" charset="-122"/>
                        </a:rPr>
                        <a:t> line regimen in </a:t>
                      </a:r>
                      <a:r>
                        <a:rPr lang="en-GB" sz="1200" b="1" dirty="0">
                          <a:solidFill>
                            <a:srgbClr val="000000"/>
                          </a:solidFill>
                          <a:effectLst/>
                          <a:latin typeface="Tahoma" panose="020B0604030504040204" pitchFamily="34" charset="0"/>
                          <a:ea typeface="SimSun" panose="02010600030101010101" pitchFamily="2" charset="-122"/>
                        </a:rPr>
                        <a:t>infants and children</a:t>
                      </a:r>
                      <a:r>
                        <a:rPr lang="en-GB" sz="1200" dirty="0">
                          <a:solidFill>
                            <a:srgbClr val="000000"/>
                          </a:solidFill>
                          <a:effectLst/>
                          <a:latin typeface="Tahoma" panose="020B0604030504040204" pitchFamily="34" charset="0"/>
                          <a:ea typeface="SimSun" panose="02010600030101010101" pitchFamily="2" charset="-122"/>
                        </a:rPr>
                        <a:t> with approved DTG dosing</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marL="228600">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80036"/>
                  </a:ext>
                </a:extLst>
              </a:tr>
              <a:tr h="360574">
                <a:tc vMerge="1">
                  <a:txBody>
                    <a:bodyPr/>
                    <a:lstStyle/>
                    <a:p>
                      <a:endParaRPr lang="en-GB"/>
                    </a:p>
                  </a:txBody>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RAL in alternative 1</a:t>
                      </a:r>
                      <a:r>
                        <a:rPr lang="en-GB" sz="1200" baseline="30000" dirty="0">
                          <a:solidFill>
                            <a:srgbClr val="000000"/>
                          </a:solidFill>
                          <a:effectLst/>
                          <a:latin typeface="Tahoma" panose="020B0604030504040204" pitchFamily="34" charset="0"/>
                          <a:ea typeface="SimSun" panose="02010600030101010101" pitchFamily="2" charset="-122"/>
                        </a:rPr>
                        <a:t>st</a:t>
                      </a:r>
                      <a:r>
                        <a:rPr lang="en-GB" sz="1200" dirty="0">
                          <a:solidFill>
                            <a:srgbClr val="000000"/>
                          </a:solidFill>
                          <a:effectLst/>
                          <a:latin typeface="Tahoma" panose="020B0604030504040204" pitchFamily="34" charset="0"/>
                          <a:ea typeface="SimSun" panose="02010600030101010101" pitchFamily="2" charset="-122"/>
                        </a:rPr>
                        <a:t> line regimen in </a:t>
                      </a:r>
                      <a:r>
                        <a:rPr lang="en-GB" sz="1200" b="1" dirty="0">
                          <a:solidFill>
                            <a:srgbClr val="000000"/>
                          </a:solidFill>
                          <a:effectLst/>
                          <a:latin typeface="Tahoma" panose="020B0604030504040204" pitchFamily="34" charset="0"/>
                          <a:ea typeface="SimSun" panose="02010600030101010101" pitchFamily="2" charset="-122"/>
                        </a:rPr>
                        <a:t>infants and children</a:t>
                      </a:r>
                      <a:r>
                        <a:rPr lang="en-GB" sz="1200" dirty="0">
                          <a:solidFill>
                            <a:srgbClr val="000000"/>
                          </a:solidFill>
                          <a:effectLst/>
                          <a:latin typeface="Tahoma" panose="020B0604030504040204" pitchFamily="34" charset="0"/>
                          <a:ea typeface="SimSun" panose="02010600030101010101" pitchFamily="2" charset="-122"/>
                        </a:rPr>
                        <a:t> whom DTG dosing is not available</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marL="228600">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022436"/>
                  </a:ext>
                </a:extLst>
              </a:tr>
              <a:tr h="267092">
                <a:tc vMerge="1">
                  <a:txBody>
                    <a:bodyPr/>
                    <a:lstStyle/>
                    <a:p>
                      <a:endParaRPr lang="en-GB"/>
                    </a:p>
                  </a:txBody>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RAL in preferred 1</a:t>
                      </a:r>
                      <a:r>
                        <a:rPr lang="en-GB" sz="1200" baseline="30000" dirty="0">
                          <a:solidFill>
                            <a:srgbClr val="000000"/>
                          </a:solidFill>
                          <a:effectLst/>
                          <a:latin typeface="Tahoma" panose="020B0604030504040204" pitchFamily="34" charset="0"/>
                          <a:ea typeface="SimSun" panose="02010600030101010101" pitchFamily="2" charset="-122"/>
                        </a:rPr>
                        <a:t>st</a:t>
                      </a:r>
                      <a:r>
                        <a:rPr lang="en-GB" sz="1200" dirty="0">
                          <a:solidFill>
                            <a:srgbClr val="000000"/>
                          </a:solidFill>
                          <a:effectLst/>
                          <a:latin typeface="Tahoma" panose="020B0604030504040204" pitchFamily="34" charset="0"/>
                          <a:ea typeface="SimSun" panose="02010600030101010101" pitchFamily="2" charset="-122"/>
                        </a:rPr>
                        <a:t> line regimen in </a:t>
                      </a:r>
                      <a:r>
                        <a:rPr lang="en-GB" sz="1200" b="1" dirty="0">
                          <a:solidFill>
                            <a:srgbClr val="000000"/>
                          </a:solidFill>
                          <a:effectLst/>
                          <a:latin typeface="Tahoma" panose="020B0604030504040204" pitchFamily="34" charset="0"/>
                          <a:ea typeface="SimSun" panose="02010600030101010101" pitchFamily="2" charset="-122"/>
                        </a:rPr>
                        <a:t>neonates</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marL="228600">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3061428"/>
                  </a:ext>
                </a:extLst>
              </a:tr>
              <a:tr h="329412">
                <a:tc rowSpan="2">
                  <a:txBody>
                    <a:bodyPr/>
                    <a:lstStyle/>
                    <a:p>
                      <a:pPr>
                        <a:spcAft>
                          <a:spcPts val="0"/>
                        </a:spcAft>
                      </a:pPr>
                      <a:r>
                        <a:rPr lang="en-GB" sz="1200" b="1"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p>
                      <a:pPr>
                        <a:spcAft>
                          <a:spcPts val="0"/>
                        </a:spcAft>
                      </a:pPr>
                      <a:r>
                        <a:rPr lang="en-GB" sz="1200" b="1" dirty="0">
                          <a:effectLst/>
                          <a:latin typeface="Tahoma" panose="020B0604030504040204" pitchFamily="34" charset="0"/>
                          <a:ea typeface="SimSun" panose="02010600030101010101" pitchFamily="2" charset="-122"/>
                        </a:rPr>
                        <a:t>Recommended 2</a:t>
                      </a:r>
                      <a:r>
                        <a:rPr lang="en-GB" sz="1200" b="1" baseline="30000" dirty="0">
                          <a:effectLst/>
                          <a:latin typeface="Tahoma" panose="020B0604030504040204" pitchFamily="34" charset="0"/>
                          <a:ea typeface="SimSun" panose="02010600030101010101" pitchFamily="2" charset="-122"/>
                        </a:rPr>
                        <a:t>nd</a:t>
                      </a:r>
                      <a:r>
                        <a:rPr lang="en-GB" sz="1200" b="1" dirty="0">
                          <a:effectLst/>
                          <a:latin typeface="Tahoma" panose="020B0604030504040204" pitchFamily="34" charset="0"/>
                          <a:ea typeface="SimSun" panose="02010600030101010101" pitchFamily="2" charset="-122"/>
                        </a:rPr>
                        <a:t>   line ARV regimens in PLHIV</a:t>
                      </a:r>
                      <a:endParaRPr lang="en-GB"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2 NRTI + DTG   as preferred 2</a:t>
                      </a:r>
                      <a:r>
                        <a:rPr lang="en-GB" sz="1200" baseline="30000" dirty="0">
                          <a:solidFill>
                            <a:srgbClr val="000000"/>
                          </a:solidFill>
                          <a:effectLst/>
                          <a:latin typeface="Tahoma" panose="020B0604030504040204" pitchFamily="34" charset="0"/>
                          <a:ea typeface="SimSun" panose="02010600030101010101" pitchFamily="2" charset="-122"/>
                        </a:rPr>
                        <a:t>nd</a:t>
                      </a:r>
                      <a:r>
                        <a:rPr lang="en-GB" sz="1200" dirty="0">
                          <a:solidFill>
                            <a:srgbClr val="000000"/>
                          </a:solidFill>
                          <a:effectLst/>
                          <a:latin typeface="Tahoma" panose="020B0604030504040204" pitchFamily="34" charset="0"/>
                          <a:ea typeface="SimSun" panose="02010600030101010101" pitchFamily="2" charset="-122"/>
                        </a:rPr>
                        <a:t> line regimens for </a:t>
                      </a:r>
                      <a:r>
                        <a:rPr lang="en-GB" sz="1200" b="1" dirty="0">
                          <a:solidFill>
                            <a:srgbClr val="000000"/>
                          </a:solidFill>
                          <a:effectLst/>
                          <a:latin typeface="Tahoma" panose="020B0604030504040204" pitchFamily="34" charset="0"/>
                          <a:ea typeface="SimSun" panose="02010600030101010101" pitchFamily="2" charset="-122"/>
                        </a:rPr>
                        <a:t>adults and adolescents</a:t>
                      </a:r>
                      <a:r>
                        <a:rPr lang="en-GB" sz="1200" dirty="0">
                          <a:solidFill>
                            <a:srgbClr val="000000"/>
                          </a:solidFill>
                          <a:effectLst/>
                          <a:latin typeface="Tahoma" panose="020B0604030504040204" pitchFamily="34" charset="0"/>
                          <a:ea typeface="SimSun" panose="02010600030101010101" pitchFamily="2" charset="-122"/>
                        </a:rPr>
                        <a:t> whom DTG containing regimen are failing</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200" b="1" dirty="0">
                          <a:solidFill>
                            <a:srgbClr val="000000"/>
                          </a:solidFill>
                          <a:effectLst/>
                          <a:highlight>
                            <a:srgbClr val="FFFF00"/>
                          </a:highligh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CC"/>
                    </a:solid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0055246"/>
                  </a:ext>
                </a:extLst>
              </a:tr>
              <a:tr h="392389">
                <a:tc vMerge="1">
                  <a:txBody>
                    <a:bodyPr/>
                    <a:lstStyle/>
                    <a:p>
                      <a:endParaRPr lang="en-GB"/>
                    </a:p>
                  </a:txBody>
                  <a:tcPr>
                    <a:lnT w="12700" cap="flat" cmpd="sng" algn="ctr">
                      <a:solidFill>
                        <a:srgbClr val="000000"/>
                      </a:solidFill>
                      <a:prstDash val="solid"/>
                      <a:round/>
                      <a:headEnd type="none" w="med" len="med"/>
                      <a:tailEnd type="none" w="med" len="med"/>
                    </a:lnT>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2 NRTI + DTG   as preferred 2</a:t>
                      </a:r>
                      <a:r>
                        <a:rPr lang="en-GB" sz="1200" baseline="30000" dirty="0">
                          <a:solidFill>
                            <a:srgbClr val="000000"/>
                          </a:solidFill>
                          <a:effectLst/>
                          <a:latin typeface="Tahoma" panose="020B0604030504040204" pitchFamily="34" charset="0"/>
                          <a:ea typeface="SimSun" panose="02010600030101010101" pitchFamily="2" charset="-122"/>
                        </a:rPr>
                        <a:t>nd</a:t>
                      </a:r>
                      <a:r>
                        <a:rPr lang="en-GB" sz="1200" dirty="0">
                          <a:solidFill>
                            <a:srgbClr val="000000"/>
                          </a:solidFill>
                          <a:effectLst/>
                          <a:latin typeface="Tahoma" panose="020B0604030504040204" pitchFamily="34" charset="0"/>
                          <a:ea typeface="SimSun" panose="02010600030101010101" pitchFamily="2" charset="-122"/>
                        </a:rPr>
                        <a:t> line regimens for </a:t>
                      </a:r>
                      <a:r>
                        <a:rPr lang="en-GB" sz="1200" b="1" dirty="0">
                          <a:solidFill>
                            <a:srgbClr val="000000"/>
                          </a:solidFill>
                          <a:effectLst/>
                          <a:latin typeface="Tahoma" panose="020B0604030504040204" pitchFamily="34" charset="0"/>
                          <a:ea typeface="SimSun" panose="02010600030101010101" pitchFamily="2" charset="-122"/>
                        </a:rPr>
                        <a:t>children</a:t>
                      </a:r>
                      <a:r>
                        <a:rPr lang="en-GB" sz="1200" dirty="0">
                          <a:solidFill>
                            <a:srgbClr val="000000"/>
                          </a:solidFill>
                          <a:effectLst/>
                          <a:latin typeface="Tahoma" panose="020B0604030504040204" pitchFamily="34" charset="0"/>
                          <a:ea typeface="SimSun" panose="02010600030101010101" pitchFamily="2" charset="-122"/>
                        </a:rPr>
                        <a:t> with approved dosing whom non-DTG containing regimen are failing </a:t>
                      </a:r>
                      <a:endParaRPr lang="en-GB" sz="1200" dirty="0">
                        <a:effectLst/>
                        <a:latin typeface="Times New Roman" panose="02020603050405020304" pitchFamily="18" charset="0"/>
                        <a:ea typeface="SimSun" panose="02010600030101010101" pitchFamily="2" charset="-122"/>
                      </a:endParaRPr>
                    </a:p>
                  </a:txBody>
                  <a:tcPr marL="68580" marR="68580" marT="0" marB="0">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solidFill>
                            <a:srgbClr val="000000"/>
                          </a:solidFill>
                          <a:effectLst/>
                          <a:highlight>
                            <a:srgbClr val="FFFF00"/>
                          </a:highligh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0227324"/>
                  </a:ext>
                </a:extLst>
              </a:tr>
              <a:tr h="360574">
                <a:tc rowSpan="5">
                  <a:txBody>
                    <a:bodyPr/>
                    <a:lstStyle/>
                    <a:p>
                      <a:pPr>
                        <a:spcAft>
                          <a:spcPts val="0"/>
                        </a:spcAft>
                      </a:pPr>
                      <a:r>
                        <a:rPr lang="en-GB" sz="1200" b="1" dirty="0">
                          <a:effectLst/>
                          <a:latin typeface="Tahoma" panose="020B0604030504040204" pitchFamily="34" charset="0"/>
                          <a:ea typeface="SimSun" panose="02010600030101010101" pitchFamily="2" charset="-122"/>
                        </a:rPr>
                        <a:t>PEP-HIV</a:t>
                      </a:r>
                      <a:endParaRPr lang="en-GB" sz="1200" dirty="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A HIV PEP regimen with 3 drugs as preferred </a:t>
                      </a:r>
                      <a:r>
                        <a:rPr lang="en-GB" sz="1200" b="1" dirty="0">
                          <a:solidFill>
                            <a:srgbClr val="000000"/>
                          </a:solidFill>
                          <a:effectLst/>
                          <a:latin typeface="Tahoma" panose="020B0604030504040204" pitchFamily="34" charset="0"/>
                          <a:ea typeface="SimSun" panose="02010600030101010101" pitchFamily="2" charset="-122"/>
                        </a:rPr>
                        <a:t>in adults, adolescents and children</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solidFill>
                            <a:srgbClr val="000000"/>
                          </a:solidFill>
                          <a:effectLst/>
                          <a:highlight>
                            <a:srgbClr val="FFFF00"/>
                          </a:highligh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9655634"/>
                  </a:ext>
                </a:extLst>
              </a:tr>
              <a:tr h="360574">
                <a:tc vMerge="1">
                  <a:txBody>
                    <a:bodyPr/>
                    <a:lstStyle/>
                    <a:p>
                      <a:endParaRPr lang="en-GB"/>
                    </a:p>
                  </a:txBody>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TDF + 3TC (or FTC) as preferred NRTI backbone for HIV-PEP in </a:t>
                      </a:r>
                      <a:r>
                        <a:rPr lang="en-GB" sz="1200" b="1" dirty="0">
                          <a:solidFill>
                            <a:srgbClr val="000000"/>
                          </a:solidFill>
                          <a:effectLst/>
                          <a:latin typeface="Tahoma" panose="020B0604030504040204" pitchFamily="34" charset="0"/>
                          <a:ea typeface="SimSun" panose="02010600030101010101" pitchFamily="2" charset="-122"/>
                        </a:rPr>
                        <a:t>adults and adolescents</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solidFill>
                            <a:srgbClr val="000000"/>
                          </a:solidFill>
                          <a:effectLst/>
                          <a:highlight>
                            <a:srgbClr val="FFFF00"/>
                          </a:highligh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055253"/>
                  </a:ext>
                </a:extLst>
              </a:tr>
              <a:tr h="318841">
                <a:tc vMerge="1">
                  <a:txBody>
                    <a:bodyPr/>
                    <a:lstStyle/>
                    <a:p>
                      <a:endParaRPr lang="en-GB"/>
                    </a:p>
                  </a:txBody>
                  <a:tcPr/>
                </a:tc>
                <a:tc>
                  <a:txBody>
                    <a:bodyPr/>
                    <a:lstStyle/>
                    <a:p>
                      <a:pPr>
                        <a:spcAft>
                          <a:spcPts val="0"/>
                        </a:spcAft>
                      </a:pPr>
                      <a:r>
                        <a:rPr lang="en-GB" sz="1200">
                          <a:solidFill>
                            <a:srgbClr val="000000"/>
                          </a:solidFill>
                          <a:effectLst/>
                          <a:latin typeface="Tahoma" panose="020B0604030504040204" pitchFamily="34" charset="0"/>
                          <a:ea typeface="SimSun" panose="02010600030101010101" pitchFamily="2" charset="-122"/>
                        </a:rPr>
                        <a:t>AZT + 3TC as preferred NRTI backbone for HIV-PEP in </a:t>
                      </a:r>
                      <a:r>
                        <a:rPr lang="en-GB" sz="1200" b="1">
                          <a:solidFill>
                            <a:srgbClr val="000000"/>
                          </a:solidFill>
                          <a:effectLst/>
                          <a:latin typeface="Tahoma" panose="020B0604030504040204" pitchFamily="34" charset="0"/>
                          <a:ea typeface="SimSun" panose="02010600030101010101" pitchFamily="2" charset="-122"/>
                        </a:rPr>
                        <a:t>children</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solidFill>
                            <a:srgbClr val="000000"/>
                          </a:solidFill>
                          <a:effectLst/>
                          <a:highlight>
                            <a:srgbClr val="FFFF00"/>
                          </a:highligh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754012"/>
                  </a:ext>
                </a:extLst>
              </a:tr>
              <a:tr h="360574">
                <a:tc vMerge="1">
                  <a:txBody>
                    <a:bodyPr/>
                    <a:lstStyle/>
                    <a:p>
                      <a:endParaRPr lang="en-GB"/>
                    </a:p>
                  </a:txBody>
                  <a:tcPr/>
                </a:tc>
                <a:tc>
                  <a:txBody>
                    <a:bodyPr/>
                    <a:lstStyle/>
                    <a:p>
                      <a:pPr>
                        <a:spcAft>
                          <a:spcPts val="0"/>
                        </a:spcAft>
                      </a:pPr>
                      <a:r>
                        <a:rPr lang="en-GB" sz="1200">
                          <a:solidFill>
                            <a:srgbClr val="000000"/>
                          </a:solidFill>
                          <a:effectLst/>
                          <a:latin typeface="Tahoma" panose="020B0604030504040204" pitchFamily="34" charset="0"/>
                          <a:ea typeface="SimSun" panose="02010600030101010101" pitchFamily="2" charset="-122"/>
                        </a:rPr>
                        <a:t>DTG as preferred 3</a:t>
                      </a:r>
                      <a:r>
                        <a:rPr lang="en-GB" sz="1200" baseline="30000">
                          <a:solidFill>
                            <a:srgbClr val="000000"/>
                          </a:solidFill>
                          <a:effectLst/>
                          <a:latin typeface="Tahoma" panose="020B0604030504040204" pitchFamily="34" charset="0"/>
                          <a:ea typeface="SimSun" panose="02010600030101010101" pitchFamily="2" charset="-122"/>
                        </a:rPr>
                        <a:t>rd</a:t>
                      </a:r>
                      <a:r>
                        <a:rPr lang="en-GB" sz="1200">
                          <a:solidFill>
                            <a:srgbClr val="000000"/>
                          </a:solidFill>
                          <a:effectLst/>
                          <a:latin typeface="Tahoma" panose="020B0604030504040204" pitchFamily="34" charset="0"/>
                          <a:ea typeface="SimSun" panose="02010600030101010101" pitchFamily="2" charset="-122"/>
                        </a:rPr>
                        <a:t> drug for HIV-PEP in </a:t>
                      </a:r>
                      <a:r>
                        <a:rPr lang="en-GB" sz="1200" b="1">
                          <a:solidFill>
                            <a:srgbClr val="000000"/>
                          </a:solidFill>
                          <a:effectLst/>
                          <a:latin typeface="Tahoma" panose="020B0604030504040204" pitchFamily="34" charset="0"/>
                          <a:ea typeface="SimSun" panose="02010600030101010101" pitchFamily="2" charset="-122"/>
                        </a:rPr>
                        <a:t>adults, adolescents and children</a:t>
                      </a:r>
                      <a:r>
                        <a:rPr lang="en-GB" sz="1200">
                          <a:solidFill>
                            <a:srgbClr val="000000"/>
                          </a:solidFill>
                          <a:effectLst/>
                          <a:latin typeface="Tahoma" panose="020B0604030504040204" pitchFamily="34" charset="0"/>
                          <a:ea typeface="SimSun" panose="02010600030101010101" pitchFamily="2" charset="-122"/>
                        </a:rPr>
                        <a:t> with approved dosing</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a:solidFill>
                            <a:srgbClr val="000000"/>
                          </a:solidFill>
                          <a:effectLst/>
                          <a:highlight>
                            <a:srgbClr val="FFFF00"/>
                          </a:highligh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spcAft>
                          <a:spcPts val="0"/>
                        </a:spcAft>
                      </a:pPr>
                      <a:r>
                        <a:rPr lang="en-GB" sz="1200">
                          <a:effectLst/>
                          <a:latin typeface="Tahoma" panose="020B0604030504040204" pitchFamily="34" charset="0"/>
                          <a:ea typeface="SimSun" panose="02010600030101010101" pitchFamily="2" charset="-122"/>
                        </a:rPr>
                        <a:t> </a:t>
                      </a:r>
                      <a:endParaRPr lang="en-GB" sz="12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647341"/>
                  </a:ext>
                </a:extLst>
              </a:tr>
              <a:tr h="360574">
                <a:tc vMerge="1">
                  <a:txBody>
                    <a:bodyPr/>
                    <a:lstStyle/>
                    <a:p>
                      <a:endParaRPr lang="en-GB"/>
                    </a:p>
                  </a:txBody>
                  <a:tcPr/>
                </a:tc>
                <a:tc>
                  <a:txBody>
                    <a:bodyPr/>
                    <a:lstStyle/>
                    <a:p>
                      <a:pPr>
                        <a:spcAft>
                          <a:spcPts val="0"/>
                        </a:spcAft>
                      </a:pPr>
                      <a:r>
                        <a:rPr lang="en-GB" sz="1200" dirty="0">
                          <a:solidFill>
                            <a:srgbClr val="000000"/>
                          </a:solidFill>
                          <a:effectLst/>
                          <a:latin typeface="Tahoma" panose="020B0604030504040204" pitchFamily="34" charset="0"/>
                          <a:ea typeface="SimSun" panose="02010600030101010101" pitchFamily="2" charset="-122"/>
                        </a:rPr>
                        <a:t>ATV/r, DRV/r, LPV/r or RAL as alternative 3</a:t>
                      </a:r>
                      <a:r>
                        <a:rPr lang="en-GB" sz="1200" baseline="30000" dirty="0">
                          <a:solidFill>
                            <a:srgbClr val="000000"/>
                          </a:solidFill>
                          <a:effectLst/>
                          <a:latin typeface="Tahoma" panose="020B0604030504040204" pitchFamily="34" charset="0"/>
                          <a:ea typeface="SimSun" panose="02010600030101010101" pitchFamily="2" charset="-122"/>
                        </a:rPr>
                        <a:t>rd</a:t>
                      </a:r>
                      <a:r>
                        <a:rPr lang="en-GB" sz="1200" dirty="0">
                          <a:solidFill>
                            <a:srgbClr val="000000"/>
                          </a:solidFill>
                          <a:effectLst/>
                          <a:latin typeface="Tahoma" panose="020B0604030504040204" pitchFamily="34" charset="0"/>
                          <a:ea typeface="SimSun" panose="02010600030101010101" pitchFamily="2" charset="-122"/>
                        </a:rPr>
                        <a:t> drug for HIV-PEP in </a:t>
                      </a:r>
                      <a:r>
                        <a:rPr lang="en-GB" sz="1200" b="1" dirty="0">
                          <a:solidFill>
                            <a:srgbClr val="000000"/>
                          </a:solidFill>
                          <a:effectLst/>
                          <a:latin typeface="Tahoma" panose="020B0604030504040204" pitchFamily="34" charset="0"/>
                          <a:ea typeface="SimSun" panose="02010600030101010101" pitchFamily="2" charset="-122"/>
                        </a:rPr>
                        <a:t>adults, adolescents and children</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b="1" dirty="0">
                          <a:solidFill>
                            <a:srgbClr val="000000"/>
                          </a:solidFill>
                          <a:effectLst/>
                          <a:highlight>
                            <a:srgbClr val="FFFF00"/>
                          </a:highligh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CC"/>
                    </a:solidFill>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spcAft>
                          <a:spcPts val="0"/>
                        </a:spcAft>
                      </a:pPr>
                      <a:r>
                        <a:rPr lang="en-GB" sz="1200" dirty="0">
                          <a:effectLst/>
                          <a:latin typeface="Tahoma" panose="020B0604030504040204" pitchFamily="34" charset="0"/>
                          <a:ea typeface="SimSun" panose="02010600030101010101" pitchFamily="2" charset="-122"/>
                        </a:rPr>
                        <a:t> </a:t>
                      </a:r>
                      <a:endParaRPr lang="en-GB" sz="1200" dirty="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0004125"/>
                  </a:ext>
                </a:extLst>
              </a:tr>
            </a:tbl>
          </a:graphicData>
        </a:graphic>
      </p:graphicFrame>
      <p:pic>
        <p:nvPicPr>
          <p:cNvPr id="6" name="Picture 5">
            <a:extLst>
              <a:ext uri="{FF2B5EF4-FFF2-40B4-BE49-F238E27FC236}">
                <a16:creationId xmlns:a16="http://schemas.microsoft.com/office/drawing/2014/main" id="{3E8F0FCD-B19E-4C0D-A5B3-31143EE1D6CA}"/>
              </a:ext>
            </a:extLst>
          </p:cNvPr>
          <p:cNvPicPr>
            <a:picLocks noChangeAspect="1"/>
          </p:cNvPicPr>
          <p:nvPr/>
        </p:nvPicPr>
        <p:blipFill>
          <a:blip r:embed="rId2"/>
          <a:stretch>
            <a:fillRect/>
          </a:stretch>
        </p:blipFill>
        <p:spPr>
          <a:xfrm>
            <a:off x="302759" y="1328469"/>
            <a:ext cx="1677940" cy="2481407"/>
          </a:xfrm>
          <a:prstGeom prst="rect">
            <a:avLst/>
          </a:prstGeom>
          <a:ln w="9525">
            <a:solidFill>
              <a:schemeClr val="tx1"/>
            </a:solidFill>
          </a:ln>
        </p:spPr>
      </p:pic>
      <p:pic>
        <p:nvPicPr>
          <p:cNvPr id="7" name="Picture 2">
            <a:extLst>
              <a:ext uri="{FF2B5EF4-FFF2-40B4-BE49-F238E27FC236}">
                <a16:creationId xmlns:a16="http://schemas.microsoft.com/office/drawing/2014/main" id="{564747CC-EE7D-4057-A97E-B18C3E781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58" y="4033315"/>
            <a:ext cx="1716656" cy="242898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099B7285-30FF-497E-B841-EA70934723F1}"/>
              </a:ext>
            </a:extLst>
          </p:cNvPr>
          <p:cNvSpPr/>
          <p:nvPr/>
        </p:nvSpPr>
        <p:spPr>
          <a:xfrm>
            <a:off x="4049997" y="2178890"/>
            <a:ext cx="7742904" cy="61943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3E09B6-EE95-4B24-ADC8-44FB12615604}"/>
              </a:ext>
            </a:extLst>
          </p:cNvPr>
          <p:cNvSpPr/>
          <p:nvPr/>
        </p:nvSpPr>
        <p:spPr>
          <a:xfrm>
            <a:off x="4049997" y="3763509"/>
            <a:ext cx="7742904" cy="4545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EDE75E7-C848-4AF7-B23A-174A64D836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1" y="6596832"/>
            <a:ext cx="907619" cy="277796"/>
          </a:xfrm>
          <a:prstGeom prst="rect">
            <a:avLst/>
          </a:prstGeom>
        </p:spPr>
      </p:pic>
    </p:spTree>
    <p:extLst>
      <p:ext uri="{BB962C8B-B14F-4D97-AF65-F5344CB8AC3E}">
        <p14:creationId xmlns:p14="http://schemas.microsoft.com/office/powerpoint/2010/main" val="137478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2F6A9-806B-4B97-917D-26144CB25770}"/>
              </a:ext>
            </a:extLst>
          </p:cNvPr>
          <p:cNvSpPr>
            <a:spLocks noGrp="1"/>
          </p:cNvSpPr>
          <p:nvPr>
            <p:ph type="title"/>
          </p:nvPr>
        </p:nvSpPr>
        <p:spPr>
          <a:xfrm>
            <a:off x="199845" y="304740"/>
            <a:ext cx="8193657" cy="721803"/>
          </a:xfrm>
        </p:spPr>
        <p:txBody>
          <a:bodyPr>
            <a:normAutofit fontScale="90000"/>
          </a:bodyPr>
          <a:lstStyle/>
          <a:p>
            <a:pPr algn="ctr"/>
            <a:r>
              <a:rPr lang="en-GB" b="1" dirty="0">
                <a:solidFill>
                  <a:srgbClr val="0070C0"/>
                </a:solidFill>
              </a:rPr>
              <a:t>PICO questions for 2019  update</a:t>
            </a:r>
          </a:p>
        </p:txBody>
      </p:sp>
      <p:sp>
        <p:nvSpPr>
          <p:cNvPr id="4" name="Content Placeholder 2">
            <a:extLst>
              <a:ext uri="{FF2B5EF4-FFF2-40B4-BE49-F238E27FC236}">
                <a16:creationId xmlns:a16="http://schemas.microsoft.com/office/drawing/2014/main" id="{354B9309-659F-4959-96EC-6B617A24F1DD}"/>
              </a:ext>
            </a:extLst>
          </p:cNvPr>
          <p:cNvSpPr>
            <a:spLocks noGrp="1"/>
          </p:cNvSpPr>
          <p:nvPr>
            <p:ph idx="1"/>
          </p:nvPr>
        </p:nvSpPr>
        <p:spPr>
          <a:xfrm>
            <a:off x="2139351" y="1457864"/>
            <a:ext cx="3956649" cy="4742911"/>
          </a:xfrm>
          <a:solidFill>
            <a:schemeClr val="accent5">
              <a:lumMod val="20000"/>
              <a:lumOff val="80000"/>
            </a:schemeClr>
          </a:solidFill>
        </p:spPr>
        <p:txBody>
          <a:bodyPr>
            <a:normAutofit fontScale="40000" lnSpcReduction="20000"/>
          </a:bodyPr>
          <a:lstStyle/>
          <a:p>
            <a:r>
              <a:rPr lang="en-US" b="1" dirty="0"/>
              <a:t>PICO 1a</a:t>
            </a:r>
            <a:r>
              <a:rPr lang="en-US" dirty="0"/>
              <a:t>: Should </a:t>
            </a:r>
            <a:r>
              <a:rPr lang="en-US" b="1" dirty="0"/>
              <a:t>DTG-based</a:t>
            </a:r>
            <a:r>
              <a:rPr lang="en-US" dirty="0"/>
              <a:t> regimens be recommended as the </a:t>
            </a:r>
            <a:r>
              <a:rPr lang="en-US" b="1" dirty="0"/>
              <a:t>preferred first-line</a:t>
            </a:r>
            <a:r>
              <a:rPr lang="en-US" dirty="0"/>
              <a:t> with an NRTI backbone for the treatment of HIV in adults and adolescents?</a:t>
            </a:r>
            <a:r>
              <a:rPr lang="en-CA" dirty="0"/>
              <a:t> </a:t>
            </a:r>
          </a:p>
          <a:p>
            <a:endParaRPr lang="en-US" dirty="0"/>
          </a:p>
          <a:p>
            <a:r>
              <a:rPr lang="en-US" b="1" dirty="0"/>
              <a:t>PICO 1b</a:t>
            </a:r>
            <a:r>
              <a:rPr lang="en-US" dirty="0"/>
              <a:t>: Should </a:t>
            </a:r>
            <a:r>
              <a:rPr lang="en-US" b="1" dirty="0"/>
              <a:t>PI-based regimens </a:t>
            </a:r>
            <a:r>
              <a:rPr lang="en-US" dirty="0"/>
              <a:t>be recommended as the alternative first-line for the treatment of HIV in </a:t>
            </a:r>
            <a:r>
              <a:rPr lang="en-US" b="1" dirty="0"/>
              <a:t>women and adolescent girls </a:t>
            </a:r>
            <a:r>
              <a:rPr lang="en-US" dirty="0"/>
              <a:t>of childbearing potential in settings with poor access to contraception and </a:t>
            </a:r>
            <a:r>
              <a:rPr lang="en-US" b="1" dirty="0"/>
              <a:t>high levels of NNRTI resistance</a:t>
            </a:r>
            <a:r>
              <a:rPr lang="en-US" dirty="0"/>
              <a:t>? </a:t>
            </a:r>
          </a:p>
          <a:p>
            <a:endParaRPr lang="en-US" dirty="0"/>
          </a:p>
          <a:p>
            <a:r>
              <a:rPr lang="en-US" b="1" dirty="0"/>
              <a:t>PICO 2:</a:t>
            </a:r>
            <a:r>
              <a:rPr lang="en-US" dirty="0"/>
              <a:t>Should </a:t>
            </a:r>
            <a:r>
              <a:rPr lang="en-US" b="1" dirty="0"/>
              <a:t>DTG</a:t>
            </a:r>
            <a:r>
              <a:rPr lang="en-US" dirty="0"/>
              <a:t> be recommended as the </a:t>
            </a:r>
            <a:r>
              <a:rPr lang="en-US" b="1" dirty="0"/>
              <a:t>preferred second-line </a:t>
            </a:r>
            <a:r>
              <a:rPr lang="en-US" dirty="0"/>
              <a:t>antiretroviral agent in combination with an optimized NRTI backbone for the treatment of HIV?</a:t>
            </a:r>
          </a:p>
          <a:p>
            <a:endParaRPr lang="en-US" b="1" dirty="0"/>
          </a:p>
          <a:p>
            <a:r>
              <a:rPr lang="en-US" b="1" dirty="0"/>
              <a:t>PICO 3</a:t>
            </a:r>
            <a:r>
              <a:rPr lang="en-US" dirty="0"/>
              <a:t>: Should </a:t>
            </a:r>
            <a:r>
              <a:rPr lang="en-US" b="1" dirty="0"/>
              <a:t>EFV</a:t>
            </a:r>
            <a:r>
              <a:rPr lang="en-US" b="1" baseline="-25000" dirty="0"/>
              <a:t>400</a:t>
            </a:r>
            <a:r>
              <a:rPr lang="en-US" dirty="0"/>
              <a:t> be used as an </a:t>
            </a:r>
            <a:r>
              <a:rPr lang="en-US" b="1" dirty="0"/>
              <a:t>alternative</a:t>
            </a:r>
            <a:r>
              <a:rPr lang="en-US" dirty="0"/>
              <a:t> </a:t>
            </a:r>
            <a:r>
              <a:rPr lang="en-US" b="1" dirty="0"/>
              <a:t>to EFV</a:t>
            </a:r>
            <a:r>
              <a:rPr lang="en-US" b="1" baseline="-25000" dirty="0"/>
              <a:t>600</a:t>
            </a:r>
            <a:r>
              <a:rPr lang="en-US" dirty="0"/>
              <a:t> in combination with an NRTI backbone for the treatment of HIV in adults and adolescents?</a:t>
            </a:r>
          </a:p>
          <a:p>
            <a:pPr marL="0" indent="0">
              <a:buNone/>
            </a:pPr>
            <a:endParaRPr lang="en-US" dirty="0"/>
          </a:p>
          <a:p>
            <a:endParaRPr lang="en-US" sz="200" b="1" dirty="0"/>
          </a:p>
          <a:p>
            <a:r>
              <a:rPr lang="en-US" b="1" dirty="0"/>
              <a:t>PICO 4: </a:t>
            </a:r>
            <a:r>
              <a:rPr lang="en-US" dirty="0"/>
              <a:t>Should </a:t>
            </a:r>
            <a:r>
              <a:rPr lang="en-US" b="1" dirty="0"/>
              <a:t>TAF </a:t>
            </a:r>
            <a:r>
              <a:rPr lang="en-US" dirty="0"/>
              <a:t>be used as an </a:t>
            </a:r>
            <a:r>
              <a:rPr lang="en-US" b="1" dirty="0"/>
              <a:t>alternative</a:t>
            </a:r>
            <a:r>
              <a:rPr lang="en-US" dirty="0"/>
              <a:t> </a:t>
            </a:r>
            <a:r>
              <a:rPr lang="en-US" b="1" dirty="0"/>
              <a:t>to</a:t>
            </a:r>
            <a:r>
              <a:rPr lang="en-US" dirty="0"/>
              <a:t> </a:t>
            </a:r>
            <a:r>
              <a:rPr lang="en-US" b="1" dirty="0"/>
              <a:t>TDF</a:t>
            </a:r>
            <a:r>
              <a:rPr lang="en-US" dirty="0"/>
              <a:t> in combination with 3TC (or FTC)  in the NRTI backbone for the treatment of HIV?</a:t>
            </a:r>
            <a:r>
              <a:rPr lang="en-CA" dirty="0"/>
              <a:t> </a:t>
            </a:r>
            <a:endParaRPr lang="en-US" dirty="0"/>
          </a:p>
        </p:txBody>
      </p:sp>
      <p:sp>
        <p:nvSpPr>
          <p:cNvPr id="6" name="TextBox 5">
            <a:extLst>
              <a:ext uri="{FF2B5EF4-FFF2-40B4-BE49-F238E27FC236}">
                <a16:creationId xmlns:a16="http://schemas.microsoft.com/office/drawing/2014/main" id="{BD00CE43-58B4-453E-8154-18F10F0B631E}"/>
              </a:ext>
            </a:extLst>
          </p:cNvPr>
          <p:cNvSpPr txBox="1"/>
          <p:nvPr/>
        </p:nvSpPr>
        <p:spPr>
          <a:xfrm>
            <a:off x="6495693" y="2251493"/>
            <a:ext cx="5322498" cy="4031873"/>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What is new relative to 2018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New data from key studies (ADVANCE, DAWNING, DOLPHIN, NAMSAL, TSEPAMO) – some data is confidential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Additional outcomes were included/expanded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Time to VL suppression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Maternal &amp; birth outcomes (including NTDs)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Adverse events: body weight gain, CNS, bone, renal and metabolic effects (grade 3-4)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More subpopulations: women and adolescents in childbearing age </a:t>
            </a:r>
          </a:p>
        </p:txBody>
      </p:sp>
      <p:pic>
        <p:nvPicPr>
          <p:cNvPr id="2050" name="Picture 2" descr="Image result for systematic review">
            <a:extLst>
              <a:ext uri="{FF2B5EF4-FFF2-40B4-BE49-F238E27FC236}">
                <a16:creationId xmlns:a16="http://schemas.microsoft.com/office/drawing/2014/main" id="{301E2CC2-8FAD-422B-965B-1EEF00513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8007" y="189782"/>
            <a:ext cx="3197830" cy="17907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11D358C-4ABF-4980-8999-E76C9CF98825}"/>
              </a:ext>
            </a:extLst>
          </p:cNvPr>
          <p:cNvSpPr txBox="1"/>
          <p:nvPr/>
        </p:nvSpPr>
        <p:spPr>
          <a:xfrm>
            <a:off x="284671" y="2139352"/>
            <a:ext cx="1785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DTG in 1</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line </a:t>
            </a:r>
          </a:p>
        </p:txBody>
      </p:sp>
      <p:sp>
        <p:nvSpPr>
          <p:cNvPr id="9" name="TextBox 8">
            <a:extLst>
              <a:ext uri="{FF2B5EF4-FFF2-40B4-BE49-F238E27FC236}">
                <a16:creationId xmlns:a16="http://schemas.microsoft.com/office/drawing/2014/main" id="{390BCE49-E228-49AE-B1B0-62054587CD78}"/>
              </a:ext>
            </a:extLst>
          </p:cNvPr>
          <p:cNvSpPr txBox="1"/>
          <p:nvPr/>
        </p:nvSpPr>
        <p:spPr>
          <a:xfrm>
            <a:off x="232914" y="3585714"/>
            <a:ext cx="1785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DTG in 2</a:t>
            </a:r>
            <a:r>
              <a:rPr kumimoji="0" lang="en-GB" sz="18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line </a:t>
            </a:r>
          </a:p>
        </p:txBody>
      </p:sp>
      <p:sp>
        <p:nvSpPr>
          <p:cNvPr id="10" name="TextBox 9">
            <a:extLst>
              <a:ext uri="{FF2B5EF4-FFF2-40B4-BE49-F238E27FC236}">
                <a16:creationId xmlns:a16="http://schemas.microsoft.com/office/drawing/2014/main" id="{7782B311-F9C1-4CD7-8E95-8369BEFFD2B5}"/>
              </a:ext>
            </a:extLst>
          </p:cNvPr>
          <p:cNvSpPr txBox="1"/>
          <p:nvPr/>
        </p:nvSpPr>
        <p:spPr>
          <a:xfrm>
            <a:off x="238664" y="4534620"/>
            <a:ext cx="1785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Role of EFV</a:t>
            </a:r>
            <a:r>
              <a:rPr kumimoji="0" lang="en-GB" sz="1800" b="0" i="0" u="none" strike="noStrike" kern="1200" cap="none" spc="0" normalizeH="0" baseline="-25000" noProof="0" dirty="0">
                <a:ln>
                  <a:noFill/>
                </a:ln>
                <a:solidFill>
                  <a:prstClr val="black"/>
                </a:solidFill>
                <a:effectLst/>
                <a:uLnTx/>
                <a:uFillTx/>
                <a:latin typeface="Calibri" panose="020F0502020204030204"/>
                <a:ea typeface="+mn-ea"/>
                <a:cs typeface="+mn-cs"/>
              </a:rPr>
              <a:t>400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94ABAB3-1DB2-4922-BED0-3E1EB191C08B}"/>
              </a:ext>
            </a:extLst>
          </p:cNvPr>
          <p:cNvSpPr txBox="1"/>
          <p:nvPr/>
        </p:nvSpPr>
        <p:spPr>
          <a:xfrm>
            <a:off x="281798" y="5457647"/>
            <a:ext cx="17856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Role of TAF</a:t>
            </a:r>
          </a:p>
        </p:txBody>
      </p:sp>
      <p:sp>
        <p:nvSpPr>
          <p:cNvPr id="8" name="Left Brace 7">
            <a:extLst>
              <a:ext uri="{FF2B5EF4-FFF2-40B4-BE49-F238E27FC236}">
                <a16:creationId xmlns:a16="http://schemas.microsoft.com/office/drawing/2014/main" id="{F357080D-16F8-4C7F-B3DC-38FC608984D6}"/>
              </a:ext>
            </a:extLst>
          </p:cNvPr>
          <p:cNvSpPr/>
          <p:nvPr/>
        </p:nvSpPr>
        <p:spPr>
          <a:xfrm>
            <a:off x="1897813" y="1518249"/>
            <a:ext cx="155274" cy="16217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eft Brace 13">
            <a:extLst>
              <a:ext uri="{FF2B5EF4-FFF2-40B4-BE49-F238E27FC236}">
                <a16:creationId xmlns:a16="http://schemas.microsoft.com/office/drawing/2014/main" id="{BCBD419A-35ED-4324-AE29-6CDCE1FB9EDC}"/>
              </a:ext>
            </a:extLst>
          </p:cNvPr>
          <p:cNvSpPr/>
          <p:nvPr/>
        </p:nvSpPr>
        <p:spPr>
          <a:xfrm>
            <a:off x="1886308" y="3441940"/>
            <a:ext cx="158151" cy="77637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eft Brace 14">
            <a:extLst>
              <a:ext uri="{FF2B5EF4-FFF2-40B4-BE49-F238E27FC236}">
                <a16:creationId xmlns:a16="http://schemas.microsoft.com/office/drawing/2014/main" id="{5783DFD7-D01F-4A46-9D18-53F9E779573B}"/>
              </a:ext>
            </a:extLst>
          </p:cNvPr>
          <p:cNvSpPr/>
          <p:nvPr/>
        </p:nvSpPr>
        <p:spPr>
          <a:xfrm>
            <a:off x="1866181" y="4356339"/>
            <a:ext cx="221411" cy="7591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Left Brace 15">
            <a:extLst>
              <a:ext uri="{FF2B5EF4-FFF2-40B4-BE49-F238E27FC236}">
                <a16:creationId xmlns:a16="http://schemas.microsoft.com/office/drawing/2014/main" id="{4792FEC3-CA2F-49BF-A56D-31CE847C0FE2}"/>
              </a:ext>
            </a:extLst>
          </p:cNvPr>
          <p:cNvSpPr/>
          <p:nvPr/>
        </p:nvSpPr>
        <p:spPr>
          <a:xfrm>
            <a:off x="1887388" y="5234436"/>
            <a:ext cx="155276" cy="72174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688FE26-350B-4311-80E1-BFC479FC3809}"/>
              </a:ext>
            </a:extLst>
          </p:cNvPr>
          <p:cNvSpPr txBox="1"/>
          <p:nvPr/>
        </p:nvSpPr>
        <p:spPr>
          <a:xfrm>
            <a:off x="5486400" y="2238375"/>
            <a:ext cx="542925" cy="276225"/>
          </a:xfrm>
          <a:prstGeom prst="rect">
            <a:avLst/>
          </a:prstGeom>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200" b="1" dirty="0">
                <a:ln w="6600">
                  <a:solidFill>
                    <a:srgbClr val="FF0000"/>
                  </a:solidFill>
                  <a:prstDash val="solid"/>
                </a:ln>
                <a:solidFill>
                  <a:srgbClr val="FFFFFF"/>
                </a:solidFill>
                <a:effectLst>
                  <a:outerShdw dist="38100" dir="2700000" algn="tl" rotWithShape="0">
                    <a:schemeClr val="accent2"/>
                  </a:outerShdw>
                </a:effectLst>
              </a:rPr>
              <a:t>NEW</a:t>
            </a:r>
          </a:p>
        </p:txBody>
      </p:sp>
      <p:sp>
        <p:nvSpPr>
          <p:cNvPr id="17" name="TextBox 16">
            <a:extLst>
              <a:ext uri="{FF2B5EF4-FFF2-40B4-BE49-F238E27FC236}">
                <a16:creationId xmlns:a16="http://schemas.microsoft.com/office/drawing/2014/main" id="{10761F13-8A96-42F1-A06E-20BFF1AA3E58}"/>
              </a:ext>
            </a:extLst>
          </p:cNvPr>
          <p:cNvSpPr txBox="1"/>
          <p:nvPr/>
        </p:nvSpPr>
        <p:spPr>
          <a:xfrm>
            <a:off x="5467350" y="5038725"/>
            <a:ext cx="542925" cy="276225"/>
          </a:xfrm>
          <a:prstGeom prst="rect">
            <a:avLst/>
          </a:prstGeom>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200" b="1" dirty="0">
                <a:ln w="6600">
                  <a:solidFill>
                    <a:srgbClr val="FF0000"/>
                  </a:solidFill>
                  <a:prstDash val="solid"/>
                </a:ln>
                <a:solidFill>
                  <a:srgbClr val="FFFFFF"/>
                </a:solidFill>
                <a:effectLst>
                  <a:outerShdw dist="38100" dir="2700000" algn="tl" rotWithShape="0">
                    <a:schemeClr val="accent2"/>
                  </a:outerShdw>
                </a:effectLst>
              </a:rPr>
              <a:t>NEW</a:t>
            </a:r>
            <a:endParaRPr lang="en-GB" sz="1200" dirty="0">
              <a:ln>
                <a:solidFill>
                  <a:srgbClr val="FF0000"/>
                </a:solidFill>
              </a:ln>
            </a:endParaRPr>
          </a:p>
        </p:txBody>
      </p:sp>
    </p:spTree>
    <p:extLst>
      <p:ext uri="{BB962C8B-B14F-4D97-AF65-F5344CB8AC3E}">
        <p14:creationId xmlns:p14="http://schemas.microsoft.com/office/powerpoint/2010/main" val="372366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ight Arrow 104"/>
          <p:cNvSpPr/>
          <p:nvPr/>
        </p:nvSpPr>
        <p:spPr>
          <a:xfrm rot="7062276">
            <a:off x="7746851" y="2631751"/>
            <a:ext cx="2378111" cy="299195"/>
          </a:xfrm>
          <a:prstGeom prst="rightArrow">
            <a:avLst>
              <a:gd name="adj1" fmla="val 50000"/>
              <a:gd name="adj2" fmla="val 83038"/>
            </a:avLst>
          </a:prstGeom>
          <a:solidFill>
            <a:srgbClr val="E6B9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Right Arrow 112"/>
          <p:cNvSpPr/>
          <p:nvPr/>
        </p:nvSpPr>
        <p:spPr>
          <a:xfrm rot="2504937">
            <a:off x="5484205" y="1978308"/>
            <a:ext cx="1940272" cy="327719"/>
          </a:xfrm>
          <a:prstGeom prst="rightArrow">
            <a:avLst>
              <a:gd name="adj1" fmla="val 50000"/>
              <a:gd name="adj2" fmla="val 84640"/>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9" name="Straight Arrow Connector 118"/>
          <p:cNvCxnSpPr/>
          <p:nvPr/>
        </p:nvCxnSpPr>
        <p:spPr>
          <a:xfrm flipH="1" flipV="1">
            <a:off x="7514673" y="2751627"/>
            <a:ext cx="2066907" cy="325220"/>
          </a:xfrm>
          <a:prstGeom prst="straightConnector1">
            <a:avLst/>
          </a:prstGeom>
          <a:ln w="76200">
            <a:solidFill>
              <a:srgbClr val="A29BFB"/>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13" name="Group 14"/>
          <p:cNvGrpSpPr>
            <a:grpSpLocks noChangeAspect="1"/>
          </p:cNvGrpSpPr>
          <p:nvPr/>
        </p:nvGrpSpPr>
        <p:grpSpPr bwMode="auto">
          <a:xfrm>
            <a:off x="1180515" y="1237661"/>
            <a:ext cx="9111741" cy="5078771"/>
            <a:chOff x="1134" y="590"/>
            <a:chExt cx="3447" cy="2971"/>
          </a:xfrm>
        </p:grpSpPr>
        <p:sp>
          <p:nvSpPr>
            <p:cNvPr id="15" name="_s8208"/>
            <p:cNvSpPr>
              <a:spLocks noChangeArrowheads="1" noTextEdit="1"/>
            </p:cNvSpPr>
            <p:nvPr/>
          </p:nvSpPr>
          <p:spPr bwMode="auto">
            <a:xfrm>
              <a:off x="2600" y="590"/>
              <a:ext cx="1417" cy="1382"/>
            </a:xfrm>
            <a:prstGeom prst="ellipse">
              <a:avLst/>
            </a:prstGeom>
            <a:solidFill>
              <a:schemeClr val="accent4">
                <a:alpha val="50195"/>
              </a:schemeClr>
            </a:solidFill>
            <a:ln w="19050">
              <a:solidFill>
                <a:schemeClr val="tx1">
                  <a:lumMod val="75000"/>
                  <a:lumOff val="25000"/>
                </a:schemeClr>
              </a:solidFill>
              <a:round/>
              <a:headEnd/>
              <a:tailEnd/>
            </a:ln>
          </p:spPr>
          <p:txBody>
            <a:bodyPr lIns="0" tIns="0" rIns="0" bIns="0"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itchFamily="34" charset="0"/>
              </a:endParaRPr>
            </a:p>
          </p:txBody>
        </p:sp>
        <p:sp>
          <p:nvSpPr>
            <p:cNvPr id="14" name="AutoShape 15"/>
            <p:cNvSpPr>
              <a:spLocks noChangeAspect="1" noChangeArrowheads="1" noTextEdit="1"/>
            </p:cNvSpPr>
            <p:nvPr/>
          </p:nvSpPr>
          <p:spPr bwMode="auto">
            <a:xfrm>
              <a:off x="1134" y="703"/>
              <a:ext cx="3447" cy="2858"/>
            </a:xfrm>
            <a:prstGeom prst="rect">
              <a:avLst/>
            </a:prstGeom>
            <a:noFill/>
            <a:ln w="9525">
              <a:noFill/>
              <a:miter lim="800000"/>
              <a:headEnd/>
              <a:tailEnd/>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itchFamily="34" charset="0"/>
              </a:endParaRPr>
            </a:p>
          </p:txBody>
        </p:sp>
        <p:sp>
          <p:nvSpPr>
            <p:cNvPr id="18" name="_s8210"/>
            <p:cNvSpPr>
              <a:spLocks noChangeArrowheads="1" noTextEdit="1"/>
            </p:cNvSpPr>
            <p:nvPr/>
          </p:nvSpPr>
          <p:spPr bwMode="auto">
            <a:xfrm>
              <a:off x="2595" y="1798"/>
              <a:ext cx="1381" cy="1467"/>
            </a:xfrm>
            <a:prstGeom prst="ellipse">
              <a:avLst/>
            </a:prstGeom>
            <a:solidFill>
              <a:schemeClr val="accent2">
                <a:alpha val="34000"/>
              </a:schemeClr>
            </a:solidFill>
            <a:ln w="19050">
              <a:solidFill>
                <a:schemeClr val="tx1">
                  <a:lumMod val="75000"/>
                  <a:lumOff val="25000"/>
                </a:schemeClr>
              </a:solidFill>
              <a:round/>
              <a:headEnd/>
              <a:tailEnd/>
            </a:ln>
          </p:spPr>
          <p:txBody>
            <a:bodyPr lIns="0" tIns="0" rIns="0" bIns="0"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itchFamily="34" charset="0"/>
              </a:endParaRPr>
            </a:p>
          </p:txBody>
        </p:sp>
        <p:sp>
          <p:nvSpPr>
            <p:cNvPr id="20" name="_s8212"/>
            <p:cNvSpPr>
              <a:spLocks noChangeArrowheads="1" noTextEdit="1"/>
            </p:cNvSpPr>
            <p:nvPr/>
          </p:nvSpPr>
          <p:spPr bwMode="auto">
            <a:xfrm>
              <a:off x="1288" y="1794"/>
              <a:ext cx="1383" cy="1471"/>
            </a:xfrm>
            <a:prstGeom prst="ellipse">
              <a:avLst/>
            </a:prstGeom>
            <a:solidFill>
              <a:schemeClr val="accent5">
                <a:alpha val="29000"/>
              </a:schemeClr>
            </a:solidFill>
            <a:ln w="19050">
              <a:solidFill>
                <a:schemeClr val="tx1">
                  <a:lumMod val="75000"/>
                  <a:lumOff val="25000"/>
                </a:schemeClr>
              </a:solidFill>
              <a:round/>
              <a:headEnd/>
              <a:tailEnd/>
            </a:ln>
          </p:spPr>
          <p:txBody>
            <a:bodyPr lIns="0" tIns="0" rIns="0" bIns="0"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itchFamily="34" charset="0"/>
              </a:endParaRPr>
            </a:p>
          </p:txBody>
        </p:sp>
        <p:sp>
          <p:nvSpPr>
            <p:cNvPr id="21" name="_s8213"/>
            <p:cNvSpPr>
              <a:spLocks noChangeArrowheads="1"/>
            </p:cNvSpPr>
            <p:nvPr/>
          </p:nvSpPr>
          <p:spPr bwMode="auto">
            <a:xfrm>
              <a:off x="1564" y="2373"/>
              <a:ext cx="941" cy="293"/>
            </a:xfrm>
            <a:prstGeom prst="rect">
              <a:avLst/>
            </a:prstGeom>
            <a:noFill/>
            <a:ln w="9525">
              <a:noFill/>
              <a:miter lim="800000"/>
              <a:headEnd/>
              <a:tailEnd/>
            </a:ln>
          </p:spPr>
          <p:txBody>
            <a:bodyPr wrap="none" lIns="0" tIns="0" rIns="0" bIns="0" anchor="ctr">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VALUES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PREFERENCES</a:t>
              </a:r>
            </a:p>
          </p:txBody>
        </p:sp>
        <p:sp>
          <p:nvSpPr>
            <p:cNvPr id="19" name="_s8211"/>
            <p:cNvSpPr>
              <a:spLocks noChangeArrowheads="1"/>
            </p:cNvSpPr>
            <p:nvPr/>
          </p:nvSpPr>
          <p:spPr bwMode="auto">
            <a:xfrm>
              <a:off x="2710" y="2373"/>
              <a:ext cx="1163" cy="294"/>
            </a:xfrm>
            <a:prstGeom prst="rect">
              <a:avLst/>
            </a:prstGeom>
            <a:noFill/>
            <a:ln w="9525">
              <a:noFill/>
              <a:miter lim="800000"/>
              <a:headEnd/>
              <a:tailEnd/>
            </a:ln>
          </p:spPr>
          <p:txBody>
            <a:bodyPr wrap="none" lIns="0" tIns="0" rIns="0" bIns="0" anchor="ctr">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FEASIBILITY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COST</a:t>
              </a:r>
            </a:p>
          </p:txBody>
        </p:sp>
      </p:grpSp>
      <p:sp>
        <p:nvSpPr>
          <p:cNvPr id="67" name="Line Callout 3 (Border and Accent Bar) 66"/>
          <p:cNvSpPr/>
          <p:nvPr/>
        </p:nvSpPr>
        <p:spPr>
          <a:xfrm>
            <a:off x="109717" y="5825109"/>
            <a:ext cx="2765891" cy="923023"/>
          </a:xfrm>
          <a:prstGeom prst="accentBorderCallout3">
            <a:avLst>
              <a:gd name="adj1" fmla="val 17556"/>
              <a:gd name="adj2" fmla="val 106060"/>
              <a:gd name="adj3" fmla="val 18750"/>
              <a:gd name="adj4" fmla="val 120901"/>
              <a:gd name="adj5" fmla="val 103579"/>
              <a:gd name="adj6" fmla="val 120902"/>
              <a:gd name="adj7" fmla="val 114156"/>
              <a:gd name="adj8" fmla="val 121080"/>
            </a:avLst>
          </a:prstGeom>
          <a:solidFill>
            <a:srgbClr val="D1B1D7"/>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COMMUNITY &amp; HCW SURVEYS </a:t>
            </a:r>
            <a:r>
              <a:rPr kumimoji="0" lang="en-GB" sz="1900" b="1" i="0" u="none" strike="noStrike" kern="1200" cap="none" spc="0" normalizeH="0" baseline="0" noProof="0" dirty="0">
                <a:ln>
                  <a:noFill/>
                </a:ln>
                <a:solidFill>
                  <a:srgbClr val="002060"/>
                </a:solidFill>
                <a:effectLst/>
                <a:uLnTx/>
                <a:uFillTx/>
                <a:latin typeface="Calibri" panose="020F0502020204030204"/>
                <a:ea typeface="+mn-ea"/>
                <a:cs typeface="+mn-cs"/>
              </a:rPr>
              <a:t>&amp;</a:t>
            </a: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 CONSULTATION</a:t>
            </a:r>
            <a:r>
              <a:rPr kumimoji="0" lang="en-GB" sz="1900" b="1" i="0" u="none" strike="noStrike" kern="1200" cap="none" spc="0" normalizeH="0" baseline="0" noProof="0" dirty="0">
                <a:ln>
                  <a:noFill/>
                </a:ln>
                <a:solidFill>
                  <a:srgbClr val="002060"/>
                </a:solidFill>
                <a:effectLst/>
                <a:uLnTx/>
                <a:uFillTx/>
                <a:latin typeface="Calibri" panose="020F0502020204030204"/>
                <a:ea typeface="+mn-ea"/>
                <a:cs typeface="+mn-cs"/>
              </a:rPr>
              <a:t>S</a:t>
            </a:r>
            <a:endPar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0" name="Line Callout 3 (Border and Accent Bar) 69"/>
          <p:cNvSpPr/>
          <p:nvPr/>
        </p:nvSpPr>
        <p:spPr>
          <a:xfrm>
            <a:off x="8842520" y="755375"/>
            <a:ext cx="3099774" cy="1073546"/>
          </a:xfrm>
          <a:prstGeom prst="accentBorderCallout3">
            <a:avLst>
              <a:gd name="adj1" fmla="val 16363"/>
              <a:gd name="adj2" fmla="val -6052"/>
              <a:gd name="adj3" fmla="val 17675"/>
              <a:gd name="adj4" fmla="val -20522"/>
              <a:gd name="adj5" fmla="val 17790"/>
              <a:gd name="adj6" fmla="val -122168"/>
              <a:gd name="adj7" fmla="val 74887"/>
              <a:gd name="adj8" fmla="val -122747"/>
            </a:avLst>
          </a:prstGeom>
          <a:solidFill>
            <a:srgbClr val="E6B9B8"/>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ARV TOXICITY REVIEWS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002060"/>
                </a:solidFill>
                <a:effectLst/>
                <a:uLnTx/>
                <a:uFillTx/>
                <a:latin typeface="Calibri" panose="020F0502020204030204"/>
                <a:ea typeface="+mn-ea"/>
                <a:cs typeface="+mn-cs"/>
              </a:rPr>
              <a:t>NTD, Weight Gain</a:t>
            </a:r>
            <a:endPar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6" name="Line Callout 3 (Border and Accent Bar) 75"/>
          <p:cNvSpPr/>
          <p:nvPr/>
        </p:nvSpPr>
        <p:spPr>
          <a:xfrm>
            <a:off x="9581582" y="2614380"/>
            <a:ext cx="2360714" cy="967020"/>
          </a:xfrm>
          <a:prstGeom prst="accentBorderCallout3">
            <a:avLst>
              <a:gd name="adj1" fmla="val 45008"/>
              <a:gd name="adj2" fmla="val -6052"/>
              <a:gd name="adj3" fmla="val 83321"/>
              <a:gd name="adj4" fmla="val -5496"/>
              <a:gd name="adj5" fmla="val 82242"/>
              <a:gd name="adj6" fmla="val -58022"/>
              <a:gd name="adj7" fmla="val 113080"/>
              <a:gd name="adj8" fmla="val -58023"/>
            </a:avLst>
          </a:prstGeom>
          <a:solidFill>
            <a:srgbClr val="A29BFB"/>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MODELLING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(CEPAC, Phillips, UCT)</a:t>
            </a:r>
          </a:p>
        </p:txBody>
      </p:sp>
      <p:sp>
        <p:nvSpPr>
          <p:cNvPr id="87" name="Line Callout 3 (Border and Accent Bar) 86"/>
          <p:cNvSpPr/>
          <p:nvPr/>
        </p:nvSpPr>
        <p:spPr>
          <a:xfrm>
            <a:off x="9694311" y="3767524"/>
            <a:ext cx="2271778" cy="1272994"/>
          </a:xfrm>
          <a:prstGeom prst="accentBorderCallout3">
            <a:avLst>
              <a:gd name="adj1" fmla="val 99912"/>
              <a:gd name="adj2" fmla="val -5474"/>
              <a:gd name="adj3" fmla="val 49902"/>
              <a:gd name="adj4" fmla="val -6075"/>
              <a:gd name="adj5" fmla="val 50017"/>
              <a:gd name="adj6" fmla="val -15257"/>
              <a:gd name="adj7" fmla="val 51015"/>
              <a:gd name="adj8" fmla="val -14680"/>
            </a:avLst>
          </a:prstGeom>
          <a:solidFill>
            <a:srgbClr val="A29BFB"/>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SURVEY OF ARV (AMDS, GAM, Country DTG guidelines)</a:t>
            </a:r>
          </a:p>
        </p:txBody>
      </p:sp>
      <p:sp>
        <p:nvSpPr>
          <p:cNvPr id="88" name="Line Callout 3 (Border and Accent Bar) 87"/>
          <p:cNvSpPr/>
          <p:nvPr/>
        </p:nvSpPr>
        <p:spPr>
          <a:xfrm>
            <a:off x="9581581" y="5122698"/>
            <a:ext cx="2360714" cy="702411"/>
          </a:xfrm>
          <a:prstGeom prst="accentBorderCallout3">
            <a:avLst>
              <a:gd name="adj1" fmla="val 54557"/>
              <a:gd name="adj2" fmla="val -6052"/>
              <a:gd name="adj3" fmla="val 54675"/>
              <a:gd name="adj4" fmla="val -34391"/>
              <a:gd name="adj5" fmla="val 54791"/>
              <a:gd name="adj6" fmla="val -58020"/>
              <a:gd name="adj7" fmla="val 35500"/>
              <a:gd name="adj8" fmla="val -58601"/>
            </a:avLst>
          </a:prstGeom>
          <a:solidFill>
            <a:srgbClr val="A29BFB"/>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DRUG COSTING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(GPRM, AMDS)</a:t>
            </a:r>
          </a:p>
        </p:txBody>
      </p:sp>
      <p:sp>
        <p:nvSpPr>
          <p:cNvPr id="112" name="Right Arrow 111"/>
          <p:cNvSpPr/>
          <p:nvPr/>
        </p:nvSpPr>
        <p:spPr>
          <a:xfrm rot="9247151">
            <a:off x="7226949" y="1921217"/>
            <a:ext cx="2189123" cy="226756"/>
          </a:xfrm>
          <a:prstGeom prst="rightArrow">
            <a:avLst>
              <a:gd name="adj1" fmla="val 50000"/>
              <a:gd name="adj2" fmla="val 89139"/>
            </a:avLst>
          </a:prstGeom>
          <a:solidFill>
            <a:srgbClr val="E6B9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ight Arrow 113"/>
          <p:cNvSpPr/>
          <p:nvPr/>
        </p:nvSpPr>
        <p:spPr>
          <a:xfrm rot="9002753">
            <a:off x="8086737" y="3524230"/>
            <a:ext cx="1733107" cy="198301"/>
          </a:xfrm>
          <a:prstGeom prst="rightArrow">
            <a:avLst>
              <a:gd name="adj1" fmla="val 43340"/>
              <a:gd name="adj2" fmla="val 83038"/>
            </a:avLst>
          </a:prstGeom>
          <a:solidFill>
            <a:srgbClr val="A29B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ight Arrow 114"/>
          <p:cNvSpPr/>
          <p:nvPr/>
        </p:nvSpPr>
        <p:spPr>
          <a:xfrm rot="10800000">
            <a:off x="8534400" y="4191063"/>
            <a:ext cx="1219200" cy="304803"/>
          </a:xfrm>
          <a:prstGeom prst="rightArrow">
            <a:avLst>
              <a:gd name="adj1" fmla="val 43340"/>
              <a:gd name="adj2" fmla="val 83038"/>
            </a:avLst>
          </a:prstGeom>
          <a:solidFill>
            <a:srgbClr val="A29B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ight Arrow 115"/>
          <p:cNvSpPr/>
          <p:nvPr/>
        </p:nvSpPr>
        <p:spPr>
          <a:xfrm rot="12746674">
            <a:off x="8150992" y="4950994"/>
            <a:ext cx="1608517" cy="270147"/>
          </a:xfrm>
          <a:prstGeom prst="rightArrow">
            <a:avLst>
              <a:gd name="adj1" fmla="val 43340"/>
              <a:gd name="adj2" fmla="val 83038"/>
            </a:avLst>
          </a:prstGeom>
          <a:solidFill>
            <a:srgbClr val="A29B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p:cNvSpPr/>
          <p:nvPr/>
        </p:nvSpPr>
        <p:spPr>
          <a:xfrm rot="18000124">
            <a:off x="1707863" y="5299228"/>
            <a:ext cx="808679" cy="365829"/>
          </a:xfrm>
          <a:prstGeom prst="rightArrow">
            <a:avLst>
              <a:gd name="adj1" fmla="val 43340"/>
              <a:gd name="adj2" fmla="val 83038"/>
            </a:avLst>
          </a:prstGeom>
          <a:solidFill>
            <a:srgbClr val="D1B1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318053" y="193162"/>
            <a:ext cx="7834926"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dirty="0">
                <a:solidFill>
                  <a:srgbClr val="0070C0"/>
                </a:solidFill>
                <a:latin typeface="Calibri" panose="020F0502020204030204"/>
                <a:cs typeface="Arial"/>
              </a:rPr>
              <a:t>2019 </a:t>
            </a:r>
            <a:r>
              <a:rPr kumimoji="0" lang="en-US" sz="4000" b="1" i="0" u="none" strike="noStrike" kern="1200" cap="none" spc="0" normalizeH="0" baseline="0" noProof="0" dirty="0">
                <a:ln>
                  <a:noFill/>
                </a:ln>
                <a:solidFill>
                  <a:srgbClr val="0070C0"/>
                </a:solidFill>
                <a:effectLst/>
                <a:uLnTx/>
                <a:uFillTx/>
                <a:latin typeface="Calibri" panose="020F0502020204030204"/>
                <a:ea typeface="+mn-ea"/>
                <a:cs typeface="Arial"/>
              </a:rPr>
              <a:t>ARV Guidelines Process</a:t>
            </a:r>
          </a:p>
        </p:txBody>
      </p:sp>
      <p:sp>
        <p:nvSpPr>
          <p:cNvPr id="26" name="Line Callout 3 (Border and Accent Bar) 25"/>
          <p:cNvSpPr/>
          <p:nvPr/>
        </p:nvSpPr>
        <p:spPr>
          <a:xfrm>
            <a:off x="-37334" y="4027592"/>
            <a:ext cx="2040592" cy="761999"/>
          </a:xfrm>
          <a:prstGeom prst="accentBorderCallout3">
            <a:avLst>
              <a:gd name="adj1" fmla="val 17556"/>
              <a:gd name="adj2" fmla="val 106060"/>
              <a:gd name="adj3" fmla="val 18750"/>
              <a:gd name="adj4" fmla="val 120901"/>
              <a:gd name="adj5" fmla="val 103579"/>
              <a:gd name="adj6" fmla="val 120902"/>
              <a:gd name="adj7" fmla="val 114156"/>
              <a:gd name="adj8" fmla="val 121080"/>
            </a:avLst>
          </a:prstGeom>
          <a:solidFill>
            <a:srgbClr val="D1B1D7"/>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QUALITATIVE DATA REVIEWS</a:t>
            </a:r>
          </a:p>
        </p:txBody>
      </p:sp>
      <p:sp>
        <p:nvSpPr>
          <p:cNvPr id="28" name="Line Callout 3 (Border and Accent Bar) 27"/>
          <p:cNvSpPr/>
          <p:nvPr/>
        </p:nvSpPr>
        <p:spPr>
          <a:xfrm>
            <a:off x="3556000" y="5791321"/>
            <a:ext cx="2040592" cy="1016223"/>
          </a:xfrm>
          <a:prstGeom prst="accentBorderCallout3">
            <a:avLst>
              <a:gd name="adj1" fmla="val 17556"/>
              <a:gd name="adj2" fmla="val 106060"/>
              <a:gd name="adj3" fmla="val 18750"/>
              <a:gd name="adj4" fmla="val 120901"/>
              <a:gd name="adj5" fmla="val 103579"/>
              <a:gd name="adj6" fmla="val 120902"/>
              <a:gd name="adj7" fmla="val 114156"/>
              <a:gd name="adj8" fmla="val 121080"/>
            </a:avLst>
          </a:prstGeom>
          <a:solidFill>
            <a:srgbClr val="D1B1D7"/>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PROGRAMME MANAGERS SURVEY</a:t>
            </a:r>
          </a:p>
        </p:txBody>
      </p:sp>
      <p:sp>
        <p:nvSpPr>
          <p:cNvPr id="29" name="Right Arrow 28"/>
          <p:cNvSpPr/>
          <p:nvPr/>
        </p:nvSpPr>
        <p:spPr>
          <a:xfrm rot="13714293">
            <a:off x="3700156" y="5346139"/>
            <a:ext cx="808679" cy="316072"/>
          </a:xfrm>
          <a:prstGeom prst="rightArrow">
            <a:avLst>
              <a:gd name="adj1" fmla="val 43340"/>
              <a:gd name="adj2" fmla="val 83038"/>
            </a:avLst>
          </a:prstGeom>
          <a:solidFill>
            <a:srgbClr val="D1B1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ight Arrow 29"/>
          <p:cNvSpPr/>
          <p:nvPr/>
        </p:nvSpPr>
        <p:spPr>
          <a:xfrm rot="2028768">
            <a:off x="1787222" y="3630915"/>
            <a:ext cx="1078239" cy="273249"/>
          </a:xfrm>
          <a:prstGeom prst="rightArrow">
            <a:avLst>
              <a:gd name="adj1" fmla="val 43340"/>
              <a:gd name="adj2" fmla="val 83038"/>
            </a:avLst>
          </a:prstGeom>
          <a:solidFill>
            <a:srgbClr val="D1B1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_s8210"/>
          <p:cNvSpPr>
            <a:spLocks noChangeArrowheads="1" noTextEdit="1"/>
          </p:cNvSpPr>
          <p:nvPr/>
        </p:nvSpPr>
        <p:spPr bwMode="auto">
          <a:xfrm>
            <a:off x="1727200" y="1295400"/>
            <a:ext cx="3454400" cy="2286000"/>
          </a:xfrm>
          <a:prstGeom prst="ellipse">
            <a:avLst/>
          </a:prstGeom>
          <a:solidFill>
            <a:schemeClr val="accent3">
              <a:alpha val="34000"/>
            </a:schemeClr>
          </a:solidFill>
          <a:ln w="19050">
            <a:solidFill>
              <a:schemeClr val="tx1">
                <a:lumMod val="75000"/>
                <a:lumOff val="25000"/>
              </a:schemeClr>
            </a:solidFill>
            <a:round/>
            <a:headEnd/>
            <a:tailEnd/>
          </a:ln>
        </p:spPr>
        <p:txBody>
          <a:bodyPr lIns="0" tIns="0" rIns="0" bIns="0" anchor="ct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Calibri" pitchFamily="34" charset="0"/>
            </a:endParaRPr>
          </a:p>
        </p:txBody>
      </p:sp>
      <p:sp>
        <p:nvSpPr>
          <p:cNvPr id="66" name="Line Callout 3 (Border and Accent Bar) 65"/>
          <p:cNvSpPr/>
          <p:nvPr/>
        </p:nvSpPr>
        <p:spPr>
          <a:xfrm>
            <a:off x="4368786" y="871552"/>
            <a:ext cx="2594881" cy="755637"/>
          </a:xfrm>
          <a:prstGeom prst="accentBorderCallout3">
            <a:avLst>
              <a:gd name="adj1" fmla="val 10395"/>
              <a:gd name="adj2" fmla="val 105482"/>
              <a:gd name="adj3" fmla="val 10396"/>
              <a:gd name="adj4" fmla="val 171012"/>
              <a:gd name="adj5" fmla="val 11676"/>
              <a:gd name="adj6" fmla="val 196660"/>
              <a:gd name="adj7" fmla="val 72382"/>
              <a:gd name="adj8" fmla="val 197237"/>
            </a:avLst>
          </a:prstGeom>
          <a:solidFill>
            <a:schemeClr val="accent2">
              <a:lumMod val="40000"/>
              <a:lumOff val="60000"/>
            </a:schemeClr>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rPr>
              <a:t>SYSTEMATIC REVIEWS - NMA</a:t>
            </a:r>
          </a:p>
        </p:txBody>
      </p:sp>
      <p:sp>
        <p:nvSpPr>
          <p:cNvPr id="32" name="_s8213"/>
          <p:cNvSpPr>
            <a:spLocks noChangeArrowheads="1"/>
          </p:cNvSpPr>
          <p:nvPr/>
        </p:nvSpPr>
        <p:spPr bwMode="auto">
          <a:xfrm>
            <a:off x="2235200" y="1981200"/>
            <a:ext cx="2487424" cy="762000"/>
          </a:xfrm>
          <a:prstGeom prst="rect">
            <a:avLst/>
          </a:prstGeom>
          <a:noFill/>
          <a:ln w="9525">
            <a:noFill/>
            <a:miter lim="800000"/>
            <a:headEnd/>
            <a:tailEnd/>
          </a:ln>
        </p:spPr>
        <p:txBody>
          <a:bodyPr wrap="none" lIns="0" tIns="0" rIns="0" bIns="0" anchor="ctr">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2018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RECOMMENDATIONS </a:t>
            </a:r>
          </a:p>
        </p:txBody>
      </p:sp>
      <p:sp>
        <p:nvSpPr>
          <p:cNvPr id="33" name="_s8213"/>
          <p:cNvSpPr>
            <a:spLocks noChangeArrowheads="1"/>
          </p:cNvSpPr>
          <p:nvPr/>
        </p:nvSpPr>
        <p:spPr bwMode="auto">
          <a:xfrm>
            <a:off x="5791200" y="2133600"/>
            <a:ext cx="2487424" cy="609600"/>
          </a:xfrm>
          <a:prstGeom prst="rect">
            <a:avLst/>
          </a:prstGeom>
          <a:noFill/>
          <a:ln w="9525">
            <a:noFill/>
            <a:miter lim="800000"/>
            <a:headEnd/>
            <a:tailEnd/>
          </a:ln>
        </p:spPr>
        <p:txBody>
          <a:bodyPr wrap="none" lIns="0" tIns="0" rIns="0" bIns="0" anchor="ctr">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QUALITY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OF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pitchFamily="34" charset="0"/>
              </a:rPr>
              <a:t>EVIDENCE </a:t>
            </a:r>
          </a:p>
        </p:txBody>
      </p:sp>
      <p:sp>
        <p:nvSpPr>
          <p:cNvPr id="34" name="Line Callout 3 (Border and Accent Bar) 33"/>
          <p:cNvSpPr/>
          <p:nvPr/>
        </p:nvSpPr>
        <p:spPr>
          <a:xfrm>
            <a:off x="-37334" y="2945541"/>
            <a:ext cx="2040592" cy="635859"/>
          </a:xfrm>
          <a:prstGeom prst="accentBorderCallout3">
            <a:avLst>
              <a:gd name="adj1" fmla="val 17556"/>
              <a:gd name="adj2" fmla="val 106060"/>
              <a:gd name="adj3" fmla="val 18750"/>
              <a:gd name="adj4" fmla="val 120901"/>
              <a:gd name="adj5" fmla="val 103579"/>
              <a:gd name="adj6" fmla="val 120902"/>
              <a:gd name="adj7" fmla="val 114156"/>
              <a:gd name="adj8" fmla="val 121080"/>
            </a:avLst>
          </a:prstGeom>
          <a:solidFill>
            <a:srgbClr val="D1B1D7"/>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002060"/>
                </a:solidFill>
                <a:effectLst/>
                <a:uLnTx/>
                <a:uFillTx/>
                <a:latin typeface="Calibri" panose="020F0502020204030204"/>
                <a:ea typeface="+mn-ea"/>
                <a:cs typeface="+mn-cs"/>
              </a:rPr>
              <a:t>ETHICS</a:t>
            </a:r>
            <a:endParaRPr kumimoji="0" lang="en-US" sz="19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Right Arrow 116">
            <a:extLst>
              <a:ext uri="{FF2B5EF4-FFF2-40B4-BE49-F238E27FC236}">
                <a16:creationId xmlns:a16="http://schemas.microsoft.com/office/drawing/2014/main" id="{24392467-2D4F-414E-B78A-3A5FAF37FBB0}"/>
              </a:ext>
            </a:extLst>
          </p:cNvPr>
          <p:cNvSpPr/>
          <p:nvPr/>
        </p:nvSpPr>
        <p:spPr>
          <a:xfrm>
            <a:off x="1860924" y="4214002"/>
            <a:ext cx="808679" cy="365829"/>
          </a:xfrm>
          <a:prstGeom prst="rightArrow">
            <a:avLst>
              <a:gd name="adj1" fmla="val 43340"/>
              <a:gd name="adj2" fmla="val 83038"/>
            </a:avLst>
          </a:prstGeom>
          <a:solidFill>
            <a:srgbClr val="D1B1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679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1663" y="6255193"/>
            <a:ext cx="1948535" cy="602903"/>
          </a:xfrm>
          <a:prstGeom prst="rect">
            <a:avLst/>
          </a:prstGeom>
          <a:solidFill>
            <a:schemeClr val="bg1"/>
          </a:solidFill>
          <a:ln>
            <a:noFill/>
          </a:ln>
          <a:effectLst/>
          <a:extLst/>
        </p:spPr>
      </p:pic>
      <p:sp>
        <p:nvSpPr>
          <p:cNvPr id="2" name="Title 1"/>
          <p:cNvSpPr>
            <a:spLocks noGrp="1"/>
          </p:cNvSpPr>
          <p:nvPr>
            <p:ph type="title"/>
          </p:nvPr>
        </p:nvSpPr>
        <p:spPr>
          <a:xfrm>
            <a:off x="138958" y="93621"/>
            <a:ext cx="11443444" cy="1072055"/>
          </a:xfrm>
        </p:spPr>
        <p:txBody>
          <a:bodyPr>
            <a:normAutofit/>
          </a:bodyPr>
          <a:lstStyle/>
          <a:p>
            <a:r>
              <a:rPr lang="en-GB" sz="3400" b="1" dirty="0">
                <a:solidFill>
                  <a:srgbClr val="0070C0"/>
                </a:solidFill>
                <a:latin typeface="Calibri" pitchFamily="34" charset="0"/>
              </a:rPr>
              <a:t>Access to DTG as preferred 1</a:t>
            </a:r>
            <a:r>
              <a:rPr lang="en-GB" sz="3400" b="1" baseline="30000" dirty="0">
                <a:solidFill>
                  <a:srgbClr val="0070C0"/>
                </a:solidFill>
                <a:latin typeface="Calibri" pitchFamily="34" charset="0"/>
              </a:rPr>
              <a:t>st</a:t>
            </a:r>
            <a:r>
              <a:rPr lang="en-GB" sz="3400" b="1" dirty="0">
                <a:solidFill>
                  <a:srgbClr val="0070C0"/>
                </a:solidFill>
                <a:latin typeface="Calibri" pitchFamily="34" charset="0"/>
              </a:rPr>
              <a:t> line among WCBP, April 2019</a:t>
            </a:r>
            <a:endParaRPr lang="en-GB" b="1" dirty="0">
              <a:solidFill>
                <a:srgbClr val="0070C0"/>
              </a:solidFill>
            </a:endParaRPr>
          </a:p>
        </p:txBody>
      </p:sp>
      <p:graphicFrame>
        <p:nvGraphicFramePr>
          <p:cNvPr id="4" name="Content Placeholder 3"/>
          <p:cNvGraphicFramePr>
            <a:graphicFrameLocks noGrp="1"/>
          </p:cNvGraphicFramePr>
          <p:nvPr>
            <p:ph idx="1"/>
            <p:extLst/>
          </p:nvPr>
        </p:nvGraphicFramePr>
        <p:xfrm>
          <a:off x="304800" y="1149463"/>
          <a:ext cx="11582400" cy="5614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22617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3090</Words>
  <Application>Microsoft Office PowerPoint</Application>
  <PresentationFormat>Widescreen</PresentationFormat>
  <Paragraphs>539</Paragraphs>
  <Slides>32</Slides>
  <Notes>8</Notes>
  <HiddenSlides>0</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32</vt:i4>
      </vt:variant>
    </vt:vector>
  </HeadingPairs>
  <TitlesOfParts>
    <vt:vector size="54" baseType="lpstr">
      <vt:lpstr>SimSun</vt:lpstr>
      <vt:lpstr>.SFUIText</vt:lpstr>
      <vt:lpstr>Arial</vt:lpstr>
      <vt:lpstr>Arial Narrow</vt:lpstr>
      <vt:lpstr>Calibri</vt:lpstr>
      <vt:lpstr>Calibri Light</vt:lpstr>
      <vt:lpstr>Myriad Pro</vt:lpstr>
      <vt:lpstr>Tahoma</vt:lpstr>
      <vt:lpstr>Times New Roman</vt:lpstr>
      <vt:lpstr>Verdana</vt:lpstr>
      <vt:lpstr>Wingdings</vt:lpstr>
      <vt:lpstr>ヒラギノ角ゴ Pro W3</vt:lpstr>
      <vt:lpstr>Office Theme</vt:lpstr>
      <vt:lpstr>1_Office Theme</vt:lpstr>
      <vt:lpstr>2_Office Theme</vt:lpstr>
      <vt:lpstr>3_Office Theme</vt:lpstr>
      <vt:lpstr>7_master</vt:lpstr>
      <vt:lpstr>22_Office Theme</vt:lpstr>
      <vt:lpstr>14_Office Theme</vt:lpstr>
      <vt:lpstr>4_Office Theme</vt:lpstr>
      <vt:lpstr>26_Office Theme</vt:lpstr>
      <vt:lpstr>think-cell Slide</vt:lpstr>
      <vt:lpstr> </vt:lpstr>
      <vt:lpstr>PowerPoint Presentation</vt:lpstr>
      <vt:lpstr>Uptake of major HIV treatment policies in LMICs </vt:lpstr>
      <vt:lpstr>2018 WHO recommendations: First-line ART regimens </vt:lpstr>
      <vt:lpstr>Note of caution for using DTG in women and adolescent girls of childbearing potential</vt:lpstr>
      <vt:lpstr>PowerPoint Presentation</vt:lpstr>
      <vt:lpstr>PICO questions for 2019  update</vt:lpstr>
      <vt:lpstr>PowerPoint Presentation</vt:lpstr>
      <vt:lpstr>Access to DTG as preferred 1st line among WCBP, April 2019</vt:lpstr>
      <vt:lpstr>2019 WHO recommendations: First-line ART regimens </vt:lpstr>
      <vt:lpstr>Safety and Efficacy of DTG and EFV600 in 1st line ART (summary 2019 WHO Sys Review &amp; NMA)</vt:lpstr>
      <vt:lpstr>Safety and Efficacy of EFV400 and EFV600 in 1st line ART (PICO 3)   (summary 2019 WHO Sys Review &amp; NMA)</vt:lpstr>
      <vt:lpstr>PowerPoint Presentation</vt:lpstr>
      <vt:lpstr>PowerPoint Presentation</vt:lpstr>
      <vt:lpstr>Safety and Efficacy of DTG and PIs (LPVr) in 2nd line ART (summary 2019 WHO Sys Review &amp; NMA)</vt:lpstr>
      <vt:lpstr>PowerPoint Presentation</vt:lpstr>
      <vt:lpstr>PowerPoint Presentation</vt:lpstr>
      <vt:lpstr>Introducing DTG for children and adolescents in 2018/19</vt:lpstr>
      <vt:lpstr>Children - Transition to optimal regimens</vt:lpstr>
      <vt:lpstr>TAF becoming an option for NRTI backbone</vt:lpstr>
      <vt:lpstr>INSTI and new story of weight gain among PLHIV</vt:lpstr>
      <vt:lpstr>PowerPoint Presentation</vt:lpstr>
      <vt:lpstr>Community Voices Clear</vt:lpstr>
      <vt:lpstr>PowerPoint Presentation</vt:lpstr>
      <vt:lpstr>Important drug-drug interactions with DTG</vt:lpstr>
      <vt:lpstr>PowerPoint Presentation</vt:lpstr>
      <vt:lpstr>HIV treatment and Contraceptive Services Integration Implementation Tool</vt:lpstr>
      <vt:lpstr>Guiding Principles for providing quality contraceptive care for women living with HIV</vt:lpstr>
      <vt:lpstr>CONTRACEPTIVE CONSIDERATIONS ACROSS THE LIFE-COURSE IN HIV TREATMENT PROGRAMMES  Special Considerations </vt:lpstr>
      <vt:lpstr>PowerPoint Presentation</vt:lpstr>
      <vt:lpstr>Other docs to be launched at IAS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VITORIA, Marco Antonio De Avila</dc:creator>
  <cp:lastModifiedBy>Media</cp:lastModifiedBy>
  <cp:revision>21</cp:revision>
  <dcterms:created xsi:type="dcterms:W3CDTF">2019-07-16T21:55:41Z</dcterms:created>
  <dcterms:modified xsi:type="dcterms:W3CDTF">2019-07-21T19:19:34Z</dcterms:modified>
</cp:coreProperties>
</file>